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72" r:id="rId3"/>
    <p:sldId id="261" r:id="rId4"/>
    <p:sldId id="257" r:id="rId5"/>
    <p:sldId id="258" r:id="rId6"/>
    <p:sldId id="270" r:id="rId7"/>
    <p:sldId id="273" r:id="rId8"/>
    <p:sldId id="259" r:id="rId9"/>
    <p:sldId id="260" r:id="rId10"/>
    <p:sldId id="265" r:id="rId11"/>
    <p:sldId id="26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8"/>
    <p:restoredTop sz="94651"/>
  </p:normalViewPr>
  <p:slideViewPr>
    <p:cSldViewPr snapToGrid="0" snapToObjects="1" showGuides="1">
      <p:cViewPr varScale="1">
        <p:scale>
          <a:sx n="54" d="100"/>
          <a:sy n="54" d="100"/>
        </p:scale>
        <p:origin x="5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3407-4A88-3D46-8DF9-CC6E9ECACE3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53023-BD6C-8641-98DB-FC6AAF0AF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Let’s play a little with some of the basic R features to get comfortable with this setup. </a:t>
            </a:r>
          </a:p>
          <a:p>
            <a:r>
              <a:rPr lang="en-US" baseline="0" dirty="0" smtClean="0"/>
              <a:t>-trig functions sin(1)</a:t>
            </a:r>
          </a:p>
          <a:p>
            <a:r>
              <a:rPr lang="en-US" baseline="0" dirty="0" smtClean="0"/>
              <a:t>-basic arithmetic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Let’s play a little with some of the basic R features to get comfortable with this setup. </a:t>
            </a:r>
          </a:p>
          <a:p>
            <a:r>
              <a:rPr lang="en-US" baseline="0" dirty="0" smtClean="0"/>
              <a:t>-trig functions sin(1)</a:t>
            </a:r>
          </a:p>
          <a:p>
            <a:r>
              <a:rPr lang="en-US" baseline="0" dirty="0" smtClean="0"/>
              <a:t>-basic arithmetic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19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Let’s play a little with some of the basic R features to get comfortable with this setup. </a:t>
            </a:r>
          </a:p>
          <a:p>
            <a:r>
              <a:rPr lang="en-US" baseline="0" dirty="0" smtClean="0"/>
              <a:t>-trig functions sin(1)</a:t>
            </a:r>
          </a:p>
          <a:p>
            <a:r>
              <a:rPr lang="en-US" baseline="0" dirty="0" smtClean="0"/>
              <a:t>-basic arithmetic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Let’s get started.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should have received instructions on getting R and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 setup on your work environment. </a:t>
            </a:r>
          </a:p>
          <a:p>
            <a:r>
              <a:rPr lang="en-US" baseline="0" dirty="0" smtClean="0"/>
              <a:t>OR</a:t>
            </a:r>
          </a:p>
          <a:p>
            <a:r>
              <a:rPr lang="en-US" baseline="0" dirty="0" smtClean="0"/>
              <a:t>Open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Let’s play a little with some of the basic R features to get comfortable with this setup.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 certain code runs can chance from one version of software to another as well as library package versions.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Let’s play a little with some of the basic R features to get comfortable with this setup. </a:t>
            </a:r>
          </a:p>
          <a:p>
            <a:r>
              <a:rPr lang="en-US" baseline="0" dirty="0" smtClean="0"/>
              <a:t>-trig functions sin(1)</a:t>
            </a:r>
          </a:p>
          <a:p>
            <a:r>
              <a:rPr lang="en-US" baseline="0" dirty="0" smtClean="0"/>
              <a:t>-basic arithmetic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9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Let’s play a little with some of the basic R features to get comfortable with this setup. </a:t>
            </a:r>
          </a:p>
          <a:p>
            <a:r>
              <a:rPr lang="en-US" baseline="0" dirty="0" smtClean="0"/>
              <a:t>-trig functions sin(1)</a:t>
            </a:r>
          </a:p>
          <a:p>
            <a:r>
              <a:rPr lang="en-US" baseline="0" dirty="0" smtClean="0"/>
              <a:t>-basic arithmetic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Let’s play a little with some of the basic R features to get comfortable with this setup. </a:t>
            </a:r>
          </a:p>
          <a:p>
            <a:r>
              <a:rPr lang="en-US" baseline="0" dirty="0" smtClean="0"/>
              <a:t>-trig functions sin(1)</a:t>
            </a:r>
          </a:p>
          <a:p>
            <a:r>
              <a:rPr lang="en-US" baseline="0" dirty="0" smtClean="0"/>
              <a:t>-basic arithmetic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Let’s play a little with some of the basic R features to get comfortable with this setup. </a:t>
            </a:r>
          </a:p>
          <a:p>
            <a:r>
              <a:rPr lang="en-US" baseline="0" dirty="0" smtClean="0"/>
              <a:t>-trig functions sin(1)</a:t>
            </a:r>
          </a:p>
          <a:p>
            <a:r>
              <a:rPr lang="en-US" baseline="0" dirty="0" smtClean="0"/>
              <a:t>-basic arithmetic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5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Let’s play a little with some of the basic R features to get comfortable with this setup. </a:t>
            </a:r>
          </a:p>
          <a:p>
            <a:r>
              <a:rPr lang="en-US" baseline="0" dirty="0" smtClean="0"/>
              <a:t>-trig functions sin(1)</a:t>
            </a:r>
          </a:p>
          <a:p>
            <a:r>
              <a:rPr lang="en-US" baseline="0" dirty="0" smtClean="0"/>
              <a:t>-basic arithmetic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log(1)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32FD-E75F-8F44-817D-3CFB0CF7F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E480-8C84-7642-86E4-B6AC18CE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32FD-E75F-8F44-817D-3CFB0CF7F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E480-8C84-7642-86E4-B6AC18CE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32FD-E75F-8F44-817D-3CFB0CF7F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E480-8C84-7642-86E4-B6AC18CE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C010DF-92C9-D745-A3CA-6B1713C25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280699"/>
            <a:ext cx="9144000" cy="113823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700" b="1" spc="100" baseline="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F005DD-11F8-9245-B26B-41D1F4F844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595294"/>
            <a:ext cx="9144000" cy="384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 kern="4600" spc="100" baseline="0">
                <a:latin typeface="Arial MT Std" panose="020B0402020200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 GOES HERE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AF7FE24-A452-0441-B567-CCDDCB585D4D}"/>
              </a:ext>
            </a:extLst>
          </p:cNvPr>
          <p:cNvSpPr txBox="1">
            <a:spLocks/>
          </p:cNvSpPr>
          <p:nvPr userDrawn="1"/>
        </p:nvSpPr>
        <p:spPr>
          <a:xfrm>
            <a:off x="1524000" y="5608643"/>
            <a:ext cx="9144000" cy="38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700" b="0" dirty="0">
                <a:solidFill>
                  <a:prstClr val="black"/>
                </a:solidFill>
                <a:latin typeface="Calibri" panose="020F0502020204030204"/>
              </a:rPr>
              <a:t>Delivering insight through data, for a better Canada</a:t>
            </a:r>
            <a:endParaRPr lang="en-US" sz="1700" b="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256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13F61CBC-24C3-6947-ADAA-A50B14E242EC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A6D2B1-9B37-5E4F-8A69-85E89D822D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2032538"/>
            <a:ext cx="5070988" cy="32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190F8-0D08-1945-8123-F4A12E3B9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94410"/>
            <a:ext cx="10515600" cy="89504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u="none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0CB7B-8791-AE45-8FD2-E35F0392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813"/>
            <a:ext cx="10515600" cy="3656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  <a:lvl2pPr>
              <a:defRPr sz="1800">
                <a:latin typeface="Arial MT Std" panose="020B0402020200020204" pitchFamily="34" charset="0"/>
              </a:defRPr>
            </a:lvl2pPr>
            <a:lvl3pPr>
              <a:defRPr sz="1600">
                <a:latin typeface="Arial MT Std" panose="020B0402020200020204" pitchFamily="34" charset="0"/>
              </a:defRPr>
            </a:lvl3pPr>
            <a:lvl4pPr>
              <a:defRPr sz="1400">
                <a:latin typeface="Arial MT Std" panose="020B0402020200020204" pitchFamily="34" charset="0"/>
              </a:defRPr>
            </a:lvl4pPr>
            <a:lvl5pPr>
              <a:defRPr sz="14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0B9A835-E3AD-6541-8CB7-FBAC3331BF73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3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A5821909-D323-1645-A122-4B1ED2F7EBAF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B4108C-F476-0341-8E99-768A37C326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9964" y="4322795"/>
            <a:ext cx="5070988" cy="32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85CE2-762B-9C4F-B29F-5D8A941A1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010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547A7C-2582-B94D-B0CA-CE72B9DC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82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 MT Std" panose="020B0402020200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759DBA7-AD2A-CA46-AC91-69C8DA7F52E9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47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0E6DEAE-E822-BC4C-A21C-32FD19CC5920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C660BE-2A45-C249-99DC-1113E65CE3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1539049"/>
            <a:ext cx="5070988" cy="32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0AD4E-6AB3-214B-A4E4-E20A50DF7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BFCDB-AC25-4845-93D8-4FE6A245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61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469439-F6DE-1C4F-BF69-06F3A410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461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26EB97A-C08E-BB40-8591-561B47E85442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47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89D3108-C7BC-274D-B353-E84095136186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6B55718-4DF7-4641-854D-371CBB34D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1539049"/>
            <a:ext cx="5070988" cy="3245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5CCEC-8CE8-A349-8EF6-399A8DC9DA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17291"/>
            <a:ext cx="5157787" cy="64148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Arial MT Std" panose="020B0402020200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B6288D-1486-174E-8027-9566C127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80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5847CF6-9394-5B4B-8220-7B71F29DB8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17291"/>
            <a:ext cx="5183188" cy="64148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Arial MT Std" panose="020B0402020200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0A9809-9CAB-EB48-A314-EFB97216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80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85302A5-2089-074D-816D-EAD2D14CDF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0AD77972-520F-AF4E-8A22-C728C2AC14D8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78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ABC21F7E-58FE-D049-ABAE-1389E91681FF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E62E1B-1303-B847-9565-8804BE8714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1539049"/>
            <a:ext cx="5070988" cy="3245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F8929614-25E8-7C40-B3D8-97B8D703F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FAD1A96F-BCA0-5B44-A660-370961E12B29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32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A660D6C4-DBDA-4A40-8D37-2E8A58676365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F815435-FE2C-3140-AA9C-30F368825C19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25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AA04B89-FAE3-E84F-94AE-DE84F8329BE0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1089AA-FF4A-0241-9193-920E050F54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231" y="1836497"/>
            <a:ext cx="4191712" cy="268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84D10-1CE3-4440-9E21-70C147100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67A0D-A607-2A40-9D63-1E72C78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AD4E7A-54D4-6645-A6AF-C4324CC7448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4DBA3354-AC19-2F4D-8C9F-CE6BD155BFFD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32FD-E75F-8F44-817D-3CFB0CF7F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E480-8C84-7642-86E4-B6AC18CE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5043DA6-F6E2-B44B-966E-7681CBC26F69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25CF0CE-D6FA-1C4B-B711-6852896E8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231" y="1835757"/>
            <a:ext cx="4203286" cy="26901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919A06-F4CD-CA4A-973D-80698169979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E297C46-D278-1B45-850B-6B2A1027B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B52E6762-2574-764E-99AC-78507C80B6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467691D8-A545-3E41-9DD3-01AC9CF7E822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56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00D70BF-0D78-8947-9B2F-B0F56FF5C8CF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15AAAC-7370-7942-9145-AAAC220B4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0" y="1542833"/>
            <a:ext cx="5070988" cy="324543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561771-F5B0-B740-831B-001696BB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6197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78D8594-770D-2F41-980E-F79D6542D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BEA5A1E9-D7B6-5340-947A-1F94DDAB71B4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13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AEA69870-3A9B-2042-8FC4-CF7E21655105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7138AB-8A50-4144-8785-65ED911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6189406" y="3266728"/>
            <a:ext cx="5070988" cy="324543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3286D1-A677-074D-8452-B6E481375AB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1078992"/>
            <a:ext cx="2628900" cy="4885502"/>
          </a:xfrm>
          <a:prstGeom prst="rect">
            <a:avLst/>
          </a:prstGeom>
        </p:spPr>
        <p:txBody>
          <a:bodyPr vert="eaVert" anchor="b"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30B674-98A5-8743-BF78-6CC7D5E7B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78991"/>
            <a:ext cx="7734300" cy="4885503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A54A282-20C9-4C40-8406-9B5E456F4AAA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2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32FD-E75F-8F44-817D-3CFB0CF7F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E480-8C84-7642-86E4-B6AC18CE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32FD-E75F-8F44-817D-3CFB0CF7F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E480-8C84-7642-86E4-B6AC18CE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32FD-E75F-8F44-817D-3CFB0CF7F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E480-8C84-7642-86E4-B6AC18CE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32FD-E75F-8F44-817D-3CFB0CF7F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E480-8C84-7642-86E4-B6AC18CE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32FD-E75F-8F44-817D-3CFB0CF7F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E480-8C84-7642-86E4-B6AC18CE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32FD-E75F-8F44-817D-3CFB0CF7F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E480-8C84-7642-86E4-B6AC18CE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32FD-E75F-8F44-817D-3CFB0CF7F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E480-8C84-7642-86E4-B6AC18CE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32FD-E75F-8F44-817D-3CFB0CF7F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E480-8C84-7642-86E4-B6AC18CEF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6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statcan.ca/pages/viewpage.action?pageId=439556887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6621C-6F45-B242-BB65-E51808238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18258"/>
            <a:ext cx="9144000" cy="1138238"/>
          </a:xfrm>
        </p:spPr>
        <p:txBody>
          <a:bodyPr/>
          <a:lstStyle/>
          <a:p>
            <a:r>
              <a:rPr lang="en-US" sz="5400" dirty="0"/>
              <a:t>Intro to </a:t>
            </a:r>
            <a:r>
              <a:rPr lang="en-US" sz="5400" dirty="0" smtClean="0"/>
              <a:t>R/</a:t>
            </a:r>
            <a:r>
              <a:rPr lang="en-US" sz="5400" dirty="0" err="1" smtClean="0"/>
              <a:t>Rstudio</a:t>
            </a:r>
            <a:r>
              <a:rPr lang="en-US" sz="5400" dirty="0" smtClean="0"/>
              <a:t>:</a:t>
            </a:r>
            <a:br>
              <a:rPr lang="en-US" sz="5400" dirty="0" smtClean="0"/>
            </a:br>
            <a:r>
              <a:rPr lang="en-US" sz="5400" dirty="0" smtClean="0"/>
              <a:t> The Basics</a:t>
            </a:r>
            <a:br>
              <a:rPr lang="en-US" sz="5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Hosted by </a:t>
            </a:r>
            <a:r>
              <a:rPr lang="en-US" sz="2400" dirty="0" smtClean="0"/>
              <a:t>Methodology</a:t>
            </a:r>
            <a:br>
              <a:rPr lang="en-US" sz="2400" dirty="0" smtClean="0"/>
            </a:br>
            <a:r>
              <a:rPr lang="en-US" sz="2400" dirty="0" smtClean="0"/>
              <a:t>Feb 2020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AE707F7-BC74-7A48-A8B4-5834787C5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2. Assigning Vectors Arrays and Lists with c()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0109" y="1205346"/>
            <a:ext cx="11173691" cy="5403273"/>
          </a:xfrm>
        </p:spPr>
        <p:txBody>
          <a:bodyPr>
            <a:normAutofit lnSpcReduction="10000"/>
          </a:bodyPr>
          <a:lstStyle/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 smtClean="0"/>
              <a:t>Vectors </a:t>
            </a:r>
            <a:r>
              <a:rPr lang="en-US" dirty="0"/>
              <a:t>are arrays where all entries are the same type. They are building blocks for more complex data </a:t>
            </a:r>
            <a:r>
              <a:rPr lang="en-US" dirty="0" smtClean="0"/>
              <a:t>structures. </a:t>
            </a:r>
            <a:r>
              <a:rPr lang="en-US" dirty="0"/>
              <a:t>In some programming languages there are very specific differences in the data structure of arrays and </a:t>
            </a:r>
            <a:r>
              <a:rPr lang="en-US" dirty="0" smtClean="0"/>
              <a:t>vectors. For </a:t>
            </a:r>
            <a:r>
              <a:rPr lang="en-US" dirty="0"/>
              <a:t>the bulk of </a:t>
            </a:r>
            <a:r>
              <a:rPr lang="en-US" dirty="0" smtClean="0"/>
              <a:t>typical </a:t>
            </a:r>
            <a:r>
              <a:rPr lang="en-US" dirty="0"/>
              <a:t>data science work this distinction will not matter. </a:t>
            </a:r>
            <a:r>
              <a:rPr lang="en-US" dirty="0" smtClean="0"/>
              <a:t>Using </a:t>
            </a:r>
            <a:r>
              <a:rPr lang="en-US" dirty="0"/>
              <a:t>the best d</a:t>
            </a:r>
            <a:r>
              <a:rPr lang="en-US" dirty="0" smtClean="0"/>
              <a:t>ata </a:t>
            </a:r>
            <a:r>
              <a:rPr lang="en-US" dirty="0"/>
              <a:t>structure and type for a particular problem will become </a:t>
            </a:r>
            <a:r>
              <a:rPr lang="en-US" dirty="0" smtClean="0"/>
              <a:t>important as computational resources become limiting.</a:t>
            </a:r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endParaRPr lang="en-US" dirty="0" smtClean="0"/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/>
              <a:t>L</a:t>
            </a:r>
            <a:r>
              <a:rPr lang="en-US" dirty="0" smtClean="0"/>
              <a:t>et's </a:t>
            </a:r>
            <a:r>
              <a:rPr lang="en-US" dirty="0"/>
              <a:t>create the vector a </a:t>
            </a:r>
            <a:r>
              <a:rPr lang="en-US" dirty="0" smtClean="0"/>
              <a:t>and set it to different data types:</a:t>
            </a:r>
          </a:p>
          <a:p>
            <a:pPr marL="758825" lvl="1" indent="-825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	</a:t>
            </a:r>
            <a:r>
              <a:rPr lang="en-US" dirty="0"/>
              <a:t>vector of numeric </a:t>
            </a:r>
            <a:r>
              <a:rPr lang="en-US" dirty="0" smtClean="0"/>
              <a:t>values:</a:t>
            </a:r>
          </a:p>
          <a:p>
            <a:pPr marL="1133475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 </a:t>
            </a:r>
            <a:r>
              <a:rPr lang="en-US" dirty="0"/>
              <a:t>&lt;- c(1, 2, 3, 4, 5</a:t>
            </a:r>
            <a:r>
              <a:rPr lang="en-US" dirty="0" smtClean="0"/>
              <a:t>)</a:t>
            </a:r>
          </a:p>
          <a:p>
            <a:pPr marL="1133475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938213" lvl="1" indent="-261938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 vector </a:t>
            </a:r>
            <a:r>
              <a:rPr lang="en-US" dirty="0"/>
              <a:t>of </a:t>
            </a:r>
            <a:r>
              <a:rPr lang="en-US" dirty="0" smtClean="0"/>
              <a:t>character values</a:t>
            </a:r>
            <a:r>
              <a:rPr lang="en-US" dirty="0"/>
              <a:t>:</a:t>
            </a:r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/>
              <a:t> </a:t>
            </a:r>
            <a:r>
              <a:rPr lang="en-US" dirty="0" smtClean="0"/>
              <a:t>		a </a:t>
            </a:r>
            <a:r>
              <a:rPr lang="en-US" dirty="0"/>
              <a:t>&lt;- c("January", "February", "March", "April", "May</a:t>
            </a:r>
            <a:r>
              <a:rPr lang="en-US" dirty="0" smtClean="0"/>
              <a:t>")</a:t>
            </a:r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endParaRPr lang="en-US" dirty="0" smtClean="0"/>
          </a:p>
          <a:p>
            <a:pPr marL="938213" lvl="1" indent="-261938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r>
              <a:rPr lang="en-US" dirty="0"/>
              <a:t>vector of </a:t>
            </a:r>
            <a:r>
              <a:rPr lang="en-US" dirty="0" err="1" smtClean="0"/>
              <a:t>logicl</a:t>
            </a:r>
            <a:r>
              <a:rPr lang="en-US" dirty="0" smtClean="0"/>
              <a:t> values</a:t>
            </a:r>
            <a:r>
              <a:rPr lang="en-US" dirty="0"/>
              <a:t>:</a:t>
            </a:r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/>
              <a:t>	</a:t>
            </a:r>
            <a:r>
              <a:rPr lang="en-US" dirty="0" smtClean="0"/>
              <a:t>	a&lt;- </a:t>
            </a:r>
            <a:r>
              <a:rPr lang="en-US" dirty="0"/>
              <a:t>c("TRUE", "FALSE", "FALSE", "TRUE", "FALSE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2. Assigning Series Quickly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0109" y="1205346"/>
            <a:ext cx="11173691" cy="5403273"/>
          </a:xfrm>
        </p:spPr>
        <p:txBody>
          <a:bodyPr>
            <a:normAutofit/>
          </a:bodyPr>
          <a:lstStyle/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r>
              <a:rPr lang="en-US" dirty="0" smtClean="0"/>
              <a:t>If </a:t>
            </a:r>
            <a:r>
              <a:rPr lang="en-US" dirty="0"/>
              <a:t>you want to create a vector containing a sequence of numbers, you use the </a:t>
            </a:r>
            <a:r>
              <a:rPr lang="en-US" dirty="0" smtClean="0"/>
              <a:t> : operator</a:t>
            </a:r>
          </a:p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endParaRPr lang="en-US" dirty="0" smtClean="0"/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 smtClean="0"/>
              <a:t>		 	d </a:t>
            </a:r>
            <a:r>
              <a:rPr lang="en-US" dirty="0"/>
              <a:t>&lt;- 11:15   </a:t>
            </a:r>
            <a:r>
              <a:rPr lang="en-US" dirty="0" smtClean="0"/>
              <a:t># there no </a:t>
            </a:r>
            <a:r>
              <a:rPr lang="en-US" dirty="0"/>
              <a:t>need for the c </a:t>
            </a:r>
            <a:r>
              <a:rPr lang="en-US" dirty="0" smtClean="0"/>
              <a:t>function</a:t>
            </a:r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/>
              <a:t>	</a:t>
            </a:r>
            <a:r>
              <a:rPr lang="en-US" dirty="0" smtClean="0"/>
              <a:t>		d </a:t>
            </a:r>
            <a:r>
              <a:rPr lang="en-US" dirty="0"/>
              <a:t>&lt;- c(11:15)</a:t>
            </a:r>
            <a:r>
              <a:rPr lang="en-US" dirty="0" smtClean="0"/>
              <a:t>	#vector </a:t>
            </a:r>
            <a:r>
              <a:rPr lang="en-US" dirty="0"/>
              <a:t>of numeric </a:t>
            </a:r>
            <a:r>
              <a:rPr lang="en-US" dirty="0" smtClean="0"/>
              <a:t>values:</a:t>
            </a:r>
          </a:p>
          <a:p>
            <a:pPr marL="1133475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</a:t>
            </a:r>
            <a:r>
              <a:rPr lang="en-US" sz="4000" dirty="0" smtClean="0"/>
              <a:t>. Operations on Vectors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0109" y="1205346"/>
            <a:ext cx="11173691" cy="5403273"/>
          </a:xfrm>
        </p:spPr>
        <p:txBody>
          <a:bodyPr>
            <a:normAutofit/>
          </a:bodyPr>
          <a:lstStyle/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r>
              <a:rPr lang="en-US" dirty="0" smtClean="0"/>
              <a:t>Operations are applied across all elements of an vector</a:t>
            </a:r>
          </a:p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endParaRPr lang="en-US" dirty="0"/>
          </a:p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r>
              <a:rPr lang="en-US" dirty="0" smtClean="0"/>
              <a:t>E.g., </a:t>
            </a:r>
          </a:p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endParaRPr lang="en-US" dirty="0" smtClean="0"/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/>
              <a:t>	</a:t>
            </a:r>
            <a:r>
              <a:rPr lang="en-US" dirty="0" smtClean="0"/>
              <a:t>		d </a:t>
            </a:r>
            <a:r>
              <a:rPr lang="en-US" dirty="0"/>
              <a:t>&lt;- c(11:15)</a:t>
            </a:r>
            <a:r>
              <a:rPr lang="en-US" dirty="0" smtClean="0"/>
              <a:t>	#vector </a:t>
            </a:r>
            <a:r>
              <a:rPr lang="en-US" dirty="0"/>
              <a:t>of numeric </a:t>
            </a:r>
            <a:r>
              <a:rPr lang="en-US" dirty="0" smtClean="0"/>
              <a:t>values:</a:t>
            </a:r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/>
              <a:t>	</a:t>
            </a:r>
            <a:r>
              <a:rPr lang="en-US" dirty="0" smtClean="0"/>
              <a:t>		[1]  	11   12   13   14   15 </a:t>
            </a:r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endParaRPr lang="en-US" dirty="0" smtClean="0"/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/>
              <a:t>	</a:t>
            </a:r>
            <a:r>
              <a:rPr lang="en-US" dirty="0" smtClean="0"/>
              <a:t>		d-2</a:t>
            </a:r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/>
              <a:t>	  </a:t>
            </a:r>
            <a:r>
              <a:rPr lang="en-US" dirty="0" smtClean="0"/>
              <a:t>		[</a:t>
            </a:r>
            <a:r>
              <a:rPr lang="en-US" dirty="0"/>
              <a:t>1]  	</a:t>
            </a:r>
            <a:r>
              <a:rPr lang="en-US" dirty="0" smtClean="0"/>
              <a:t>9   10   11   12   13 </a:t>
            </a:r>
            <a:endParaRPr lang="en-US" dirty="0"/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/>
              <a:t>			</a:t>
            </a:r>
            <a:endParaRPr lang="en-US" dirty="0" smtClean="0"/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/>
              <a:t>	</a:t>
            </a:r>
            <a:r>
              <a:rPr lang="en-US" dirty="0" smtClean="0"/>
              <a:t>		d*3</a:t>
            </a:r>
            <a:endParaRPr lang="en-US" dirty="0"/>
          </a:p>
          <a:p>
            <a:pPr marL="274638" lvl="1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/>
              <a:t>	  		[1]  	</a:t>
            </a:r>
            <a:r>
              <a:rPr lang="en-US" dirty="0" smtClean="0"/>
              <a:t>33   36   39    42    45 </a:t>
            </a:r>
            <a:endParaRPr lang="en-US" dirty="0"/>
          </a:p>
          <a:p>
            <a:pPr marL="1133475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0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4</a:t>
            </a:r>
            <a:r>
              <a:rPr lang="en-US" sz="4000" dirty="0"/>
              <a:t>. Accessing E</a:t>
            </a:r>
            <a:r>
              <a:rPr lang="en-US" sz="4000" dirty="0" smtClean="0"/>
              <a:t>lements </a:t>
            </a:r>
            <a:r>
              <a:rPr lang="en-US" sz="4000" dirty="0"/>
              <a:t>in a V</a:t>
            </a:r>
            <a:r>
              <a:rPr lang="en-US" sz="4000" dirty="0" smtClean="0"/>
              <a:t>ector</a:t>
            </a:r>
            <a:r>
              <a:rPr lang="en-US" sz="4000" dirty="0"/>
              <a:t>: </a:t>
            </a:r>
            <a:r>
              <a:rPr lang="en-US" sz="4000" dirty="0" smtClean="0"/>
              <a:t>Indexing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0109" y="1205346"/>
            <a:ext cx="11173691" cy="5403273"/>
          </a:xfrm>
        </p:spPr>
        <p:txBody>
          <a:bodyPr>
            <a:normAutofit/>
          </a:bodyPr>
          <a:lstStyle/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r>
              <a:rPr lang="en-US" dirty="0" err="1"/>
              <a:t>vector_values</a:t>
            </a:r>
            <a:r>
              <a:rPr lang="en-US" dirty="0"/>
              <a:t> &lt;- LETTERS    # creates an object with the letters of the </a:t>
            </a:r>
            <a:r>
              <a:rPr lang="en-US" dirty="0" err="1"/>
              <a:t>alphabetlength</a:t>
            </a:r>
            <a:r>
              <a:rPr lang="en-US" dirty="0"/>
              <a:t>(</a:t>
            </a:r>
            <a:r>
              <a:rPr lang="en-US" dirty="0" err="1"/>
              <a:t>vector_values</a:t>
            </a:r>
            <a:r>
              <a:rPr lang="en-US" dirty="0"/>
              <a:t>)       # gives you the length of a vector. How many elements it has </a:t>
            </a:r>
            <a:r>
              <a:rPr lang="en-US" dirty="0" err="1"/>
              <a:t>basicallyvector_values</a:t>
            </a:r>
            <a:r>
              <a:rPr lang="en-US" dirty="0"/>
              <a:t>[6]         # picking letter number 6vector_values[10:19]     # pick letters from 10 to 19vector_values[ -c(10:19)] # remove letters 10 to 19 from this vector</a:t>
            </a:r>
            <a:endParaRPr lang="en-US" dirty="0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5</a:t>
            </a:r>
            <a:r>
              <a:rPr lang="en-US" sz="4000" dirty="0"/>
              <a:t>. Functions and </a:t>
            </a:r>
            <a:r>
              <a:rPr lang="en-US" sz="4000" dirty="0" smtClean="0"/>
              <a:t>Arguments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0109" y="1062327"/>
            <a:ext cx="11173691" cy="5403273"/>
          </a:xfrm>
        </p:spPr>
        <p:txBody>
          <a:bodyPr>
            <a:normAutofit fontScale="92500" lnSpcReduction="10000"/>
          </a:bodyPr>
          <a:lstStyle/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r>
              <a:rPr lang="en-US" dirty="0" smtClean="0"/>
              <a:t>Functions </a:t>
            </a:r>
            <a:r>
              <a:rPr lang="en-US" dirty="0"/>
              <a:t>are objects which perform specific tasks and arguments control what functions </a:t>
            </a:r>
            <a:r>
              <a:rPr lang="en-US" dirty="0" smtClean="0"/>
              <a:t>do.</a:t>
            </a:r>
          </a:p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r>
              <a:rPr lang="en-US" dirty="0" smtClean="0"/>
              <a:t>R has many build-in functions. Check out the </a:t>
            </a:r>
            <a:r>
              <a:rPr lang="en-US" dirty="0" err="1" smtClean="0"/>
              <a:t>BaseR.R</a:t>
            </a:r>
            <a:r>
              <a:rPr lang="en-US" dirty="0" smtClean="0"/>
              <a:t> script showing the </a:t>
            </a:r>
            <a:r>
              <a:rPr lang="en-US" dirty="0"/>
              <a:t>most commonly used functions (e.g., mean, median, sin, </a:t>
            </a:r>
            <a:r>
              <a:rPr lang="en-US" dirty="0" err="1"/>
              <a:t>rnorm</a:t>
            </a:r>
            <a:r>
              <a:rPr lang="en-US" dirty="0" smtClean="0"/>
              <a:t>)</a:t>
            </a:r>
          </a:p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endParaRPr lang="en-US" dirty="0" smtClean="0"/>
          </a:p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r>
              <a:rPr lang="en-US" dirty="0" smtClean="0"/>
              <a:t>Functions </a:t>
            </a:r>
            <a:r>
              <a:rPr lang="en-US" dirty="0"/>
              <a:t>always have open and closed </a:t>
            </a:r>
            <a:r>
              <a:rPr lang="en-US" dirty="0" smtClean="0"/>
              <a:t>brackets. </a:t>
            </a:r>
          </a:p>
          <a:p>
            <a:pPr marL="1531938" lvl="3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r>
              <a:rPr lang="en-US" dirty="0" smtClean="0"/>
              <a:t>E.g., </a:t>
            </a:r>
            <a:r>
              <a:rPr lang="en-US" dirty="0" err="1" smtClean="0"/>
              <a:t>seq</a:t>
            </a:r>
            <a:r>
              <a:rPr lang="en-US" dirty="0" smtClean="0"/>
              <a:t>(1,200,20)</a:t>
            </a:r>
          </a:p>
          <a:p>
            <a:pPr marL="1189038" lvl="3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endParaRPr lang="en-US" dirty="0"/>
          </a:p>
          <a:p>
            <a:pPr marL="1189038" lvl="3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endParaRPr lang="en-US" dirty="0" smtClean="0"/>
          </a:p>
          <a:p>
            <a:pPr marL="1189038" lvl="3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 smtClean="0"/>
              <a:t>Function name    1, 200, 20 : are the function arguments. </a:t>
            </a:r>
          </a:p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endParaRPr lang="en-US" dirty="0"/>
          </a:p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r>
              <a:rPr lang="en-US" dirty="0" smtClean="0"/>
              <a:t>We </a:t>
            </a:r>
            <a:r>
              <a:rPr lang="en-US" dirty="0"/>
              <a:t>can use the </a:t>
            </a:r>
            <a:r>
              <a:rPr lang="en-US" dirty="0" err="1"/>
              <a:t>seq</a:t>
            </a:r>
            <a:r>
              <a:rPr lang="en-US" dirty="0"/>
              <a:t>() and rep() functions to create vectors with many elements quickly</a:t>
            </a:r>
            <a:r>
              <a:rPr lang="en-US" dirty="0" smtClean="0"/>
              <a:t>.</a:t>
            </a:r>
          </a:p>
          <a:p>
            <a:pPr marL="1189038" lvl="3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 smtClean="0"/>
              <a:t>&gt; </a:t>
            </a:r>
            <a:r>
              <a:rPr lang="en-US" dirty="0" err="1" smtClean="0"/>
              <a:t>seq</a:t>
            </a:r>
            <a:r>
              <a:rPr lang="en-US" dirty="0" smtClean="0"/>
              <a:t>(1,200,20</a:t>
            </a:r>
            <a:r>
              <a:rPr lang="en-US" dirty="0"/>
              <a:t>)</a:t>
            </a:r>
          </a:p>
          <a:p>
            <a:pPr marL="1189038" lvl="3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endParaRPr lang="en-US" dirty="0"/>
          </a:p>
          <a:p>
            <a:pPr marL="1189038" lvl="3" indent="0">
              <a:lnSpc>
                <a:spcPct val="100000"/>
              </a:lnSpc>
              <a:spcBef>
                <a:spcPts val="0"/>
              </a:spcBef>
              <a:buNone/>
              <a:tabLst>
                <a:tab pos="385763" algn="l"/>
              </a:tabLst>
            </a:pPr>
            <a:r>
              <a:rPr lang="en-US" dirty="0" smtClean="0"/>
              <a:t> [</a:t>
            </a:r>
            <a:r>
              <a:rPr lang="en-US" dirty="0"/>
              <a:t>1] </a:t>
            </a:r>
            <a:r>
              <a:rPr lang="cs-CZ" dirty="0"/>
              <a:t>1  21  41  61  81 101 121 141 161 181</a:t>
            </a:r>
            <a:endParaRPr lang="en-US" dirty="0"/>
          </a:p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endParaRPr lang="en-US" dirty="0" smtClean="0"/>
          </a:p>
          <a:p>
            <a:pPr marL="12001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&gt; rep(c(“cat”, “dog”),2)</a:t>
            </a:r>
          </a:p>
          <a:p>
            <a:pPr marL="120015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12001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[</a:t>
            </a:r>
            <a:r>
              <a:rPr lang="en-US" dirty="0"/>
              <a:t>1] </a:t>
            </a:r>
            <a:r>
              <a:rPr lang="en-US" dirty="0" smtClean="0"/>
              <a:t> cat   dog   cat   dog</a:t>
            </a:r>
            <a:endParaRPr lang="en-US" dirty="0"/>
          </a:p>
          <a:p>
            <a:pPr marL="617538" lvl="1" indent="-3429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tabLst>
                <a:tab pos="385763" algn="l"/>
              </a:tabLst>
            </a:pP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14263" y="3158835"/>
            <a:ext cx="0" cy="457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79956" y="3193472"/>
            <a:ext cx="0" cy="457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3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8" y="-8948"/>
            <a:ext cx="10515600" cy="1325563"/>
          </a:xfrm>
        </p:spPr>
        <p:txBody>
          <a:bodyPr/>
          <a:lstStyle/>
          <a:p>
            <a:r>
              <a:rPr lang="en-US" dirty="0" smtClean="0"/>
              <a:t>Reproducible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everything! </a:t>
            </a:r>
            <a:endParaRPr lang="en-US" dirty="0" smtClean="0"/>
          </a:p>
          <a:p>
            <a:r>
              <a:rPr lang="en-US" dirty="0"/>
              <a:t>Everything is a (text) file. </a:t>
            </a:r>
          </a:p>
          <a:p>
            <a:r>
              <a:rPr lang="en-US" dirty="0"/>
              <a:t>All files should be human readable. </a:t>
            </a:r>
          </a:p>
          <a:p>
            <a:r>
              <a:rPr lang="en-US" dirty="0"/>
              <a:t>Explicitly tie your files together. </a:t>
            </a:r>
          </a:p>
          <a:p>
            <a:r>
              <a:rPr lang="en-US" dirty="0"/>
              <a:t>Have a plan to organize, store, and make your files available. </a:t>
            </a:r>
          </a:p>
          <a:p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 err="1" smtClean="0"/>
              <a:t>RStudio</a:t>
            </a:r>
            <a:r>
              <a:rPr lang="en-US" sz="4200" dirty="0" smtClean="0"/>
              <a:t> Environment</a:t>
            </a:r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43" y="1177280"/>
            <a:ext cx="6905434" cy="5499208"/>
          </a:xfrm>
        </p:spPr>
      </p:pic>
      <p:sp>
        <p:nvSpPr>
          <p:cNvPr id="5" name="TextBox 4"/>
          <p:cNvSpPr txBox="1"/>
          <p:nvPr/>
        </p:nvSpPr>
        <p:spPr>
          <a:xfrm>
            <a:off x="9639029" y="2090550"/>
            <a:ext cx="2872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Environment/History:</a:t>
            </a:r>
          </a:p>
          <a:p>
            <a:r>
              <a:rPr lang="en-US" dirty="0" smtClean="0"/>
              <a:t>-data frames in memory</a:t>
            </a:r>
          </a:p>
          <a:p>
            <a:r>
              <a:rPr lang="en-US" dirty="0" smtClean="0"/>
              <a:t>-functions</a:t>
            </a:r>
          </a:p>
          <a:p>
            <a:r>
              <a:rPr lang="en-US" dirty="0" smtClean="0"/>
              <a:t>-variables</a:t>
            </a:r>
          </a:p>
          <a:p>
            <a:r>
              <a:rPr lang="en-US" dirty="0" smtClean="0"/>
              <a:t>- History: link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368" y="4217839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Interactive Console:</a:t>
            </a:r>
          </a:p>
          <a:p>
            <a:r>
              <a:rPr lang="en-US" dirty="0" smtClean="0"/>
              <a:t>-base R</a:t>
            </a:r>
          </a:p>
          <a:p>
            <a:r>
              <a:rPr lang="en-US" dirty="0" smtClean="0"/>
              <a:t>-like a SAS output/log</a:t>
            </a:r>
          </a:p>
          <a:p>
            <a:r>
              <a:rPr lang="en-US" dirty="0" smtClean="0"/>
              <a:t>-this is not saved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368" y="2307932"/>
            <a:ext cx="1663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 Panel</a:t>
            </a:r>
          </a:p>
          <a:p>
            <a:r>
              <a:rPr lang="en-US" dirty="0" smtClean="0"/>
              <a:t>-view scripts</a:t>
            </a:r>
          </a:p>
          <a:p>
            <a:r>
              <a:rPr lang="en-US" dirty="0" smtClean="0"/>
              <a:t>-data files</a:t>
            </a:r>
          </a:p>
          <a:p>
            <a:r>
              <a:rPr lang="en-US" dirty="0" smtClean="0"/>
              <a:t>-text files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60877" y="4851371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Files/Plots/Package Viewer:</a:t>
            </a:r>
          </a:p>
          <a:p>
            <a:r>
              <a:rPr lang="en-US" dirty="0" smtClean="0"/>
              <a:t>-saved scripts .R</a:t>
            </a:r>
          </a:p>
          <a:p>
            <a:r>
              <a:rPr lang="en-US" dirty="0" smtClean="0"/>
              <a:t>-view data files</a:t>
            </a:r>
          </a:p>
          <a:p>
            <a:r>
              <a:rPr lang="en-US" dirty="0" smtClean="0"/>
              <a:t>-view text/readme files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24354" y="2519507"/>
            <a:ext cx="16920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70354" y="4399107"/>
            <a:ext cx="1717446" cy="8078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772400" y="2307932"/>
            <a:ext cx="1866629" cy="52128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174729" y="4629679"/>
            <a:ext cx="1186148" cy="39952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440" y="906028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Calculator + Comparator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7" y="1248972"/>
            <a:ext cx="8318500" cy="53873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17527" y="1318248"/>
            <a:ext cx="33666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One</a:t>
            </a:r>
            <a:r>
              <a:rPr lang="en-US" dirty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 questions </a:t>
            </a:r>
            <a:r>
              <a:rPr lang="en-US" dirty="0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new R users ask is</a:t>
            </a:r>
          </a:p>
          <a:p>
            <a:r>
              <a:rPr lang="en-US" dirty="0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“What</a:t>
            </a:r>
            <a:r>
              <a:rPr lang="en-US" dirty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 does this little bracketed one mean</a:t>
            </a:r>
            <a:r>
              <a:rPr lang="en-US" dirty="0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?”.</a:t>
            </a:r>
          </a:p>
          <a:p>
            <a:r>
              <a:rPr lang="en-US" dirty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 </a:t>
            </a:r>
          </a:p>
          <a:p>
            <a:r>
              <a:rPr lang="en-US" dirty="0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For now you can just</a:t>
            </a:r>
            <a:r>
              <a:rPr lang="en-US" dirty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 ignore </a:t>
            </a:r>
            <a:r>
              <a:rPr lang="en-US" dirty="0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that and think of the bracketed</a:t>
            </a:r>
            <a:r>
              <a:rPr lang="en-US" dirty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r>
              <a:rPr lang="en-US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number</a:t>
            </a:r>
            <a:r>
              <a:rPr lang="en-US" dirty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 as a prompt for your</a:t>
            </a:r>
            <a:r>
              <a:rPr lang="en-US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 </a:t>
            </a:r>
            <a:endParaRPr lang="en-US" smtClean="0">
              <a:solidFill>
                <a:srgbClr val="33333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answer</a:t>
            </a:r>
            <a:r>
              <a:rPr lang="en-US" dirty="0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alibri" charset="0"/>
                <a:ea typeface="Calibri" charset="0"/>
                <a:cs typeface="Calibri" charset="0"/>
              </a:rPr>
              <a:t>We will go over an example where the output returns several indexed objects in the next section. 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22515" y="2036613"/>
            <a:ext cx="8095012" cy="328550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Finding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64" y="101780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https://stackoverflow.com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Confluence </a:t>
            </a:r>
            <a:r>
              <a:rPr lang="en-US" dirty="0"/>
              <a:t>on Net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confluence.statcan.ca/pages/viewpage.action?pageId=439556887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?function_name to immediately get documentation on the function. </a:t>
            </a:r>
            <a:r>
              <a:rPr lang="en-US" dirty="0" smtClean="0"/>
              <a:t>Documentation will appear in the viewer panel.</a:t>
            </a:r>
            <a:endParaRPr lang="en-US" dirty="0"/>
          </a:p>
          <a:p>
            <a:pPr lvl="1"/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Usage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Also: 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06" y="3138138"/>
            <a:ext cx="6140349" cy="371986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080599" y="3244418"/>
            <a:ext cx="5735781" cy="2124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4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Calculator/Logic Examples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494818" cy="47164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l</a:t>
            </a:r>
            <a:r>
              <a:rPr lang="en-US" dirty="0" smtClean="0"/>
              <a:t>og(1)</a:t>
            </a:r>
          </a:p>
          <a:p>
            <a:pPr marL="457200" lvl="1" indent="0">
              <a:buNone/>
            </a:pPr>
            <a:r>
              <a:rPr lang="en-US" dirty="0" smtClean="0"/>
              <a:t>[1] 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xp</a:t>
            </a:r>
            <a:r>
              <a:rPr lang="en-US" dirty="0" smtClean="0"/>
              <a:t>(0.5)</a:t>
            </a:r>
          </a:p>
          <a:p>
            <a:pPr marL="457200" lvl="1" indent="0">
              <a:buNone/>
            </a:pPr>
            <a:r>
              <a:rPr lang="en-US" dirty="0" smtClean="0"/>
              <a:t>[1] 1.648721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in(1)</a:t>
            </a:r>
          </a:p>
          <a:p>
            <a:pPr marL="457200" lvl="1" indent="0">
              <a:buNone/>
            </a:pPr>
            <a:r>
              <a:rPr lang="en-US" dirty="0" smtClean="0"/>
              <a:t>[1] 0.841471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200+5</a:t>
            </a:r>
          </a:p>
          <a:p>
            <a:pPr marL="457200" lvl="1" indent="0">
              <a:buNone/>
            </a:pPr>
            <a:r>
              <a:rPr lang="en-US" dirty="0" smtClean="0"/>
              <a:t>[1] 205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smtClean="0"/>
              <a:t>1 &gt;=  -9</a:t>
            </a:r>
          </a:p>
          <a:p>
            <a:pPr marL="457200" lvl="1" indent="0">
              <a:buFont typeface="Arial"/>
              <a:buNone/>
            </a:pPr>
            <a:r>
              <a:rPr lang="en-US" smtClean="0"/>
              <a:t>[1] TRUE</a:t>
            </a:r>
          </a:p>
          <a:p>
            <a:pPr marL="457200" lvl="1" indent="0">
              <a:buFont typeface="Arial"/>
              <a:buNone/>
            </a:pPr>
            <a:endParaRPr lang="en-US" smtClean="0"/>
          </a:p>
          <a:p>
            <a:pPr marL="457200" lvl="1" indent="0">
              <a:buFont typeface="Arial"/>
              <a:buNone/>
            </a:pPr>
            <a:r>
              <a:rPr lang="en-US" smtClean="0"/>
              <a:t>1 &lt; 0</a:t>
            </a:r>
          </a:p>
          <a:p>
            <a:pPr marL="457200" lvl="1" indent="0">
              <a:buFont typeface="Arial"/>
              <a:buNone/>
            </a:pPr>
            <a:r>
              <a:rPr lang="en-US" smtClean="0"/>
              <a:t>[1] FALSE</a:t>
            </a:r>
          </a:p>
          <a:p>
            <a:pPr marL="457200" lvl="1" indent="0">
              <a:buFont typeface="Arial"/>
              <a:buNone/>
            </a:pPr>
            <a:endParaRPr lang="en-US" smtClean="0"/>
          </a:p>
          <a:p>
            <a:pPr marL="457200" lvl="1" indent="0">
              <a:buFont typeface="Arial"/>
              <a:buNone/>
            </a:pPr>
            <a:r>
              <a:rPr lang="en-US" smtClean="0"/>
              <a:t>1 == 1</a:t>
            </a:r>
          </a:p>
          <a:p>
            <a:pPr marL="457200" lvl="1" indent="0">
              <a:buFont typeface="Arial"/>
              <a:buNone/>
            </a:pPr>
            <a:r>
              <a:rPr lang="en-US" smtClean="0"/>
              <a:t>[1] TRUE</a:t>
            </a:r>
          </a:p>
          <a:p>
            <a:pPr marL="457200" lvl="1" indent="0">
              <a:buFont typeface="Arial"/>
              <a:buNone/>
            </a:pPr>
            <a:endParaRPr lang="en-US" smtClean="0"/>
          </a:p>
          <a:p>
            <a:pPr marL="457200" lvl="1" indent="0">
              <a:buFont typeface="Arial"/>
              <a:buNone/>
            </a:pPr>
            <a:r>
              <a:rPr lang="en-US" smtClean="0"/>
              <a:t>! != 9</a:t>
            </a:r>
          </a:p>
          <a:p>
            <a:pPr marL="457200" lvl="1" indent="0">
              <a:buFont typeface="Arial"/>
              <a:buNone/>
            </a:pPr>
            <a:r>
              <a:rPr lang="en-US" smtClean="0"/>
              <a:t>[1] TRUE</a:t>
            </a:r>
          </a:p>
          <a:p>
            <a:pPr marL="457200" lvl="1" indent="0">
              <a:buFont typeface="Arial"/>
              <a:buNone/>
            </a:pPr>
            <a:r>
              <a:rPr lang="en-US" smtClean="0"/>
              <a:t> </a:t>
            </a:r>
          </a:p>
          <a:p>
            <a:pPr marL="457200" lvl="1" indent="0">
              <a:buFont typeface="Arial"/>
              <a:buNone/>
            </a:pPr>
            <a:endParaRPr lang="en-US" smtClean="0"/>
          </a:p>
          <a:p>
            <a:endParaRPr 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8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Calculator/Logic Examples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494818" cy="47164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l</a:t>
            </a:r>
            <a:r>
              <a:rPr lang="en-US" dirty="0" smtClean="0"/>
              <a:t>og(1)</a:t>
            </a:r>
          </a:p>
          <a:p>
            <a:pPr marL="457200" lvl="1" indent="0">
              <a:buNone/>
            </a:pPr>
            <a:r>
              <a:rPr lang="en-US" dirty="0" smtClean="0"/>
              <a:t>[1] 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xp</a:t>
            </a:r>
            <a:r>
              <a:rPr lang="en-US" dirty="0" smtClean="0"/>
              <a:t>(0.5)</a:t>
            </a:r>
          </a:p>
          <a:p>
            <a:pPr marL="457200" lvl="1" indent="0">
              <a:buNone/>
            </a:pPr>
            <a:r>
              <a:rPr lang="en-US" dirty="0" smtClean="0"/>
              <a:t>[1] 1.648721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in(1)</a:t>
            </a:r>
          </a:p>
          <a:p>
            <a:pPr marL="457200" lvl="1" indent="0">
              <a:buNone/>
            </a:pPr>
            <a:r>
              <a:rPr lang="en-US" dirty="0" smtClean="0"/>
              <a:t>[1] 0.841471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200+5</a:t>
            </a:r>
          </a:p>
          <a:p>
            <a:pPr marL="457200" lvl="1" indent="0">
              <a:buNone/>
            </a:pPr>
            <a:r>
              <a:rPr lang="en-US" dirty="0" smtClean="0"/>
              <a:t>[1] 205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smtClean="0"/>
              <a:t>1 &gt;=  -9</a:t>
            </a:r>
          </a:p>
          <a:p>
            <a:pPr marL="457200" lvl="1" indent="0">
              <a:buFont typeface="Arial"/>
              <a:buNone/>
            </a:pPr>
            <a:r>
              <a:rPr lang="en-US" smtClean="0"/>
              <a:t>[1] TRUE</a:t>
            </a:r>
          </a:p>
          <a:p>
            <a:pPr marL="457200" lvl="1" indent="0">
              <a:buFont typeface="Arial"/>
              <a:buNone/>
            </a:pPr>
            <a:endParaRPr lang="en-US" smtClean="0"/>
          </a:p>
          <a:p>
            <a:pPr marL="457200" lvl="1" indent="0">
              <a:buFont typeface="Arial"/>
              <a:buNone/>
            </a:pPr>
            <a:r>
              <a:rPr lang="en-US" smtClean="0"/>
              <a:t>1 &lt; 0</a:t>
            </a:r>
          </a:p>
          <a:p>
            <a:pPr marL="457200" lvl="1" indent="0">
              <a:buFont typeface="Arial"/>
              <a:buNone/>
            </a:pPr>
            <a:r>
              <a:rPr lang="en-US" smtClean="0"/>
              <a:t>[1] FALSE</a:t>
            </a:r>
          </a:p>
          <a:p>
            <a:pPr marL="457200" lvl="1" indent="0">
              <a:buFont typeface="Arial"/>
              <a:buNone/>
            </a:pPr>
            <a:endParaRPr lang="en-US" smtClean="0"/>
          </a:p>
          <a:p>
            <a:pPr marL="457200" lvl="1" indent="0">
              <a:buFont typeface="Arial"/>
              <a:buNone/>
            </a:pPr>
            <a:r>
              <a:rPr lang="en-US" smtClean="0"/>
              <a:t>1 == 1</a:t>
            </a:r>
          </a:p>
          <a:p>
            <a:pPr marL="457200" lvl="1" indent="0">
              <a:buFont typeface="Arial"/>
              <a:buNone/>
            </a:pPr>
            <a:r>
              <a:rPr lang="en-US" smtClean="0"/>
              <a:t>[1] TRUE</a:t>
            </a:r>
          </a:p>
          <a:p>
            <a:pPr marL="457200" lvl="1" indent="0">
              <a:buFont typeface="Arial"/>
              <a:buNone/>
            </a:pPr>
            <a:endParaRPr lang="en-US" smtClean="0"/>
          </a:p>
          <a:p>
            <a:pPr marL="457200" lvl="1" indent="0">
              <a:buFont typeface="Arial"/>
              <a:buNone/>
            </a:pPr>
            <a:r>
              <a:rPr lang="en-US" smtClean="0"/>
              <a:t>! != 9</a:t>
            </a:r>
          </a:p>
          <a:p>
            <a:pPr marL="457200" lvl="1" indent="0">
              <a:buFont typeface="Arial"/>
              <a:buNone/>
            </a:pPr>
            <a:r>
              <a:rPr lang="en-US" smtClean="0"/>
              <a:t>[1] TRUE</a:t>
            </a:r>
          </a:p>
          <a:p>
            <a:pPr marL="457200" lvl="1" indent="0">
              <a:buFont typeface="Arial"/>
              <a:buNone/>
            </a:pPr>
            <a:r>
              <a:rPr lang="en-US" smtClean="0"/>
              <a:t> </a:t>
            </a:r>
          </a:p>
          <a:p>
            <a:pPr marL="457200" lvl="1" indent="0">
              <a:buFont typeface="Arial"/>
              <a:buNone/>
            </a:pPr>
            <a:endParaRPr lang="en-US" smtClean="0"/>
          </a:p>
          <a:p>
            <a:endParaRPr 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smtClean="0"/>
              <a:t>Variable </a:t>
            </a:r>
            <a:r>
              <a:rPr lang="en-US" sz="4000" dirty="0" smtClean="0"/>
              <a:t>Assignment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91497"/>
            <a:ext cx="11049000" cy="5472546"/>
          </a:xfrm>
        </p:spPr>
        <p:txBody>
          <a:bodyPr>
            <a:normAutofit fontScale="92500" lnSpcReduction="20000"/>
          </a:bodyPr>
          <a:lstStyle/>
          <a:p>
            <a:pPr marL="53975" lvl="1" indent="41275">
              <a:buNone/>
            </a:pPr>
            <a:r>
              <a:rPr lang="en-US" dirty="0" smtClean="0"/>
              <a:t>Acceptable Names:</a:t>
            </a:r>
          </a:p>
          <a:p>
            <a:pPr marL="457200" lvl="1" indent="0">
              <a:buNone/>
            </a:pPr>
            <a:r>
              <a:rPr lang="en-US" dirty="0" err="1"/>
              <a:t>rstudiointro</a:t>
            </a:r>
            <a:r>
              <a:rPr lang="en-US" dirty="0"/>
              <a:t> &lt;- 40       all lower case</a:t>
            </a:r>
          </a:p>
          <a:p>
            <a:pPr marL="457200" lvl="1" indent="0">
              <a:buNone/>
            </a:pPr>
            <a:r>
              <a:rPr lang="en-US" dirty="0" err="1"/>
              <a:t>rstudio_intro</a:t>
            </a:r>
            <a:r>
              <a:rPr lang="en-US" dirty="0"/>
              <a:t> &lt;- 40     </a:t>
            </a:r>
            <a:r>
              <a:rPr lang="en-US" dirty="0" err="1"/>
              <a:t>under_score</a:t>
            </a:r>
            <a:r>
              <a:rPr lang="en-US" dirty="0"/>
              <a:t> separator </a:t>
            </a:r>
          </a:p>
          <a:p>
            <a:pPr marL="457200" lvl="1" indent="0">
              <a:buNone/>
            </a:pPr>
            <a:r>
              <a:rPr lang="en-US" dirty="0" err="1"/>
              <a:t>rstudio.intro</a:t>
            </a:r>
            <a:r>
              <a:rPr lang="en-US" dirty="0"/>
              <a:t> &lt;- 40     period separator </a:t>
            </a:r>
          </a:p>
          <a:p>
            <a:pPr marL="457200" lvl="1" indent="0">
              <a:buNone/>
            </a:pPr>
            <a:r>
              <a:rPr lang="en-US" dirty="0" err="1"/>
              <a:t>RstudioIntro</a:t>
            </a:r>
            <a:r>
              <a:rPr lang="en-US" dirty="0"/>
              <a:t> &lt;- 40      upper camel </a:t>
            </a:r>
            <a:r>
              <a:rPr lang="en-US" dirty="0" smtClean="0"/>
              <a:t>case</a:t>
            </a:r>
          </a:p>
          <a:p>
            <a:pPr marL="457200" lvl="1" indent="0">
              <a:buNone/>
            </a:pPr>
            <a:r>
              <a:rPr lang="en-US" dirty="0" smtClean="0"/>
              <a:t>RstudioIntro2020 </a:t>
            </a:r>
            <a:r>
              <a:rPr lang="en-US" dirty="0"/>
              <a:t>&lt;- 40      upper camel </a:t>
            </a:r>
            <a:r>
              <a:rPr lang="en-US" dirty="0" smtClean="0"/>
              <a:t>case with number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3975" lvl="1" indent="41275">
              <a:buNone/>
            </a:pPr>
            <a:endParaRPr lang="en-US" dirty="0" smtClean="0"/>
          </a:p>
          <a:p>
            <a:pPr marL="53975" lvl="1" indent="41275">
              <a:buNone/>
            </a:pPr>
            <a:r>
              <a:rPr lang="en-US" dirty="0" smtClean="0"/>
              <a:t>Unacceptable Names</a:t>
            </a:r>
          </a:p>
          <a:p>
            <a:pPr marL="839788" lvl="1" indent="-342900">
              <a:buFont typeface="Arial" charset="0"/>
              <a:buChar char="•"/>
            </a:pPr>
            <a:r>
              <a:rPr lang="en-US" dirty="0"/>
              <a:t>cannot use names that start with </a:t>
            </a:r>
            <a:r>
              <a:rPr lang="en-US" dirty="0" smtClean="0"/>
              <a:t>numbers. E.g.,  1var </a:t>
            </a:r>
          </a:p>
          <a:p>
            <a:pPr marL="839788" lvl="1" indent="-342900">
              <a:buFont typeface="Arial" charset="0"/>
              <a:buChar char="•"/>
            </a:pPr>
            <a:r>
              <a:rPr lang="en-US" dirty="0" smtClean="0"/>
              <a:t>cannot </a:t>
            </a:r>
            <a:r>
              <a:rPr lang="en-US" dirty="0"/>
              <a:t>start a variable with a </a:t>
            </a:r>
            <a:r>
              <a:rPr lang="en-US" dirty="0" smtClean="0"/>
              <a:t>$ + !</a:t>
            </a:r>
          </a:p>
          <a:p>
            <a:pPr marL="839788" lvl="1" indent="-342900">
              <a:buFont typeface="Arial" charset="0"/>
              <a:buChar char="•"/>
            </a:pPr>
            <a:endParaRPr lang="en-US" dirty="0" smtClean="0"/>
          </a:p>
          <a:p>
            <a:pPr marL="53975" lvl="1" indent="41275">
              <a:buNone/>
            </a:pPr>
            <a:r>
              <a:rPr lang="en-US" dirty="0"/>
              <a:t>Many programmers recommend using a particular style for a particular type of object in R. The more consistent you can be with naming conventions the easier it will be to reproduce your work (for yourself and others</a:t>
            </a:r>
            <a:r>
              <a:rPr lang="en-US" dirty="0" smtClean="0"/>
              <a:t>). Here is one recommended schema:</a:t>
            </a:r>
          </a:p>
          <a:p>
            <a:pPr marL="855663" lvl="1" indent="-358775">
              <a:buFont typeface="Arial" charset="0"/>
              <a:buChar char="•"/>
            </a:pPr>
            <a:r>
              <a:rPr lang="en-US" dirty="0" smtClean="0"/>
              <a:t>Data file names should be lower case with underscore separator</a:t>
            </a:r>
          </a:p>
          <a:p>
            <a:pPr marL="855663" lvl="1" indent="-358775">
              <a:buFont typeface="Arial" charset="0"/>
              <a:buChar char="•"/>
            </a:pPr>
            <a:r>
              <a:rPr lang="en-US" dirty="0" smtClean="0"/>
              <a:t>Functions defined using period separator</a:t>
            </a:r>
          </a:p>
          <a:p>
            <a:pPr marL="855663" lvl="1" indent="-358775">
              <a:buFont typeface="Arial" charset="0"/>
              <a:buChar char="•"/>
            </a:pPr>
            <a:r>
              <a:rPr lang="en-US" dirty="0" smtClean="0"/>
              <a:t>Variables with camel case</a:t>
            </a:r>
            <a:endParaRPr lang="en-US" dirty="0"/>
          </a:p>
          <a:p>
            <a:pPr marL="53975" lvl="1" indent="41275">
              <a:buNone/>
            </a:pP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1. Assigning Single </a:t>
            </a:r>
            <a:r>
              <a:rPr lang="en-US" sz="4000" dirty="0"/>
              <a:t>V</a:t>
            </a:r>
            <a:r>
              <a:rPr lang="en-US" sz="4000" dirty="0" smtClean="0"/>
              <a:t>alues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91497"/>
            <a:ext cx="11049000" cy="5472546"/>
          </a:xfrm>
        </p:spPr>
        <p:txBody>
          <a:bodyPr>
            <a:normAutofit/>
          </a:bodyPr>
          <a:lstStyle/>
          <a:p>
            <a:pPr marL="396875" lvl="1" indent="-342900">
              <a:buFont typeface="Arial" charset="0"/>
              <a:buChar char="•"/>
            </a:pPr>
            <a:r>
              <a:rPr lang="en-US" dirty="0" smtClean="0"/>
              <a:t>Assigning numbers</a:t>
            </a:r>
          </a:p>
          <a:p>
            <a:pPr marL="53975" lvl="1" indent="41275">
              <a:buNone/>
            </a:pPr>
            <a:endParaRPr lang="en-US" dirty="0" smtClean="0"/>
          </a:p>
          <a:p>
            <a:pPr marL="53975" lvl="1" indent="41275">
              <a:buNone/>
            </a:pPr>
            <a:r>
              <a:rPr lang="en-US" dirty="0" smtClean="0"/>
              <a:t>	</a:t>
            </a:r>
            <a:r>
              <a:rPr lang="en-US" dirty="0" err="1" smtClean="0"/>
              <a:t>my_number</a:t>
            </a:r>
            <a:r>
              <a:rPr lang="en-US" dirty="0" smtClean="0"/>
              <a:t> &lt;- 42</a:t>
            </a:r>
          </a:p>
          <a:p>
            <a:pPr marL="53975" lvl="1" indent="41275">
              <a:buNone/>
            </a:pPr>
            <a:endParaRPr lang="en-US" dirty="0"/>
          </a:p>
          <a:p>
            <a:pPr marL="396875" lvl="1" indent="-342900">
              <a:buFont typeface="Arial" charset="0"/>
              <a:buChar char="•"/>
            </a:pPr>
            <a:r>
              <a:rPr lang="en-US" dirty="0" smtClean="0"/>
              <a:t>Assigning strings / character values</a:t>
            </a:r>
          </a:p>
          <a:p>
            <a:pPr marL="854075" lvl="2" indent="-342900">
              <a:buFont typeface="Arial" charset="0"/>
              <a:buChar char="•"/>
            </a:pPr>
            <a:r>
              <a:rPr lang="en-US" dirty="0" smtClean="0"/>
              <a:t>Note that R can accept single and double quotation marks interchangeably for variable assignment</a:t>
            </a:r>
          </a:p>
          <a:p>
            <a:pPr marL="53975" lvl="1" indent="41275">
              <a:buNone/>
            </a:pPr>
            <a:endParaRPr lang="en-US" dirty="0" smtClean="0"/>
          </a:p>
          <a:p>
            <a:pPr marL="53975" lvl="1" indent="41275">
              <a:buNone/>
            </a:pPr>
            <a:r>
              <a:rPr lang="en-US" dirty="0" smtClean="0"/>
              <a:t>	 </a:t>
            </a:r>
            <a:r>
              <a:rPr lang="en-US" dirty="0" err="1"/>
              <a:t>my_name</a:t>
            </a:r>
            <a:r>
              <a:rPr lang="en-US" dirty="0"/>
              <a:t> </a:t>
            </a:r>
            <a:r>
              <a:rPr lang="en-US" dirty="0" smtClean="0"/>
              <a:t>&lt;- "Maggie”</a:t>
            </a:r>
          </a:p>
          <a:p>
            <a:pPr marL="53975" lvl="1" indent="41275">
              <a:buNone/>
            </a:pPr>
            <a:endParaRPr lang="en-US" dirty="0"/>
          </a:p>
          <a:p>
            <a:pPr marL="53975" lvl="1" indent="41275">
              <a:buNone/>
            </a:pP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1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1d-20_029_02-eng.potx [Read-Only]" id="{98DC832F-0BAB-4E7B-8CA5-BFA6F40EC5D2}" vid="{FCFD345E-07DC-4D7D-B4A1-F6FC151F17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1018</Words>
  <Application>Microsoft Office PowerPoint</Application>
  <PresentationFormat>Widescreen</PresentationFormat>
  <Paragraphs>244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Arial MT Std</vt:lpstr>
      <vt:lpstr>Calibri</vt:lpstr>
      <vt:lpstr>Calibri Light</vt:lpstr>
      <vt:lpstr>Office Theme</vt:lpstr>
      <vt:lpstr>1_Office Theme</vt:lpstr>
      <vt:lpstr>Intro to R/Rstudio:  The Basics  Hosted by Methodology Feb 2020</vt:lpstr>
      <vt:lpstr>Reproducible Research</vt:lpstr>
      <vt:lpstr>RStudio Environment</vt:lpstr>
      <vt:lpstr>Calculator + Comparator </vt:lpstr>
      <vt:lpstr>Finding Help</vt:lpstr>
      <vt:lpstr>Calculator/Logic Examples</vt:lpstr>
      <vt:lpstr>Calculator/Logic Examples</vt:lpstr>
      <vt:lpstr>Variable Assignment</vt:lpstr>
      <vt:lpstr>1. Assigning Single Values</vt:lpstr>
      <vt:lpstr>2. Assigning Vectors Arrays and Lists with c()</vt:lpstr>
      <vt:lpstr>2. Assigning Series Quickly</vt:lpstr>
      <vt:lpstr>3. Operations on Vectors</vt:lpstr>
      <vt:lpstr>4. Accessing Elements in a Vector: Indexing</vt:lpstr>
      <vt:lpstr>5. Functions and Arguments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Bartkowska, Magdalena - ISTD/DIST</cp:lastModifiedBy>
  <cp:revision>18</cp:revision>
  <dcterms:created xsi:type="dcterms:W3CDTF">2019-12-22T12:35:55Z</dcterms:created>
  <dcterms:modified xsi:type="dcterms:W3CDTF">2020-01-08T21:24:29Z</dcterms:modified>
</cp:coreProperties>
</file>