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4B93-05AA-4D5B-8F58-936B455D2ED2}" type="datetimeFigureOut">
              <a:rPr lang="fr-CA" smtClean="0"/>
              <a:pPr/>
              <a:t>12/févr.2016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4452-88B7-4F10-A6FF-280A8F96B564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neb.com/nebecomm/products/productR0106.asp" TargetMode="External"/><Relationship Id="rId4" Type="http://schemas.openxmlformats.org/officeDocument/2006/relationships/hyperlink" Target="http://www.neb.com/nebecomm/products/productr0140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Recognition Site:</a:t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fr-FR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fr-FR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fr-FR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6" name="Picture 2" descr="http://www.neb.com/nebecomm/images/spac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144463"/>
            <a:ext cx="9525" cy="762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539552" y="1916832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Barcoded</a:t>
            </a:r>
            <a:r>
              <a:rPr lang="fr-CA" dirty="0" smtClean="0"/>
              <a:t> adapter</a:t>
            </a:r>
            <a:endParaRPr lang="fr-CA" dirty="0"/>
          </a:p>
        </p:txBody>
      </p:sp>
      <p:sp>
        <p:nvSpPr>
          <p:cNvPr id="18" name="Triangle isocèle 17"/>
          <p:cNvSpPr/>
          <p:nvPr/>
        </p:nvSpPr>
        <p:spPr>
          <a:xfrm>
            <a:off x="5121873" y="3621214"/>
            <a:ext cx="72008" cy="7200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/>
          <p:cNvSpPr txBox="1"/>
          <p:nvPr/>
        </p:nvSpPr>
        <p:spPr>
          <a:xfrm>
            <a:off x="5004048" y="2852936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Common adapter</a:t>
            </a:r>
            <a:endParaRPr lang="fr-CA" dirty="0"/>
          </a:p>
        </p:txBody>
      </p:sp>
      <p:grpSp>
        <p:nvGrpSpPr>
          <p:cNvPr id="63" name="Groupe 62"/>
          <p:cNvGrpSpPr/>
          <p:nvPr/>
        </p:nvGrpSpPr>
        <p:grpSpPr>
          <a:xfrm>
            <a:off x="2339752" y="2065494"/>
            <a:ext cx="1296144" cy="72008"/>
            <a:chOff x="1691680" y="4509120"/>
            <a:chExt cx="1296144" cy="72008"/>
          </a:xfrm>
        </p:grpSpPr>
        <p:cxnSp>
          <p:nvCxnSpPr>
            <p:cNvPr id="64" name="Connecteur droit 63"/>
            <p:cNvCxnSpPr/>
            <p:nvPr/>
          </p:nvCxnSpPr>
          <p:spPr>
            <a:xfrm>
              <a:off x="1691680" y="4509120"/>
              <a:ext cx="108012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1691680" y="4581128"/>
              <a:ext cx="12961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/>
          <p:cNvGrpSpPr/>
          <p:nvPr/>
        </p:nvGrpSpPr>
        <p:grpSpPr>
          <a:xfrm>
            <a:off x="6804248" y="3001598"/>
            <a:ext cx="1296144" cy="72008"/>
            <a:chOff x="1691680" y="4509120"/>
            <a:chExt cx="1296144" cy="72008"/>
          </a:xfrm>
        </p:grpSpPr>
        <p:cxnSp>
          <p:nvCxnSpPr>
            <p:cNvPr id="67" name="Connecteur droit 66"/>
            <p:cNvCxnSpPr/>
            <p:nvPr/>
          </p:nvCxnSpPr>
          <p:spPr>
            <a:xfrm>
              <a:off x="1691680" y="4509120"/>
              <a:ext cx="108012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691680" y="4581128"/>
              <a:ext cx="129614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1" name="Picture 3" descr="http://www.neb.com/nebecomm/images/spac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76200"/>
          </a:xfrm>
          <a:prstGeom prst="rect">
            <a:avLst/>
          </a:prstGeom>
          <a:noFill/>
        </p:spPr>
      </p:pic>
      <p:pic>
        <p:nvPicPr>
          <p:cNvPr id="7170" name="Picture 2" descr="CTGC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7449" y="1212456"/>
            <a:ext cx="1512168" cy="396635"/>
          </a:xfrm>
          <a:prstGeom prst="rect">
            <a:avLst/>
          </a:prstGeom>
          <a:noFill/>
        </p:spPr>
      </p:pic>
      <p:sp>
        <p:nvSpPr>
          <p:cNvPr id="87" name="ZoneTexte 86"/>
          <p:cNvSpPr txBox="1"/>
          <p:nvPr/>
        </p:nvSpPr>
        <p:spPr>
          <a:xfrm>
            <a:off x="1693433" y="746175"/>
            <a:ext cx="154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 err="1" smtClean="0">
                <a:hlinkClick r:id="rId4"/>
              </a:rPr>
              <a:t>PstI</a:t>
            </a:r>
            <a:r>
              <a:rPr lang="fr-CA" i="1" dirty="0" smtClean="0">
                <a:hlinkClick r:id="rId4"/>
              </a:rPr>
              <a:t> </a:t>
            </a:r>
            <a:r>
              <a:rPr lang="fr-CA" dirty="0" smtClean="0">
                <a:hlinkClick r:id="rId4"/>
              </a:rPr>
              <a:t>site (NEB)</a:t>
            </a:r>
            <a:endParaRPr lang="fr-CA" dirty="0" smtClean="0"/>
          </a:p>
          <a:p>
            <a:endParaRPr lang="fr-CA" dirty="0" smtClean="0"/>
          </a:p>
        </p:txBody>
      </p:sp>
      <p:sp>
        <p:nvSpPr>
          <p:cNvPr id="89" name="ZoneTexte 88"/>
          <p:cNvSpPr txBox="1"/>
          <p:nvPr/>
        </p:nvSpPr>
        <p:spPr>
          <a:xfrm>
            <a:off x="5508104" y="1609091"/>
            <a:ext cx="161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 err="1" smtClean="0">
                <a:hlinkClick r:id="rId5"/>
              </a:rPr>
              <a:t>MsPI</a:t>
            </a:r>
            <a:r>
              <a:rPr lang="fr-CA" i="1" dirty="0" smtClean="0">
                <a:hlinkClick r:id="rId5"/>
              </a:rPr>
              <a:t> </a:t>
            </a:r>
            <a:r>
              <a:rPr lang="fr-CA" dirty="0" smtClean="0">
                <a:hlinkClick r:id="rId5"/>
              </a:rPr>
              <a:t>site (NEB)</a:t>
            </a:r>
            <a:endParaRPr lang="fr-CA" dirty="0" smtClean="0"/>
          </a:p>
          <a:p>
            <a:endParaRPr lang="fr-CA" dirty="0" smtClean="0"/>
          </a:p>
        </p:txBody>
      </p:sp>
      <p:pic>
        <p:nvPicPr>
          <p:cNvPr id="7173" name="Picture 5" descr="CCG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2161408"/>
            <a:ext cx="1296144" cy="398815"/>
          </a:xfrm>
          <a:prstGeom prst="rect">
            <a:avLst/>
          </a:prstGeom>
          <a:noFill/>
        </p:spPr>
      </p:pic>
      <p:sp>
        <p:nvSpPr>
          <p:cNvPr id="90" name="ZoneTexte 89"/>
          <p:cNvSpPr txBox="1"/>
          <p:nvPr/>
        </p:nvSpPr>
        <p:spPr>
          <a:xfrm>
            <a:off x="683568" y="371703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CCTACACGACGCTCTTCCGATCTCTCGTGCA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84202" y="3861048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GGATGTGCTGCGAGAAGGCTAGAGAGC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96201" y="3789040"/>
            <a:ext cx="360040" cy="288032"/>
          </a:xfrm>
          <a:prstGeom prst="rect">
            <a:avLst/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Triangle isocèle 93"/>
          <p:cNvSpPr/>
          <p:nvPr/>
        </p:nvSpPr>
        <p:spPr>
          <a:xfrm rot="10800000">
            <a:off x="3237190" y="3717031"/>
            <a:ext cx="72008" cy="7200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ZoneTexte 94"/>
          <p:cNvSpPr txBox="1"/>
          <p:nvPr/>
        </p:nvSpPr>
        <p:spPr>
          <a:xfrm>
            <a:off x="4864812" y="3645024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CGAGATCGGAAGAGCGG</a:t>
            </a:r>
            <a:r>
              <a:rPr lang="fr-CA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GGACTTTAAGC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5049768" y="3789040"/>
            <a:ext cx="399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TCTAGCCTTCTCGCCAAGTCGTCCTTACGGCTCTGGCTAG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riangle isocèle 97"/>
          <p:cNvSpPr/>
          <p:nvPr/>
        </p:nvSpPr>
        <p:spPr>
          <a:xfrm>
            <a:off x="5105978" y="3990206"/>
            <a:ext cx="72008" cy="7200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6" name="Groupe 125"/>
          <p:cNvGrpSpPr/>
          <p:nvPr/>
        </p:nvGrpSpPr>
        <p:grpSpPr>
          <a:xfrm>
            <a:off x="2291677" y="5027620"/>
            <a:ext cx="4680520" cy="360040"/>
            <a:chOff x="3635896" y="4725144"/>
            <a:chExt cx="4680520" cy="360040"/>
          </a:xfrm>
        </p:grpSpPr>
        <p:grpSp>
          <p:nvGrpSpPr>
            <p:cNvPr id="101" name="Groupe 37"/>
            <p:cNvGrpSpPr/>
            <p:nvPr/>
          </p:nvGrpSpPr>
          <p:grpSpPr>
            <a:xfrm>
              <a:off x="4716016" y="4869160"/>
              <a:ext cx="2808312" cy="72008"/>
              <a:chOff x="2987824" y="4437112"/>
              <a:chExt cx="2808312" cy="72008"/>
            </a:xfrm>
          </p:grpSpPr>
          <p:cxnSp>
            <p:nvCxnSpPr>
              <p:cNvPr id="108" name="Connecteur droit 107"/>
              <p:cNvCxnSpPr/>
              <p:nvPr/>
            </p:nvCxnSpPr>
            <p:spPr>
              <a:xfrm>
                <a:off x="2987824" y="4437112"/>
                <a:ext cx="259228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3203848" y="4509120"/>
                <a:ext cx="259228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 68"/>
            <p:cNvGrpSpPr/>
            <p:nvPr/>
          </p:nvGrpSpPr>
          <p:grpSpPr>
            <a:xfrm>
              <a:off x="3635896" y="4869160"/>
              <a:ext cx="1296144" cy="72008"/>
              <a:chOff x="1691680" y="4509120"/>
              <a:chExt cx="1296144" cy="72008"/>
            </a:xfrm>
          </p:grpSpPr>
          <p:cxnSp>
            <p:nvCxnSpPr>
              <p:cNvPr id="104" name="Connecteur droit 103"/>
              <p:cNvCxnSpPr/>
              <p:nvPr/>
            </p:nvCxnSpPr>
            <p:spPr>
              <a:xfrm>
                <a:off x="1691680" y="4509120"/>
                <a:ext cx="108012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1691680" y="4581128"/>
                <a:ext cx="129614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e 124"/>
            <p:cNvGrpSpPr/>
            <p:nvPr/>
          </p:nvGrpSpPr>
          <p:grpSpPr>
            <a:xfrm>
              <a:off x="7308304" y="4725144"/>
              <a:ext cx="1008112" cy="360040"/>
              <a:chOff x="7308304" y="4725144"/>
              <a:chExt cx="1008112" cy="360040"/>
            </a:xfrm>
          </p:grpSpPr>
          <p:cxnSp>
            <p:nvCxnSpPr>
              <p:cNvPr id="106" name="Connecteur droit 105"/>
              <p:cNvCxnSpPr/>
              <p:nvPr/>
            </p:nvCxnSpPr>
            <p:spPr>
              <a:xfrm flipH="1">
                <a:off x="7524328" y="4941168"/>
                <a:ext cx="432048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H="1">
                <a:off x="7308304" y="4869160"/>
                <a:ext cx="64807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flipH="1" flipV="1">
                <a:off x="7951614" y="4941168"/>
                <a:ext cx="364802" cy="14401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flipH="1">
                <a:off x="7949233" y="4725144"/>
                <a:ext cx="292794" cy="14401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ZoneTexte 87"/>
          <p:cNvSpPr txBox="1"/>
          <p:nvPr/>
        </p:nvSpPr>
        <p:spPr>
          <a:xfrm>
            <a:off x="3707904" y="2348880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Barcode</a:t>
            </a:r>
            <a:endParaRPr lang="fr-CA" dirty="0"/>
          </a:p>
        </p:txBody>
      </p:sp>
      <p:cxnSp>
        <p:nvCxnSpPr>
          <p:cNvPr id="97" name="Connecteur droit avec flèche 96"/>
          <p:cNvCxnSpPr/>
          <p:nvPr/>
        </p:nvCxnSpPr>
        <p:spPr>
          <a:xfrm flipH="1">
            <a:off x="3059832" y="2708920"/>
            <a:ext cx="100811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1223945" y="2708920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Séquence Illumina</a:t>
            </a:r>
            <a:endParaRPr lang="fr-CA" dirty="0"/>
          </a:p>
        </p:txBody>
      </p:sp>
      <p:sp>
        <p:nvSpPr>
          <p:cNvPr id="100" name="Accolade fermante 99"/>
          <p:cNvSpPr/>
          <p:nvPr/>
        </p:nvSpPr>
        <p:spPr>
          <a:xfrm rot="16200000">
            <a:off x="1979712" y="1628800"/>
            <a:ext cx="288032" cy="3168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547664" y="2579329"/>
            <a:ext cx="557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AATGATACGGCGACCACCGAGATCTACACTCTTTCCCTACACGACGCTCTTCCGATCT</a:t>
            </a:r>
            <a:endParaRPr lang="fr-CA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44008" y="3140968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Barcoded</a:t>
            </a:r>
            <a:r>
              <a:rPr lang="fr-CA" dirty="0" smtClean="0"/>
              <a:t> adapter</a:t>
            </a:r>
            <a:endParaRPr lang="fr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3851920" y="2723345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ACACTCTTTCCCTACACGACGCTCTTCCGATCTCTCC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51920" y="2863969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TGTGAGAAAGGGATGTGCTGCGAGAAGGCTAGAGAGGGWC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51520" y="253589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C00000"/>
                </a:solidFill>
              </a:rPr>
              <a:t>PCR </a:t>
            </a:r>
            <a:r>
              <a:rPr lang="fr-CA" dirty="0" err="1" smtClean="0">
                <a:solidFill>
                  <a:srgbClr val="C00000"/>
                </a:solidFill>
              </a:rPr>
              <a:t>PrimerA</a:t>
            </a:r>
            <a:r>
              <a:rPr lang="fr-CA" dirty="0" smtClean="0">
                <a:solidFill>
                  <a:srgbClr val="C00000"/>
                </a:solidFill>
              </a:rPr>
              <a:t> 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403648" y="4715852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CWGAGATCGGAAGAGCGGTTCAGCAGGAATGCCGAG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82570" y="4856476"/>
            <a:ext cx="325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latin typeface="Courier New" pitchFamily="49" charset="0"/>
                <a:cs typeface="Courier New" pitchFamily="49" charset="0"/>
              </a:rPr>
              <a:t>TCTAGCCTTCTCGCCAAGTCGTCCTTACGGCTC</a:t>
            </a:r>
            <a:endParaRPr lang="fr-CA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67744" y="4355812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Common adapter</a:t>
            </a:r>
            <a:endParaRPr lang="fr-CA" dirty="0"/>
          </a:p>
        </p:txBody>
      </p:sp>
      <p:sp>
        <p:nvSpPr>
          <p:cNvPr id="22" name="ZoneTexte 21"/>
          <p:cNvSpPr txBox="1"/>
          <p:nvPr/>
        </p:nvSpPr>
        <p:spPr>
          <a:xfrm>
            <a:off x="1691680" y="4996641"/>
            <a:ext cx="585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TCTAGCCTTCTCGCCAAGTCGTCCTTACGGCTCTGGCTAGAGCATACGGCAGAAGACGAAC</a:t>
            </a:r>
            <a:endParaRPr lang="fr-CA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524328" y="49072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C00000"/>
                </a:solidFill>
              </a:rPr>
              <a:t>PCR </a:t>
            </a:r>
            <a:r>
              <a:rPr lang="fr-CA" dirty="0" err="1" smtClean="0">
                <a:solidFill>
                  <a:srgbClr val="C00000"/>
                </a:solidFill>
              </a:rPr>
              <a:t>PrimerC</a:t>
            </a:r>
            <a:r>
              <a:rPr lang="fr-CA" dirty="0" smtClean="0">
                <a:solidFill>
                  <a:srgbClr val="C00000"/>
                </a:solidFill>
              </a:rPr>
              <a:t> 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547664" y="2463180"/>
            <a:ext cx="557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AATGATACGGCGACCACCGAGATCTACACTCTTTCCCTACACGACGCTCTTCCGATCT</a:t>
            </a:r>
            <a:endParaRPr lang="fr-CA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51520" y="2204864"/>
            <a:ext cx="144016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fr-CA" dirty="0" smtClean="0">
                <a:solidFill>
                  <a:srgbClr val="0070C0"/>
                </a:solidFill>
              </a:rPr>
              <a:t>Illumina PE PCR Primer</a:t>
            </a:r>
            <a:endParaRPr lang="fr-CA" dirty="0">
              <a:solidFill>
                <a:srgbClr val="0070C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852968" y="2321813"/>
            <a:ext cx="325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ACACTCTTTCCCTACACGACGCTCTTCCGATCT</a:t>
            </a:r>
            <a:endParaRPr lang="fr-CA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11960" y="1953452"/>
            <a:ext cx="2376264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fr-CA" dirty="0" smtClean="0">
                <a:solidFill>
                  <a:srgbClr val="00B050"/>
                </a:solidFill>
              </a:rPr>
              <a:t>Illumina PE </a:t>
            </a:r>
          </a:p>
          <a:p>
            <a:pPr>
              <a:lnSpc>
                <a:spcPts val="1400"/>
              </a:lnSpc>
            </a:pPr>
            <a:r>
              <a:rPr lang="fr-CA" dirty="0" err="1" smtClean="0">
                <a:solidFill>
                  <a:srgbClr val="00B050"/>
                </a:solidFill>
              </a:rPr>
              <a:t>Sequencing</a:t>
            </a:r>
            <a:r>
              <a:rPr lang="fr-CA" dirty="0" smtClean="0">
                <a:solidFill>
                  <a:srgbClr val="00B050"/>
                </a:solidFill>
              </a:rPr>
              <a:t> Primer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691680" y="5113759"/>
            <a:ext cx="585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TCTAGCCTTCTCGCCAAGTCGTCCTTACGGCTCTGGCTAGAGCATACGGCAGAAGACGAAC</a:t>
            </a:r>
            <a:endParaRPr lang="fr-CA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91680" y="52482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TCTAGCCTTCTCGCCAAGTCGTCCTTACGGCTCTGGC</a:t>
            </a:r>
            <a:endParaRPr lang="fr-CA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979712" y="5445224"/>
            <a:ext cx="2376264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fr-CA" dirty="0" smtClean="0">
                <a:solidFill>
                  <a:srgbClr val="00B050"/>
                </a:solidFill>
              </a:rPr>
              <a:t>Illumina PE </a:t>
            </a:r>
          </a:p>
          <a:p>
            <a:pPr>
              <a:lnSpc>
                <a:spcPts val="1400"/>
              </a:lnSpc>
            </a:pPr>
            <a:r>
              <a:rPr lang="fr-CA" dirty="0" err="1" smtClean="0">
                <a:solidFill>
                  <a:srgbClr val="00B050"/>
                </a:solidFill>
              </a:rPr>
              <a:t>Sequencing</a:t>
            </a:r>
            <a:r>
              <a:rPr lang="fr-CA" dirty="0" smtClean="0">
                <a:solidFill>
                  <a:srgbClr val="00B050"/>
                </a:solidFill>
              </a:rPr>
              <a:t> Primer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524328" y="5172050"/>
            <a:ext cx="1440160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fr-CA" dirty="0" smtClean="0">
                <a:solidFill>
                  <a:srgbClr val="0070C0"/>
                </a:solidFill>
              </a:rPr>
              <a:t>Illumina PE PCR Primer</a:t>
            </a:r>
            <a:endParaRPr lang="fr-CA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86364" y="2780928"/>
            <a:ext cx="379090" cy="288032"/>
          </a:xfrm>
          <a:prstGeom prst="rect">
            <a:avLst/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avec flèche 29"/>
          <p:cNvCxnSpPr/>
          <p:nvPr/>
        </p:nvCxnSpPr>
        <p:spPr>
          <a:xfrm rot="5400000" flipH="1" flipV="1">
            <a:off x="6624228" y="2096852"/>
            <a:ext cx="1080120" cy="1588"/>
          </a:xfrm>
          <a:prstGeom prst="straightConnector1">
            <a:avLst/>
          </a:prstGeom>
          <a:ln w="2857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067944" y="1124744"/>
            <a:ext cx="424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err="1" smtClean="0">
                <a:solidFill>
                  <a:srgbClr val="4F81BD"/>
                </a:solidFill>
              </a:rPr>
              <a:t>Sequence</a:t>
            </a:r>
            <a:r>
              <a:rPr lang="fr-CA" b="1" dirty="0" smtClean="0">
                <a:solidFill>
                  <a:srgbClr val="4F81BD"/>
                </a:solidFill>
              </a:rPr>
              <a:t> </a:t>
            </a:r>
            <a:r>
              <a:rPr lang="fr-CA" b="1" dirty="0" err="1" smtClean="0">
                <a:solidFill>
                  <a:srgbClr val="4F81BD"/>
                </a:solidFill>
              </a:rPr>
              <a:t>from</a:t>
            </a:r>
            <a:r>
              <a:rPr lang="fr-CA" b="1" dirty="0" smtClean="0">
                <a:solidFill>
                  <a:srgbClr val="4F81BD"/>
                </a:solidFill>
              </a:rPr>
              <a:t> </a:t>
            </a:r>
            <a:r>
              <a:rPr lang="fr-CA" b="1" dirty="0" err="1" smtClean="0">
                <a:solidFill>
                  <a:srgbClr val="4F81BD"/>
                </a:solidFill>
              </a:rPr>
              <a:t>this</a:t>
            </a:r>
            <a:r>
              <a:rPr lang="fr-CA" b="1" dirty="0" smtClean="0">
                <a:solidFill>
                  <a:srgbClr val="4F81BD"/>
                </a:solidFill>
              </a:rPr>
              <a:t> end </a:t>
            </a:r>
            <a:r>
              <a:rPr lang="fr-CA" b="1" dirty="0" err="1" smtClean="0">
                <a:solidFill>
                  <a:srgbClr val="4F81BD"/>
                </a:solidFill>
              </a:rPr>
              <a:t>only</a:t>
            </a:r>
            <a:r>
              <a:rPr lang="fr-CA" b="1" dirty="0" smtClean="0">
                <a:solidFill>
                  <a:srgbClr val="4F81BD"/>
                </a:solidFill>
              </a:rPr>
              <a:t> to </a:t>
            </a:r>
            <a:r>
              <a:rPr lang="fr-CA" b="1" dirty="0" err="1" smtClean="0">
                <a:solidFill>
                  <a:srgbClr val="4F81BD"/>
                </a:solidFill>
              </a:rPr>
              <a:t>get</a:t>
            </a:r>
            <a:r>
              <a:rPr lang="fr-CA" b="1" dirty="0" smtClean="0">
                <a:solidFill>
                  <a:srgbClr val="4F81BD"/>
                </a:solidFill>
              </a:rPr>
              <a:t> the tag</a:t>
            </a:r>
            <a:endParaRPr lang="fr-CA" b="1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67</Words>
  <Application>Microsoft Office PowerPoint</Application>
  <PresentationFormat>Affichage à l'écran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Thème Office</vt:lpstr>
      <vt:lpstr>Présentation PowerPoint</vt:lpstr>
      <vt:lpstr>Présentation PowerPoint</vt:lpstr>
    </vt:vector>
  </TitlesOfParts>
  <Company>ULaval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seq</dc:creator>
  <cp:lastModifiedBy>setup</cp:lastModifiedBy>
  <cp:revision>98</cp:revision>
  <dcterms:created xsi:type="dcterms:W3CDTF">2011-02-15T16:22:49Z</dcterms:created>
  <dcterms:modified xsi:type="dcterms:W3CDTF">2016-02-12T20:51:40Z</dcterms:modified>
</cp:coreProperties>
</file>