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8" r:id="rId3"/>
    <p:sldId id="268" r:id="rId4"/>
    <p:sldId id="280" r:id="rId5"/>
    <p:sldId id="265" r:id="rId6"/>
    <p:sldId id="284" r:id="rId7"/>
    <p:sldId id="266" r:id="rId8"/>
    <p:sldId id="282" r:id="rId9"/>
    <p:sldId id="279" r:id="rId10"/>
    <p:sldId id="258" r:id="rId11"/>
    <p:sldId id="281" r:id="rId12"/>
    <p:sldId id="259" r:id="rId13"/>
    <p:sldId id="260" r:id="rId14"/>
    <p:sldId id="262" r:id="rId15"/>
    <p:sldId id="261" r:id="rId16"/>
    <p:sldId id="285" r:id="rId17"/>
    <p:sldId id="263" r:id="rId18"/>
    <p:sldId id="269" r:id="rId19"/>
    <p:sldId id="283"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8DCC685-6A0C-9489-1FB7-2DAF67F72C23}"/>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 xmlns:a16="http://schemas.microsoft.com/office/drawing/2014/main" id="{4B719E33-C0D4-63C6-7C17-9031512BC1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 xmlns:a16="http://schemas.microsoft.com/office/drawing/2014/main" id="{59854648-54F3-62F8-FF63-55E2FDF47B83}"/>
              </a:ext>
            </a:extLst>
          </p:cNvPr>
          <p:cNvSpPr>
            <a:spLocks noGrp="1"/>
          </p:cNvSpPr>
          <p:nvPr>
            <p:ph type="dt" sz="half" idx="10"/>
          </p:nvPr>
        </p:nvSpPr>
        <p:spPr/>
        <p:txBody>
          <a:bodyPr/>
          <a:lstStyle/>
          <a:p>
            <a:fld id="{463C5E54-1C76-466C-865A-0CB74999BCDE}" type="datetimeFigureOut">
              <a:rPr lang="en-US" smtClean="0"/>
              <a:t>6/20/2023</a:t>
            </a:fld>
            <a:endParaRPr lang="en-US"/>
          </a:p>
        </p:txBody>
      </p:sp>
      <p:sp>
        <p:nvSpPr>
          <p:cNvPr id="5" name="Нижний колонтитул 4">
            <a:extLst>
              <a:ext uri="{FF2B5EF4-FFF2-40B4-BE49-F238E27FC236}">
                <a16:creationId xmlns="" xmlns:a16="http://schemas.microsoft.com/office/drawing/2014/main" id="{31186317-19CA-8297-FE47-5C5082326C61}"/>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 xmlns:a16="http://schemas.microsoft.com/office/drawing/2014/main" id="{87441C3E-3F5B-05B7-6497-892D1B6B89B7}"/>
              </a:ext>
            </a:extLst>
          </p:cNvPr>
          <p:cNvSpPr>
            <a:spLocks noGrp="1"/>
          </p:cNvSpPr>
          <p:nvPr>
            <p:ph type="sldNum" sz="quarter" idx="12"/>
          </p:nvPr>
        </p:nvSpPr>
        <p:spPr/>
        <p:txBody>
          <a:bodyPr/>
          <a:lstStyle/>
          <a:p>
            <a:fld id="{F94DADED-781D-4732-B9D7-B635C724F9F5}" type="slidenum">
              <a:rPr lang="en-US" smtClean="0"/>
              <a:t>‹#›</a:t>
            </a:fld>
            <a:endParaRPr lang="en-US"/>
          </a:p>
        </p:txBody>
      </p:sp>
    </p:spTree>
    <p:extLst>
      <p:ext uri="{BB962C8B-B14F-4D97-AF65-F5344CB8AC3E}">
        <p14:creationId xmlns:p14="http://schemas.microsoft.com/office/powerpoint/2010/main" val="2717701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AD2B0DED-7CCB-0D87-93B2-DD2DA54AC614}"/>
              </a:ext>
            </a:extLst>
          </p:cNvPr>
          <p:cNvSpPr>
            <a:spLocks noGrp="1"/>
          </p:cNvSpPr>
          <p:nvPr>
            <p:ph type="title"/>
          </p:nvPr>
        </p:nvSpPr>
        <p:spPr/>
        <p:txBody>
          <a:bodyPr/>
          <a:lstStyle/>
          <a:p>
            <a:r>
              <a:rPr lang="ru-RU"/>
              <a:t>Образец заголовка</a:t>
            </a:r>
            <a:endParaRPr lang="en-US"/>
          </a:p>
        </p:txBody>
      </p:sp>
      <p:sp>
        <p:nvSpPr>
          <p:cNvPr id="3" name="Вертикальный текст 2">
            <a:extLst>
              <a:ext uri="{FF2B5EF4-FFF2-40B4-BE49-F238E27FC236}">
                <a16:creationId xmlns="" xmlns:a16="http://schemas.microsoft.com/office/drawing/2014/main" id="{7A72BDD1-ABAF-A41C-8710-00BEB2663A9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 xmlns:a16="http://schemas.microsoft.com/office/drawing/2014/main" id="{F903AAEE-3A5F-A9A6-646A-EC7C9EAEB2D2}"/>
              </a:ext>
            </a:extLst>
          </p:cNvPr>
          <p:cNvSpPr>
            <a:spLocks noGrp="1"/>
          </p:cNvSpPr>
          <p:nvPr>
            <p:ph type="dt" sz="half" idx="10"/>
          </p:nvPr>
        </p:nvSpPr>
        <p:spPr/>
        <p:txBody>
          <a:bodyPr/>
          <a:lstStyle/>
          <a:p>
            <a:fld id="{463C5E54-1C76-466C-865A-0CB74999BCDE}" type="datetimeFigureOut">
              <a:rPr lang="en-US" smtClean="0"/>
              <a:t>6/20/2023</a:t>
            </a:fld>
            <a:endParaRPr lang="en-US"/>
          </a:p>
        </p:txBody>
      </p:sp>
      <p:sp>
        <p:nvSpPr>
          <p:cNvPr id="5" name="Нижний колонтитул 4">
            <a:extLst>
              <a:ext uri="{FF2B5EF4-FFF2-40B4-BE49-F238E27FC236}">
                <a16:creationId xmlns="" xmlns:a16="http://schemas.microsoft.com/office/drawing/2014/main" id="{66A999DA-DDA2-2199-EDD2-7D0E4AB9E8FF}"/>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 xmlns:a16="http://schemas.microsoft.com/office/drawing/2014/main" id="{F4D4E01E-C803-A1A2-8D1A-D147D33CBB69}"/>
              </a:ext>
            </a:extLst>
          </p:cNvPr>
          <p:cNvSpPr>
            <a:spLocks noGrp="1"/>
          </p:cNvSpPr>
          <p:nvPr>
            <p:ph type="sldNum" sz="quarter" idx="12"/>
          </p:nvPr>
        </p:nvSpPr>
        <p:spPr/>
        <p:txBody>
          <a:bodyPr/>
          <a:lstStyle/>
          <a:p>
            <a:fld id="{F94DADED-781D-4732-B9D7-B635C724F9F5}" type="slidenum">
              <a:rPr lang="en-US" smtClean="0"/>
              <a:t>‹#›</a:t>
            </a:fld>
            <a:endParaRPr lang="en-US"/>
          </a:p>
        </p:txBody>
      </p:sp>
    </p:spTree>
    <p:extLst>
      <p:ext uri="{BB962C8B-B14F-4D97-AF65-F5344CB8AC3E}">
        <p14:creationId xmlns:p14="http://schemas.microsoft.com/office/powerpoint/2010/main" val="3489343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 xmlns:a16="http://schemas.microsoft.com/office/drawing/2014/main" id="{867BF68E-1D53-213A-999F-3B214833386D}"/>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 xmlns:a16="http://schemas.microsoft.com/office/drawing/2014/main" id="{16998EEF-30A3-2AA9-64C2-62907EA2712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 xmlns:a16="http://schemas.microsoft.com/office/drawing/2014/main" id="{D24EF875-14C4-42C7-D0CE-C649845CF658}"/>
              </a:ext>
            </a:extLst>
          </p:cNvPr>
          <p:cNvSpPr>
            <a:spLocks noGrp="1"/>
          </p:cNvSpPr>
          <p:nvPr>
            <p:ph type="dt" sz="half" idx="10"/>
          </p:nvPr>
        </p:nvSpPr>
        <p:spPr/>
        <p:txBody>
          <a:bodyPr/>
          <a:lstStyle/>
          <a:p>
            <a:fld id="{463C5E54-1C76-466C-865A-0CB74999BCDE}" type="datetimeFigureOut">
              <a:rPr lang="en-US" smtClean="0"/>
              <a:t>6/20/2023</a:t>
            </a:fld>
            <a:endParaRPr lang="en-US"/>
          </a:p>
        </p:txBody>
      </p:sp>
      <p:sp>
        <p:nvSpPr>
          <p:cNvPr id="5" name="Нижний колонтитул 4">
            <a:extLst>
              <a:ext uri="{FF2B5EF4-FFF2-40B4-BE49-F238E27FC236}">
                <a16:creationId xmlns="" xmlns:a16="http://schemas.microsoft.com/office/drawing/2014/main" id="{A2A0A640-4981-413F-CBF8-8D405084EBAF}"/>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 xmlns:a16="http://schemas.microsoft.com/office/drawing/2014/main" id="{E7DFBBEF-1216-F8FF-BAF8-08072AC42C25}"/>
              </a:ext>
            </a:extLst>
          </p:cNvPr>
          <p:cNvSpPr>
            <a:spLocks noGrp="1"/>
          </p:cNvSpPr>
          <p:nvPr>
            <p:ph type="sldNum" sz="quarter" idx="12"/>
          </p:nvPr>
        </p:nvSpPr>
        <p:spPr/>
        <p:txBody>
          <a:bodyPr/>
          <a:lstStyle/>
          <a:p>
            <a:fld id="{F94DADED-781D-4732-B9D7-B635C724F9F5}" type="slidenum">
              <a:rPr lang="en-US" smtClean="0"/>
              <a:t>‹#›</a:t>
            </a:fld>
            <a:endParaRPr lang="en-US"/>
          </a:p>
        </p:txBody>
      </p:sp>
    </p:spTree>
    <p:extLst>
      <p:ext uri="{BB962C8B-B14F-4D97-AF65-F5344CB8AC3E}">
        <p14:creationId xmlns:p14="http://schemas.microsoft.com/office/powerpoint/2010/main" val="1826653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2DBEE153-7101-8DC6-3E46-8AC319CD1898}"/>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 xmlns:a16="http://schemas.microsoft.com/office/drawing/2014/main" id="{4F4CC3A4-3F65-AE71-991A-3C0A7AD211D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 xmlns:a16="http://schemas.microsoft.com/office/drawing/2014/main" id="{986B6D33-5093-A9B9-1B00-D2EC759C94A5}"/>
              </a:ext>
            </a:extLst>
          </p:cNvPr>
          <p:cNvSpPr>
            <a:spLocks noGrp="1"/>
          </p:cNvSpPr>
          <p:nvPr>
            <p:ph type="dt" sz="half" idx="10"/>
          </p:nvPr>
        </p:nvSpPr>
        <p:spPr/>
        <p:txBody>
          <a:bodyPr/>
          <a:lstStyle/>
          <a:p>
            <a:fld id="{463C5E54-1C76-466C-865A-0CB74999BCDE}" type="datetimeFigureOut">
              <a:rPr lang="en-US" smtClean="0"/>
              <a:t>6/20/2023</a:t>
            </a:fld>
            <a:endParaRPr lang="en-US"/>
          </a:p>
        </p:txBody>
      </p:sp>
      <p:sp>
        <p:nvSpPr>
          <p:cNvPr id="5" name="Нижний колонтитул 4">
            <a:extLst>
              <a:ext uri="{FF2B5EF4-FFF2-40B4-BE49-F238E27FC236}">
                <a16:creationId xmlns="" xmlns:a16="http://schemas.microsoft.com/office/drawing/2014/main" id="{AFC34F1D-75F4-EBE9-F04C-6A5F8A6D44CD}"/>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 xmlns:a16="http://schemas.microsoft.com/office/drawing/2014/main" id="{BD30F579-1ED3-417D-666A-BD3A9877E5E6}"/>
              </a:ext>
            </a:extLst>
          </p:cNvPr>
          <p:cNvSpPr>
            <a:spLocks noGrp="1"/>
          </p:cNvSpPr>
          <p:nvPr>
            <p:ph type="sldNum" sz="quarter" idx="12"/>
          </p:nvPr>
        </p:nvSpPr>
        <p:spPr/>
        <p:txBody>
          <a:bodyPr/>
          <a:lstStyle/>
          <a:p>
            <a:fld id="{F94DADED-781D-4732-B9D7-B635C724F9F5}" type="slidenum">
              <a:rPr lang="en-US" smtClean="0"/>
              <a:t>‹#›</a:t>
            </a:fld>
            <a:endParaRPr lang="en-US"/>
          </a:p>
        </p:txBody>
      </p:sp>
    </p:spTree>
    <p:extLst>
      <p:ext uri="{BB962C8B-B14F-4D97-AF65-F5344CB8AC3E}">
        <p14:creationId xmlns:p14="http://schemas.microsoft.com/office/powerpoint/2010/main" val="3236355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11A2525F-9E00-DE82-1F9C-9ECDC6AF9D4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 xmlns:a16="http://schemas.microsoft.com/office/drawing/2014/main" id="{0032095D-2D56-8C28-41B8-9B7B47B532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 xmlns:a16="http://schemas.microsoft.com/office/drawing/2014/main" id="{A10A87CA-35DF-6E30-1D05-6FC4C19C9D0E}"/>
              </a:ext>
            </a:extLst>
          </p:cNvPr>
          <p:cNvSpPr>
            <a:spLocks noGrp="1"/>
          </p:cNvSpPr>
          <p:nvPr>
            <p:ph type="dt" sz="half" idx="10"/>
          </p:nvPr>
        </p:nvSpPr>
        <p:spPr/>
        <p:txBody>
          <a:bodyPr/>
          <a:lstStyle/>
          <a:p>
            <a:fld id="{463C5E54-1C76-466C-865A-0CB74999BCDE}" type="datetimeFigureOut">
              <a:rPr lang="en-US" smtClean="0"/>
              <a:t>6/20/2023</a:t>
            </a:fld>
            <a:endParaRPr lang="en-US"/>
          </a:p>
        </p:txBody>
      </p:sp>
      <p:sp>
        <p:nvSpPr>
          <p:cNvPr id="5" name="Нижний колонтитул 4">
            <a:extLst>
              <a:ext uri="{FF2B5EF4-FFF2-40B4-BE49-F238E27FC236}">
                <a16:creationId xmlns="" xmlns:a16="http://schemas.microsoft.com/office/drawing/2014/main" id="{F86E2B81-1373-61A0-6EA0-16603A83ADF6}"/>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 xmlns:a16="http://schemas.microsoft.com/office/drawing/2014/main" id="{96C08679-F250-1FAA-C769-FE4084A5785B}"/>
              </a:ext>
            </a:extLst>
          </p:cNvPr>
          <p:cNvSpPr>
            <a:spLocks noGrp="1"/>
          </p:cNvSpPr>
          <p:nvPr>
            <p:ph type="sldNum" sz="quarter" idx="12"/>
          </p:nvPr>
        </p:nvSpPr>
        <p:spPr/>
        <p:txBody>
          <a:bodyPr/>
          <a:lstStyle/>
          <a:p>
            <a:fld id="{F94DADED-781D-4732-B9D7-B635C724F9F5}" type="slidenum">
              <a:rPr lang="en-US" smtClean="0"/>
              <a:t>‹#›</a:t>
            </a:fld>
            <a:endParaRPr lang="en-US"/>
          </a:p>
        </p:txBody>
      </p:sp>
    </p:spTree>
    <p:extLst>
      <p:ext uri="{BB962C8B-B14F-4D97-AF65-F5344CB8AC3E}">
        <p14:creationId xmlns:p14="http://schemas.microsoft.com/office/powerpoint/2010/main" val="248137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AF10F95-4678-C10D-0D3C-FF01BCDE3E70}"/>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 xmlns:a16="http://schemas.microsoft.com/office/drawing/2014/main" id="{AD473AF7-1F46-067F-3975-BF8FE120D72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 xmlns:a16="http://schemas.microsoft.com/office/drawing/2014/main" id="{A3068ADE-E315-823B-0D32-23AA9F4D0FB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 xmlns:a16="http://schemas.microsoft.com/office/drawing/2014/main" id="{E6E907B1-89F1-50E0-67CE-EB8AA7233883}"/>
              </a:ext>
            </a:extLst>
          </p:cNvPr>
          <p:cNvSpPr>
            <a:spLocks noGrp="1"/>
          </p:cNvSpPr>
          <p:nvPr>
            <p:ph type="dt" sz="half" idx="10"/>
          </p:nvPr>
        </p:nvSpPr>
        <p:spPr/>
        <p:txBody>
          <a:bodyPr/>
          <a:lstStyle/>
          <a:p>
            <a:fld id="{463C5E54-1C76-466C-865A-0CB74999BCDE}" type="datetimeFigureOut">
              <a:rPr lang="en-US" smtClean="0"/>
              <a:t>6/20/2023</a:t>
            </a:fld>
            <a:endParaRPr lang="en-US"/>
          </a:p>
        </p:txBody>
      </p:sp>
      <p:sp>
        <p:nvSpPr>
          <p:cNvPr id="6" name="Нижний колонтитул 5">
            <a:extLst>
              <a:ext uri="{FF2B5EF4-FFF2-40B4-BE49-F238E27FC236}">
                <a16:creationId xmlns="" xmlns:a16="http://schemas.microsoft.com/office/drawing/2014/main" id="{98F4B07A-9445-024E-E97C-F9EC721C2E9E}"/>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 xmlns:a16="http://schemas.microsoft.com/office/drawing/2014/main" id="{A1E060E1-E5DE-B0FC-A1CF-D965279F6EFD}"/>
              </a:ext>
            </a:extLst>
          </p:cNvPr>
          <p:cNvSpPr>
            <a:spLocks noGrp="1"/>
          </p:cNvSpPr>
          <p:nvPr>
            <p:ph type="sldNum" sz="quarter" idx="12"/>
          </p:nvPr>
        </p:nvSpPr>
        <p:spPr/>
        <p:txBody>
          <a:bodyPr/>
          <a:lstStyle/>
          <a:p>
            <a:fld id="{F94DADED-781D-4732-B9D7-B635C724F9F5}" type="slidenum">
              <a:rPr lang="en-US" smtClean="0"/>
              <a:t>‹#›</a:t>
            </a:fld>
            <a:endParaRPr lang="en-US"/>
          </a:p>
        </p:txBody>
      </p:sp>
    </p:spTree>
    <p:extLst>
      <p:ext uri="{BB962C8B-B14F-4D97-AF65-F5344CB8AC3E}">
        <p14:creationId xmlns:p14="http://schemas.microsoft.com/office/powerpoint/2010/main" val="170867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E9238BA5-08D6-48CD-423F-88E35CF9593B}"/>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a:extLst>
              <a:ext uri="{FF2B5EF4-FFF2-40B4-BE49-F238E27FC236}">
                <a16:creationId xmlns="" xmlns:a16="http://schemas.microsoft.com/office/drawing/2014/main" id="{9060AACA-7D2B-89DF-D451-92A3045C38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 xmlns:a16="http://schemas.microsoft.com/office/drawing/2014/main" id="{B9D4C288-1746-89E2-7300-16A2AE4185F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 xmlns:a16="http://schemas.microsoft.com/office/drawing/2014/main" id="{8531B115-A642-8082-A35D-93DFF8857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 xmlns:a16="http://schemas.microsoft.com/office/drawing/2014/main" id="{03D629E2-C33D-D3A0-02BE-64CE149AF701}"/>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 xmlns:a16="http://schemas.microsoft.com/office/drawing/2014/main" id="{1CFC5E51-A9B8-797D-FB71-90D4626EF58C}"/>
              </a:ext>
            </a:extLst>
          </p:cNvPr>
          <p:cNvSpPr>
            <a:spLocks noGrp="1"/>
          </p:cNvSpPr>
          <p:nvPr>
            <p:ph type="dt" sz="half" idx="10"/>
          </p:nvPr>
        </p:nvSpPr>
        <p:spPr/>
        <p:txBody>
          <a:bodyPr/>
          <a:lstStyle/>
          <a:p>
            <a:fld id="{463C5E54-1C76-466C-865A-0CB74999BCDE}" type="datetimeFigureOut">
              <a:rPr lang="en-US" smtClean="0"/>
              <a:t>6/20/2023</a:t>
            </a:fld>
            <a:endParaRPr lang="en-US"/>
          </a:p>
        </p:txBody>
      </p:sp>
      <p:sp>
        <p:nvSpPr>
          <p:cNvPr id="8" name="Нижний колонтитул 7">
            <a:extLst>
              <a:ext uri="{FF2B5EF4-FFF2-40B4-BE49-F238E27FC236}">
                <a16:creationId xmlns="" xmlns:a16="http://schemas.microsoft.com/office/drawing/2014/main" id="{DFC4108F-2881-8130-C3EA-199850A01BEA}"/>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 xmlns:a16="http://schemas.microsoft.com/office/drawing/2014/main" id="{CC517C32-13CF-9D27-32CE-B37B5AA3820E}"/>
              </a:ext>
            </a:extLst>
          </p:cNvPr>
          <p:cNvSpPr>
            <a:spLocks noGrp="1"/>
          </p:cNvSpPr>
          <p:nvPr>
            <p:ph type="sldNum" sz="quarter" idx="12"/>
          </p:nvPr>
        </p:nvSpPr>
        <p:spPr/>
        <p:txBody>
          <a:bodyPr/>
          <a:lstStyle/>
          <a:p>
            <a:fld id="{F94DADED-781D-4732-B9D7-B635C724F9F5}" type="slidenum">
              <a:rPr lang="en-US" smtClean="0"/>
              <a:t>‹#›</a:t>
            </a:fld>
            <a:endParaRPr lang="en-US"/>
          </a:p>
        </p:txBody>
      </p:sp>
    </p:spTree>
    <p:extLst>
      <p:ext uri="{BB962C8B-B14F-4D97-AF65-F5344CB8AC3E}">
        <p14:creationId xmlns:p14="http://schemas.microsoft.com/office/powerpoint/2010/main" val="3790327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CE2C57A0-EF85-7CCA-DFC3-455E744CCA41}"/>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 xmlns:a16="http://schemas.microsoft.com/office/drawing/2014/main" id="{5F76A6F2-9C1C-7CE8-A20E-86F5EECB4113}"/>
              </a:ext>
            </a:extLst>
          </p:cNvPr>
          <p:cNvSpPr>
            <a:spLocks noGrp="1"/>
          </p:cNvSpPr>
          <p:nvPr>
            <p:ph type="dt" sz="half" idx="10"/>
          </p:nvPr>
        </p:nvSpPr>
        <p:spPr/>
        <p:txBody>
          <a:bodyPr/>
          <a:lstStyle/>
          <a:p>
            <a:fld id="{463C5E54-1C76-466C-865A-0CB74999BCDE}" type="datetimeFigureOut">
              <a:rPr lang="en-US" smtClean="0"/>
              <a:t>6/20/2023</a:t>
            </a:fld>
            <a:endParaRPr lang="en-US"/>
          </a:p>
        </p:txBody>
      </p:sp>
      <p:sp>
        <p:nvSpPr>
          <p:cNvPr id="4" name="Нижний колонтитул 3">
            <a:extLst>
              <a:ext uri="{FF2B5EF4-FFF2-40B4-BE49-F238E27FC236}">
                <a16:creationId xmlns="" xmlns:a16="http://schemas.microsoft.com/office/drawing/2014/main" id="{F7CB9B08-73E1-860D-D26A-7210E609B8D0}"/>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 xmlns:a16="http://schemas.microsoft.com/office/drawing/2014/main" id="{3328A2F5-FC9D-D6B9-12D8-65F66BB0F9A2}"/>
              </a:ext>
            </a:extLst>
          </p:cNvPr>
          <p:cNvSpPr>
            <a:spLocks noGrp="1"/>
          </p:cNvSpPr>
          <p:nvPr>
            <p:ph type="sldNum" sz="quarter" idx="12"/>
          </p:nvPr>
        </p:nvSpPr>
        <p:spPr/>
        <p:txBody>
          <a:bodyPr/>
          <a:lstStyle/>
          <a:p>
            <a:fld id="{F94DADED-781D-4732-B9D7-B635C724F9F5}" type="slidenum">
              <a:rPr lang="en-US" smtClean="0"/>
              <a:t>‹#›</a:t>
            </a:fld>
            <a:endParaRPr lang="en-US"/>
          </a:p>
        </p:txBody>
      </p:sp>
    </p:spTree>
    <p:extLst>
      <p:ext uri="{BB962C8B-B14F-4D97-AF65-F5344CB8AC3E}">
        <p14:creationId xmlns:p14="http://schemas.microsoft.com/office/powerpoint/2010/main" val="53165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 xmlns:a16="http://schemas.microsoft.com/office/drawing/2014/main" id="{409B8171-6DB5-01DB-8A85-7DD57E0BD8DB}"/>
              </a:ext>
            </a:extLst>
          </p:cNvPr>
          <p:cNvSpPr>
            <a:spLocks noGrp="1"/>
          </p:cNvSpPr>
          <p:nvPr>
            <p:ph type="dt" sz="half" idx="10"/>
          </p:nvPr>
        </p:nvSpPr>
        <p:spPr/>
        <p:txBody>
          <a:bodyPr/>
          <a:lstStyle/>
          <a:p>
            <a:fld id="{463C5E54-1C76-466C-865A-0CB74999BCDE}" type="datetimeFigureOut">
              <a:rPr lang="en-US" smtClean="0"/>
              <a:t>6/20/2023</a:t>
            </a:fld>
            <a:endParaRPr lang="en-US"/>
          </a:p>
        </p:txBody>
      </p:sp>
      <p:sp>
        <p:nvSpPr>
          <p:cNvPr id="3" name="Нижний колонтитул 2">
            <a:extLst>
              <a:ext uri="{FF2B5EF4-FFF2-40B4-BE49-F238E27FC236}">
                <a16:creationId xmlns="" xmlns:a16="http://schemas.microsoft.com/office/drawing/2014/main" id="{191619A8-48D5-9C8E-DEF4-699B006E54AF}"/>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 xmlns:a16="http://schemas.microsoft.com/office/drawing/2014/main" id="{563A8462-4DD2-89C1-067F-2727632DB52E}"/>
              </a:ext>
            </a:extLst>
          </p:cNvPr>
          <p:cNvSpPr>
            <a:spLocks noGrp="1"/>
          </p:cNvSpPr>
          <p:nvPr>
            <p:ph type="sldNum" sz="quarter" idx="12"/>
          </p:nvPr>
        </p:nvSpPr>
        <p:spPr/>
        <p:txBody>
          <a:bodyPr/>
          <a:lstStyle/>
          <a:p>
            <a:fld id="{F94DADED-781D-4732-B9D7-B635C724F9F5}" type="slidenum">
              <a:rPr lang="en-US" smtClean="0"/>
              <a:t>‹#›</a:t>
            </a:fld>
            <a:endParaRPr lang="en-US"/>
          </a:p>
        </p:txBody>
      </p:sp>
    </p:spTree>
    <p:extLst>
      <p:ext uri="{BB962C8B-B14F-4D97-AF65-F5344CB8AC3E}">
        <p14:creationId xmlns:p14="http://schemas.microsoft.com/office/powerpoint/2010/main" val="427097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F2FC4A3-285C-AA66-0CC4-5724C11EFE3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 xmlns:a16="http://schemas.microsoft.com/office/drawing/2014/main" id="{83A700F0-B5BC-EFD1-84D6-4F7FE98FCE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 xmlns:a16="http://schemas.microsoft.com/office/drawing/2014/main" id="{DCC384BB-E883-DC3C-710F-5F293CA48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 xmlns:a16="http://schemas.microsoft.com/office/drawing/2014/main" id="{0883393A-C48E-B4A0-1EB2-9FA6007D4DD9}"/>
              </a:ext>
            </a:extLst>
          </p:cNvPr>
          <p:cNvSpPr>
            <a:spLocks noGrp="1"/>
          </p:cNvSpPr>
          <p:nvPr>
            <p:ph type="dt" sz="half" idx="10"/>
          </p:nvPr>
        </p:nvSpPr>
        <p:spPr/>
        <p:txBody>
          <a:bodyPr/>
          <a:lstStyle/>
          <a:p>
            <a:fld id="{463C5E54-1C76-466C-865A-0CB74999BCDE}" type="datetimeFigureOut">
              <a:rPr lang="en-US" smtClean="0"/>
              <a:t>6/20/2023</a:t>
            </a:fld>
            <a:endParaRPr lang="en-US"/>
          </a:p>
        </p:txBody>
      </p:sp>
      <p:sp>
        <p:nvSpPr>
          <p:cNvPr id="6" name="Нижний колонтитул 5">
            <a:extLst>
              <a:ext uri="{FF2B5EF4-FFF2-40B4-BE49-F238E27FC236}">
                <a16:creationId xmlns="" xmlns:a16="http://schemas.microsoft.com/office/drawing/2014/main" id="{81ACEB4E-65AB-5043-0DCB-D2FDBF05B5B8}"/>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 xmlns:a16="http://schemas.microsoft.com/office/drawing/2014/main" id="{871CE4CA-016E-B90A-1672-8C36F7ED56DF}"/>
              </a:ext>
            </a:extLst>
          </p:cNvPr>
          <p:cNvSpPr>
            <a:spLocks noGrp="1"/>
          </p:cNvSpPr>
          <p:nvPr>
            <p:ph type="sldNum" sz="quarter" idx="12"/>
          </p:nvPr>
        </p:nvSpPr>
        <p:spPr/>
        <p:txBody>
          <a:bodyPr/>
          <a:lstStyle/>
          <a:p>
            <a:fld id="{F94DADED-781D-4732-B9D7-B635C724F9F5}" type="slidenum">
              <a:rPr lang="en-US" smtClean="0"/>
              <a:t>‹#›</a:t>
            </a:fld>
            <a:endParaRPr lang="en-US"/>
          </a:p>
        </p:txBody>
      </p:sp>
    </p:spTree>
    <p:extLst>
      <p:ext uri="{BB962C8B-B14F-4D97-AF65-F5344CB8AC3E}">
        <p14:creationId xmlns:p14="http://schemas.microsoft.com/office/powerpoint/2010/main" val="947968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AB2BB574-D8E0-FAF3-9EB0-4C16530C497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 xmlns:a16="http://schemas.microsoft.com/office/drawing/2014/main" id="{E717450B-1BE6-D978-92EE-88CC153CC4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 xmlns:a16="http://schemas.microsoft.com/office/drawing/2014/main" id="{737B2299-2C5C-262D-9417-FEC731312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 xmlns:a16="http://schemas.microsoft.com/office/drawing/2014/main" id="{6E611B98-C244-3892-85E6-6E77E56AF7B8}"/>
              </a:ext>
            </a:extLst>
          </p:cNvPr>
          <p:cNvSpPr>
            <a:spLocks noGrp="1"/>
          </p:cNvSpPr>
          <p:nvPr>
            <p:ph type="dt" sz="half" idx="10"/>
          </p:nvPr>
        </p:nvSpPr>
        <p:spPr/>
        <p:txBody>
          <a:bodyPr/>
          <a:lstStyle/>
          <a:p>
            <a:fld id="{463C5E54-1C76-466C-865A-0CB74999BCDE}" type="datetimeFigureOut">
              <a:rPr lang="en-US" smtClean="0"/>
              <a:t>6/20/2023</a:t>
            </a:fld>
            <a:endParaRPr lang="en-US"/>
          </a:p>
        </p:txBody>
      </p:sp>
      <p:sp>
        <p:nvSpPr>
          <p:cNvPr id="6" name="Нижний колонтитул 5">
            <a:extLst>
              <a:ext uri="{FF2B5EF4-FFF2-40B4-BE49-F238E27FC236}">
                <a16:creationId xmlns="" xmlns:a16="http://schemas.microsoft.com/office/drawing/2014/main" id="{C57B9DF4-4772-8632-6559-910C2BACF5DA}"/>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 xmlns:a16="http://schemas.microsoft.com/office/drawing/2014/main" id="{B5758E5C-3156-0277-C6EB-542D4037F3FE}"/>
              </a:ext>
            </a:extLst>
          </p:cNvPr>
          <p:cNvSpPr>
            <a:spLocks noGrp="1"/>
          </p:cNvSpPr>
          <p:nvPr>
            <p:ph type="sldNum" sz="quarter" idx="12"/>
          </p:nvPr>
        </p:nvSpPr>
        <p:spPr/>
        <p:txBody>
          <a:bodyPr/>
          <a:lstStyle/>
          <a:p>
            <a:fld id="{F94DADED-781D-4732-B9D7-B635C724F9F5}" type="slidenum">
              <a:rPr lang="en-US" smtClean="0"/>
              <a:t>‹#›</a:t>
            </a:fld>
            <a:endParaRPr lang="en-US"/>
          </a:p>
        </p:txBody>
      </p:sp>
    </p:spTree>
    <p:extLst>
      <p:ext uri="{BB962C8B-B14F-4D97-AF65-F5344CB8AC3E}">
        <p14:creationId xmlns:p14="http://schemas.microsoft.com/office/powerpoint/2010/main" val="2453173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DBD0E4FD-6776-8423-5397-CB7E16E5A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 xmlns:a16="http://schemas.microsoft.com/office/drawing/2014/main" id="{CD2856C4-F19A-D356-559D-FE21CC2DA1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 xmlns:a16="http://schemas.microsoft.com/office/drawing/2014/main" id="{B1E7CAEF-CB69-9E24-B161-7403393DF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C5E54-1C76-466C-865A-0CB74999BCDE}" type="datetimeFigureOut">
              <a:rPr lang="en-US" smtClean="0"/>
              <a:t>6/20/2023</a:t>
            </a:fld>
            <a:endParaRPr lang="en-US"/>
          </a:p>
        </p:txBody>
      </p:sp>
      <p:sp>
        <p:nvSpPr>
          <p:cNvPr id="5" name="Нижний колонтитул 4">
            <a:extLst>
              <a:ext uri="{FF2B5EF4-FFF2-40B4-BE49-F238E27FC236}">
                <a16:creationId xmlns="" xmlns:a16="http://schemas.microsoft.com/office/drawing/2014/main" id="{A8E5C3D1-EAD3-0033-0273-2DE0B6094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a:extLst>
              <a:ext uri="{FF2B5EF4-FFF2-40B4-BE49-F238E27FC236}">
                <a16:creationId xmlns="" xmlns:a16="http://schemas.microsoft.com/office/drawing/2014/main" id="{DBD09D8B-F748-7852-304E-9F76DDC486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DADED-781D-4732-B9D7-B635C724F9F5}" type="slidenum">
              <a:rPr lang="en-US" smtClean="0"/>
              <a:t>‹#›</a:t>
            </a:fld>
            <a:endParaRPr lang="en-US"/>
          </a:p>
        </p:txBody>
      </p:sp>
    </p:spTree>
    <p:extLst>
      <p:ext uri="{BB962C8B-B14F-4D97-AF65-F5344CB8AC3E}">
        <p14:creationId xmlns:p14="http://schemas.microsoft.com/office/powerpoint/2010/main" val="2216898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ingapps.org/display?v=pwcq3c2ut23"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newsforstudents.org/article/noticing-mistakes-boosts-learning" TargetMode="External"/><Relationship Id="rId2" Type="http://schemas.openxmlformats.org/officeDocument/2006/relationships/hyperlink" Target="https://www.tandfonline.com/doi/abs/10.1080/09658211.2016.1170152?journalCode=pmem20" TargetMode="Externa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s://www.sciencenewsforstudents.org/?p=175735"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blog.alexanderfyoung.com/interleav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ingapps.org/display?v=pd93khuj323"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learningapps.org/display?v=pyak46t9a2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eb.williams.edu/Psychology/Faculty/Kornell/Publications/Kornell.2009b.pdf"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earningapps.org/display?v=pviaza2bc23"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apa.org/gradpsych/2011/11/study-smart.aspx" TargetMode="External"/><Relationship Id="rId1" Type="http://schemas.openxmlformats.org/officeDocument/2006/relationships/slideLayout" Target="../slideLayouts/slideLayout2.xml"/><Relationship Id="rId4" Type="http://schemas.openxmlformats.org/officeDocument/2006/relationships/hyperlink" Target="https://content.apa.org/record/2010-19027-007"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learningapps.org/display?v=ppn918xak23"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earningapps.org/display?v=p4vaz7k6223"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8" name="Rectangle 1138">
            <a:extLst>
              <a:ext uri="{FF2B5EF4-FFF2-40B4-BE49-F238E27FC236}">
                <a16:creationId xmlns="" xmlns:a16="http://schemas.microsoft.com/office/drawing/2014/main" id="{55666830-9A19-4E01-8505-D6C7F9AC56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descr="Изображение выглядит как одежда, в помещении, человек, мебель&#10;&#10;Автоматически созданное описание">
            <a:extLst>
              <a:ext uri="{FF2B5EF4-FFF2-40B4-BE49-F238E27FC236}">
                <a16:creationId xmlns="" xmlns:a16="http://schemas.microsoft.com/office/drawing/2014/main" id="{5D5EBAF5-7C77-7EB8-B85B-693F9AB9E24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47" r="449" b="2"/>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149" name="Freeform: Shape 1140">
            <a:extLst>
              <a:ext uri="{FF2B5EF4-FFF2-40B4-BE49-F238E27FC236}">
                <a16:creationId xmlns="" xmlns:a16="http://schemas.microsoft.com/office/drawing/2014/main" id="{AE9FC877-7FB6-4D22-9988-35420644E2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43" name="Freeform: Shape 1142">
            <a:extLst>
              <a:ext uri="{FF2B5EF4-FFF2-40B4-BE49-F238E27FC236}">
                <a16:creationId xmlns="" xmlns:a16="http://schemas.microsoft.com/office/drawing/2014/main" id="{E41809D1-F12E-46BB-B804-5F209D325E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 xmlns:a16="http://schemas.microsoft.com/office/drawing/2014/main" id="{EA3B2963-5F92-D318-41B3-01B3DDB1765D}"/>
              </a:ext>
            </a:extLst>
          </p:cNvPr>
          <p:cNvSpPr>
            <a:spLocks noGrp="1"/>
          </p:cNvSpPr>
          <p:nvPr>
            <p:ph type="ctrTitle"/>
          </p:nvPr>
        </p:nvSpPr>
        <p:spPr>
          <a:xfrm>
            <a:off x="477981" y="1079702"/>
            <a:ext cx="4941184" cy="3246795"/>
          </a:xfrm>
        </p:spPr>
        <p:txBody>
          <a:bodyPr anchor="b">
            <a:normAutofit/>
          </a:bodyPr>
          <a:lstStyle/>
          <a:p>
            <a:pPr algn="l"/>
            <a:r>
              <a:rPr lang="en-US" sz="4800" b="1" kern="1800" dirty="0">
                <a:effectLst/>
                <a:latin typeface="Aharoni" panose="02010803020104030203" pitchFamily="2" charset="-79"/>
                <a:ea typeface="Times New Roman" panose="02020603050405020304" pitchFamily="18" charset="0"/>
                <a:cs typeface="Aharoni" panose="02010803020104030203" pitchFamily="2" charset="-79"/>
              </a:rPr>
              <a:t>Study </a:t>
            </a:r>
            <a:r>
              <a:rPr lang="en-US" sz="4800" b="1" kern="1800" dirty="0">
                <a:solidFill>
                  <a:srgbClr val="7030A0"/>
                </a:solidFill>
                <a:effectLst/>
                <a:latin typeface="Aharoni" panose="02010803020104030203" pitchFamily="2" charset="-79"/>
                <a:ea typeface="Times New Roman" panose="02020603050405020304" pitchFamily="18" charset="0"/>
                <a:cs typeface="Aharoni" panose="02010803020104030203" pitchFamily="2" charset="-79"/>
              </a:rPr>
              <a:t>smarter</a:t>
            </a:r>
            <a:r>
              <a:rPr lang="en-US" sz="4800" b="1" kern="1800" dirty="0">
                <a:effectLst/>
                <a:latin typeface="Aharoni" panose="02010803020104030203" pitchFamily="2" charset="-79"/>
                <a:ea typeface="Times New Roman" panose="02020603050405020304" pitchFamily="18" charset="0"/>
                <a:cs typeface="Aharoni" panose="02010803020104030203" pitchFamily="2" charset="-79"/>
              </a:rPr>
              <a:t>,</a:t>
            </a:r>
            <a:br>
              <a:rPr lang="en-US" sz="4800" b="1" kern="1800" dirty="0">
                <a:effectLst/>
                <a:latin typeface="Aharoni" panose="02010803020104030203" pitchFamily="2" charset="-79"/>
                <a:ea typeface="Times New Roman" panose="02020603050405020304" pitchFamily="18" charset="0"/>
                <a:cs typeface="Aharoni" panose="02010803020104030203" pitchFamily="2" charset="-79"/>
              </a:rPr>
            </a:br>
            <a:r>
              <a:rPr lang="en-US" sz="4800" b="1" kern="1800" dirty="0">
                <a:effectLst/>
                <a:latin typeface="Aharoni" panose="02010803020104030203" pitchFamily="2" charset="-79"/>
                <a:ea typeface="Times New Roman" panose="02020603050405020304" pitchFamily="18" charset="0"/>
                <a:cs typeface="Aharoni" panose="02010803020104030203" pitchFamily="2" charset="-79"/>
              </a:rPr>
              <a:t> not longer</a:t>
            </a:r>
            <a:r>
              <a:rPr lang="ru-RU" sz="4800" dirty="0">
                <a:effectLst/>
                <a:latin typeface="Calibri" panose="020F0502020204030204" pitchFamily="34" charset="0"/>
                <a:ea typeface="Calibri" panose="020F0502020204030204" pitchFamily="34" charset="0"/>
                <a:cs typeface="Aharoni" panose="02010803020104030203" pitchFamily="2" charset="-79"/>
              </a:rPr>
              <a:t/>
            </a:r>
            <a:br>
              <a:rPr lang="ru-RU" sz="4800" dirty="0">
                <a:effectLst/>
                <a:latin typeface="Calibri" panose="020F0502020204030204" pitchFamily="34" charset="0"/>
                <a:ea typeface="Calibri" panose="020F0502020204030204" pitchFamily="34" charset="0"/>
                <a:cs typeface="Aharoni" panose="02010803020104030203" pitchFamily="2" charset="-79"/>
              </a:rPr>
            </a:br>
            <a:endParaRPr lang="en-US" sz="4800" dirty="0">
              <a:latin typeface="Aharoni" panose="02010803020104030203" pitchFamily="2" charset="-79"/>
              <a:cs typeface="Aharoni" panose="02010803020104030203" pitchFamily="2" charset="-79"/>
            </a:endParaRPr>
          </a:p>
        </p:txBody>
      </p:sp>
      <p:sp>
        <p:nvSpPr>
          <p:cNvPr id="3" name="Подзаголовок 2">
            <a:extLst>
              <a:ext uri="{FF2B5EF4-FFF2-40B4-BE49-F238E27FC236}">
                <a16:creationId xmlns="" xmlns:a16="http://schemas.microsoft.com/office/drawing/2014/main" id="{0F78D388-9ADD-6930-D613-55BD549BF36B}"/>
              </a:ext>
            </a:extLst>
          </p:cNvPr>
          <p:cNvSpPr>
            <a:spLocks noGrp="1"/>
          </p:cNvSpPr>
          <p:nvPr>
            <p:ph type="subTitle" idx="1"/>
          </p:nvPr>
        </p:nvSpPr>
        <p:spPr>
          <a:xfrm>
            <a:off x="336175" y="4785632"/>
            <a:ext cx="4075111" cy="1295432"/>
          </a:xfrm>
        </p:spPr>
        <p:txBody>
          <a:bodyPr>
            <a:normAutofit/>
          </a:bodyPr>
          <a:lstStyle/>
          <a:p>
            <a:pPr algn="l"/>
            <a:r>
              <a:rPr lang="en-US" b="1" dirty="0">
                <a:effectLst/>
                <a:latin typeface="+mj-lt"/>
                <a:ea typeface="Times New Roman" panose="02020603050405020304" pitchFamily="18" charset="0"/>
                <a:cs typeface="Times New Roman" panose="02020603050405020304" pitchFamily="18" charset="0"/>
              </a:rPr>
              <a:t>Good study skills matter now more than ever, and science points to ones that really work</a:t>
            </a:r>
            <a:endParaRPr lang="ru-RU" b="1" dirty="0">
              <a:effectLst/>
              <a:latin typeface="+mj-lt"/>
              <a:ea typeface="Times New Roman" panose="02020603050405020304" pitchFamily="18" charset="0"/>
              <a:cs typeface="Times New Roman" panose="02020603050405020304" pitchFamily="18" charset="0"/>
            </a:endParaRPr>
          </a:p>
          <a:p>
            <a:pPr algn="l"/>
            <a:endParaRPr lang="en-US" sz="2000" dirty="0"/>
          </a:p>
        </p:txBody>
      </p:sp>
      <p:sp>
        <p:nvSpPr>
          <p:cNvPr id="1150" name="Rectangle 1144">
            <a:extLst>
              <a:ext uri="{FF2B5EF4-FFF2-40B4-BE49-F238E27FC236}">
                <a16:creationId xmlns=""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7" name="Rectangle 1146">
            <a:extLst>
              <a:ext uri="{FF2B5EF4-FFF2-40B4-BE49-F238E27FC236}">
                <a16:creationId xmlns=""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658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 xmlns:a16="http://schemas.microsoft.com/office/drawing/2014/main" id="{7FF47CB7-972F-479F-A36D-9E72D26EC8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 xmlns:a16="http://schemas.microsoft.com/office/drawing/2014/main" id="{0D153B68-5844-490D-8E67-F616D6D721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 xmlns:a16="http://schemas.microsoft.com/office/drawing/2014/main" id="{2B4B7773-B66B-E6B5-AF23-12ECE0AB580D}"/>
              </a:ext>
            </a:extLst>
          </p:cNvPr>
          <p:cNvSpPr>
            <a:spLocks noGrp="1"/>
          </p:cNvSpPr>
          <p:nvPr>
            <p:ph type="title"/>
          </p:nvPr>
        </p:nvSpPr>
        <p:spPr>
          <a:xfrm>
            <a:off x="1137034" y="609597"/>
            <a:ext cx="9392421" cy="1098179"/>
          </a:xfrm>
        </p:spPr>
        <p:txBody>
          <a:bodyPr>
            <a:normAutofit fontScale="90000"/>
          </a:bodyPr>
          <a:lstStyle/>
          <a:p>
            <a:pPr algn="ctr" fontAlgn="base">
              <a:spcAft>
                <a:spcPts val="800"/>
              </a:spcAft>
            </a:pPr>
            <a:r>
              <a:rPr lang="en-US" sz="4900" b="1" dirty="0">
                <a:solidFill>
                  <a:srgbClr val="7030A0"/>
                </a:solidFill>
                <a:effectLst/>
                <a:ea typeface="Times New Roman" panose="02020603050405020304" pitchFamily="18" charset="0"/>
                <a:cs typeface="Times New Roman" panose="02020603050405020304" pitchFamily="18" charset="0"/>
              </a:rPr>
              <a:t>THINK LIKE A PROFESSOR</a:t>
            </a:r>
            <a:r>
              <a:rPr lang="ru-RU" sz="49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r>
            <a:br>
              <a:rPr lang="ru-RU" sz="49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br>
            <a:r>
              <a:rPr lang="en-US"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dirty="0"/>
          </a:p>
        </p:txBody>
      </p:sp>
      <p:sp>
        <p:nvSpPr>
          <p:cNvPr id="3" name="Объект 2">
            <a:extLst>
              <a:ext uri="{FF2B5EF4-FFF2-40B4-BE49-F238E27FC236}">
                <a16:creationId xmlns="" xmlns:a16="http://schemas.microsoft.com/office/drawing/2014/main" id="{84DD4EE2-4A48-CAA0-0B2E-87D8FD9B4D23}"/>
              </a:ext>
            </a:extLst>
          </p:cNvPr>
          <p:cNvSpPr>
            <a:spLocks noGrp="1"/>
          </p:cNvSpPr>
          <p:nvPr>
            <p:ph idx="1"/>
          </p:nvPr>
        </p:nvSpPr>
        <p:spPr>
          <a:xfrm>
            <a:off x="1137034" y="1438836"/>
            <a:ext cx="4958966" cy="4677300"/>
          </a:xfrm>
        </p:spPr>
        <p:txBody>
          <a:bodyPr>
            <a:normAutofit lnSpcReduction="10000"/>
          </a:bodyPr>
          <a:lstStyle/>
          <a:p>
            <a:pPr marL="0" indent="0" algn="ctr">
              <a:buNone/>
            </a:pPr>
            <a:r>
              <a:rPr lang="en-US" dirty="0">
                <a:effectLst/>
                <a:latin typeface="Calibri "/>
                <a:ea typeface="Times New Roman" panose="02020603050405020304" pitchFamily="18" charset="0"/>
                <a:cs typeface="Times New Roman" panose="02020603050405020304" pitchFamily="18" charset="0"/>
              </a:rPr>
              <a:t>Instructors have reasons for why they craft their courses as they do. </a:t>
            </a:r>
            <a:r>
              <a:rPr lang="en-US" dirty="0">
                <a:latin typeface="Calibri "/>
                <a:ea typeface="Times New Roman" panose="02020603050405020304" pitchFamily="18" charset="0"/>
                <a:cs typeface="Times New Roman" panose="02020603050405020304" pitchFamily="18" charset="0"/>
              </a:rPr>
              <a:t>S</a:t>
            </a:r>
            <a:r>
              <a:rPr lang="en-US" dirty="0">
                <a:effectLst/>
                <a:latin typeface="Calibri "/>
                <a:ea typeface="Times New Roman" panose="02020603050405020304" pitchFamily="18" charset="0"/>
                <a:cs typeface="Times New Roman" panose="02020603050405020304" pitchFamily="18" charset="0"/>
              </a:rPr>
              <a:t>pend some time </a:t>
            </a:r>
            <a:r>
              <a:rPr lang="en-US" dirty="0">
                <a:solidFill>
                  <a:schemeClr val="accent6">
                    <a:lumMod val="50000"/>
                  </a:schemeClr>
                </a:solidFill>
                <a:effectLst/>
                <a:latin typeface="Calibri "/>
                <a:ea typeface="Times New Roman" panose="02020603050405020304" pitchFamily="18" charset="0"/>
                <a:cs typeface="Times New Roman" panose="02020603050405020304" pitchFamily="18" charset="0"/>
              </a:rPr>
              <a:t>considering these reasons</a:t>
            </a:r>
            <a:r>
              <a:rPr lang="en-US" dirty="0">
                <a:effectLst/>
                <a:latin typeface="Calibri "/>
                <a:ea typeface="Times New Roman" panose="02020603050405020304" pitchFamily="18" charset="0"/>
                <a:cs typeface="Times New Roman" panose="02020603050405020304" pitchFamily="18" charset="0"/>
              </a:rPr>
              <a:t>.</a:t>
            </a:r>
          </a:p>
          <a:p>
            <a:pPr marL="0" indent="0" algn="ctr">
              <a:buNone/>
            </a:pPr>
            <a:endParaRPr lang="en-US" dirty="0">
              <a:effectLst/>
              <a:latin typeface="Calibri "/>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800" b="1" dirty="0">
                <a:solidFill>
                  <a:schemeClr val="accent6">
                    <a:lumMod val="50000"/>
                  </a:schemeClr>
                </a:solidFill>
                <a:effectLst/>
                <a:latin typeface="Calibri "/>
                <a:ea typeface="Times New Roman" panose="02020603050405020304" pitchFamily="18" charset="0"/>
                <a:cs typeface="Times New Roman" panose="02020603050405020304" pitchFamily="18" charset="0"/>
              </a:rPr>
              <a:t> Ask yourself </a:t>
            </a:r>
            <a:r>
              <a:rPr lang="en-US" sz="1800" dirty="0">
                <a:effectLst/>
                <a:latin typeface="Calibri "/>
                <a:ea typeface="Times New Roman" panose="02020603050405020304" pitchFamily="18" charset="0"/>
                <a:cs typeface="Times New Roman" panose="02020603050405020304" pitchFamily="18" charset="0"/>
              </a:rPr>
              <a:t>why you’re reading this text and this point in the semester or what this writing assignment is designed to help you to do.</a:t>
            </a:r>
            <a:endParaRPr lang="en-US" sz="1800" dirty="0">
              <a:latin typeface="Calibri "/>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800" dirty="0">
                <a:effectLst/>
                <a:latin typeface="Calibri "/>
                <a:ea typeface="Times New Roman" panose="02020603050405020304" pitchFamily="18" charset="0"/>
              </a:rPr>
              <a:t>Try </a:t>
            </a:r>
            <a:r>
              <a:rPr lang="en-US" sz="1800" b="1" dirty="0">
                <a:solidFill>
                  <a:schemeClr val="accent6">
                    <a:lumMod val="50000"/>
                  </a:schemeClr>
                </a:solidFill>
                <a:effectLst/>
                <a:latin typeface="Calibri "/>
                <a:ea typeface="Times New Roman" panose="02020603050405020304" pitchFamily="18" charset="0"/>
              </a:rPr>
              <a:t>to quiz yourself </a:t>
            </a:r>
            <a:r>
              <a:rPr lang="en-US" sz="1800" dirty="0">
                <a:effectLst/>
                <a:latin typeface="Calibri "/>
                <a:ea typeface="Times New Roman" panose="02020603050405020304" pitchFamily="18" charset="0"/>
              </a:rPr>
              <a:t>the way the teacher asks questions. Teachers often dig deeper. They </a:t>
            </a:r>
            <a:r>
              <a:rPr lang="en-US" sz="1800" b="1" dirty="0">
                <a:solidFill>
                  <a:schemeClr val="accent6">
                    <a:lumMod val="50000"/>
                  </a:schemeClr>
                </a:solidFill>
                <a:effectLst/>
                <a:latin typeface="Calibri "/>
                <a:ea typeface="Times New Roman" panose="02020603050405020304" pitchFamily="18" charset="0"/>
              </a:rPr>
              <a:t>don’t just ask for definitions</a:t>
            </a:r>
            <a:r>
              <a:rPr lang="en-US" sz="1800" dirty="0">
                <a:effectLst/>
                <a:latin typeface="Calibri "/>
                <a:ea typeface="Times New Roman" panose="02020603050405020304" pitchFamily="18" charset="0"/>
              </a:rPr>
              <a:t>. Often, teachers ask students to compare and contrast ideas. That takes some </a:t>
            </a:r>
            <a:r>
              <a:rPr lang="en-US" sz="1800" b="1" dirty="0">
                <a:solidFill>
                  <a:schemeClr val="accent6">
                    <a:lumMod val="50000"/>
                  </a:schemeClr>
                </a:solidFill>
                <a:effectLst/>
                <a:latin typeface="Calibri "/>
                <a:ea typeface="Times New Roman" panose="02020603050405020304" pitchFamily="18" charset="0"/>
              </a:rPr>
              <a:t>critical thinking</a:t>
            </a:r>
            <a:endParaRPr lang="en-US" sz="1800" b="1" dirty="0">
              <a:solidFill>
                <a:schemeClr val="accent6">
                  <a:lumMod val="50000"/>
                </a:schemeClr>
              </a:solidFill>
              <a:latin typeface="Calibri "/>
            </a:endParaRPr>
          </a:p>
        </p:txBody>
      </p:sp>
      <p:pic>
        <p:nvPicPr>
          <p:cNvPr id="5122" name="Picture 2" descr="Изображение выглядит как мультфильм, рисунок, графическая вставка, иллюстрация&#10;&#10;Автоматически созданное описание">
            <a:extLst>
              <a:ext uri="{FF2B5EF4-FFF2-40B4-BE49-F238E27FC236}">
                <a16:creationId xmlns="" xmlns:a16="http://schemas.microsoft.com/office/drawing/2014/main" id="{3C61F24F-B7B0-76F4-6051-5F60EB1546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32151" y="1264025"/>
            <a:ext cx="5223698" cy="3939988"/>
          </a:xfrm>
          <a:prstGeom prst="rect">
            <a:avLst/>
          </a:prstGeom>
          <a:noFill/>
          <a:extLst>
            <a:ext uri="{909E8E84-426E-40DD-AFC4-6F175D3DCCD1}">
              <a14:hiddenFill xmlns:a14="http://schemas.microsoft.com/office/drawing/2010/main">
                <a:solidFill>
                  <a:srgbClr val="FFFFFF"/>
                </a:solidFill>
              </a14:hiddenFill>
            </a:ext>
          </a:extLst>
        </p:spPr>
      </p:pic>
      <p:sp>
        <p:nvSpPr>
          <p:cNvPr id="5131" name="Freeform: Shape 5130">
            <a:extLst>
              <a:ext uri="{FF2B5EF4-FFF2-40B4-BE49-F238E27FC236}">
                <a16:creationId xmlns="" xmlns:a16="http://schemas.microsoft.com/office/drawing/2014/main" id="{9A0D773F-7A7D-4DBB-9DEA-86BB8B8F4B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93601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 xmlns:a16="http://schemas.microsoft.com/office/drawing/2014/main" id="{54BF5B4F-0EDC-697A-05C1-BA0BADC89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229" y="1978855"/>
            <a:ext cx="4253112" cy="42531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DF5F8FB8-C426-E62F-A5CA-AA05CF6E92E7}"/>
              </a:ext>
            </a:extLst>
          </p:cNvPr>
          <p:cNvSpPr txBox="1"/>
          <p:nvPr/>
        </p:nvSpPr>
        <p:spPr>
          <a:xfrm>
            <a:off x="618566" y="245932"/>
            <a:ext cx="10865222" cy="816185"/>
          </a:xfrm>
          <a:prstGeom prst="rect">
            <a:avLst/>
          </a:prstGeom>
          <a:noFill/>
        </p:spPr>
        <p:txBody>
          <a:bodyPr wrap="square">
            <a:spAutoFit/>
          </a:bodyPr>
          <a:lstStyle/>
          <a:p>
            <a:pPr>
              <a:lnSpc>
                <a:spcPct val="107000"/>
              </a:lnSpc>
              <a:spcAft>
                <a:spcPts val="800"/>
              </a:spcAft>
              <a:tabLst>
                <a:tab pos="952500" algn="l"/>
              </a:tabLst>
            </a:pPr>
            <a:r>
              <a:rPr lang="en-US" sz="4600" dirty="0" smtClean="0">
                <a:solidFill>
                  <a:srgbClr val="000000"/>
                </a:solidFill>
                <a:effectLst/>
                <a:ea typeface="Times New Roman" panose="02020603050405020304" pitchFamily="18" charset="0"/>
                <a:cs typeface="Times New Roman" panose="02020603050405020304" pitchFamily="18" charset="0"/>
              </a:rPr>
              <a:t> </a:t>
            </a:r>
            <a:r>
              <a:rPr lang="en-US" sz="3200" dirty="0">
                <a:solidFill>
                  <a:schemeClr val="accent6">
                    <a:lumMod val="50000"/>
                  </a:schemeClr>
                </a:solidFill>
                <a:ea typeface="Times New Roman" panose="02020603050405020304" pitchFamily="18" charset="0"/>
                <a:cs typeface="Times New Roman" panose="02020603050405020304" pitchFamily="18" charset="0"/>
              </a:rPr>
              <a:t>Turn to Practice</a:t>
            </a:r>
            <a:r>
              <a:rPr lang="en-US" sz="3200" dirty="0">
                <a:solidFill>
                  <a:srgbClr val="000000"/>
                </a:solidFill>
                <a:ea typeface="Times New Roman" panose="02020603050405020304" pitchFamily="18" charset="0"/>
                <a:cs typeface="Times New Roman" panose="02020603050405020304" pitchFamily="18" charset="0"/>
              </a:rPr>
              <a:t>:</a:t>
            </a:r>
            <a:r>
              <a:rPr lang="en-US" sz="3200" dirty="0" smtClean="0">
                <a:solidFill>
                  <a:srgbClr val="000000"/>
                </a:solidFill>
                <a:effectLst/>
                <a:ea typeface="Times New Roman" panose="02020603050405020304" pitchFamily="18" charset="0"/>
                <a:cs typeface="Times New Roman" panose="02020603050405020304" pitchFamily="18" charset="0"/>
              </a:rPr>
              <a:t>                             </a:t>
            </a:r>
            <a:r>
              <a:rPr lang="en-US" sz="3200" dirty="0" smtClean="0">
                <a:solidFill>
                  <a:srgbClr val="000000"/>
                </a:solidFill>
                <a:effectLst/>
                <a:ea typeface="Times New Roman" panose="02020603050405020304" pitchFamily="18" charset="0"/>
                <a:cs typeface="Times New Roman" panose="02020603050405020304" pitchFamily="18" charset="0"/>
              </a:rPr>
              <a:t>         </a:t>
            </a:r>
            <a:r>
              <a:rPr lang="en-US" sz="4600" i="1" dirty="0" smtClean="0">
                <a:solidFill>
                  <a:srgbClr val="000000"/>
                </a:solidFill>
                <a:effectLst/>
                <a:ea typeface="Times New Roman" panose="02020603050405020304" pitchFamily="18" charset="0"/>
                <a:cs typeface="Times New Roman" panose="02020603050405020304" pitchFamily="18" charset="0"/>
              </a:rPr>
              <a:t>Quiz </a:t>
            </a:r>
            <a:r>
              <a:rPr lang="en-US" sz="4600" dirty="0" smtClean="0">
                <a:solidFill>
                  <a:srgbClr val="000000"/>
                </a:solidFill>
                <a:effectLst/>
                <a:ea typeface="Times New Roman" panose="02020603050405020304" pitchFamily="18" charset="0"/>
                <a:cs typeface="Times New Roman" panose="02020603050405020304" pitchFamily="18" charset="0"/>
              </a:rPr>
              <a:t> </a:t>
            </a:r>
            <a:endParaRPr lang="en-US" sz="4600" dirty="0">
              <a:effectLst/>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A4D9BC4B-6713-ED47-481A-67FB5556A912}"/>
              </a:ext>
            </a:extLst>
          </p:cNvPr>
          <p:cNvSpPr txBox="1"/>
          <p:nvPr/>
        </p:nvSpPr>
        <p:spPr>
          <a:xfrm>
            <a:off x="6095999" y="4643353"/>
            <a:ext cx="4966995" cy="1277914"/>
          </a:xfrm>
          <a:prstGeom prst="rect">
            <a:avLst/>
          </a:prstGeom>
          <a:noFill/>
        </p:spPr>
        <p:txBody>
          <a:bodyPr wrap="square">
            <a:spAutoFit/>
          </a:bodyPr>
          <a:lstStyle/>
          <a:p>
            <a:pPr fontAlgn="base">
              <a:lnSpc>
                <a:spcPct val="107000"/>
              </a:lnSpc>
              <a:spcAft>
                <a:spcPts val="800"/>
              </a:spcAft>
            </a:pPr>
            <a:r>
              <a:rPr lang="en-US" sz="3600" u="sng" dirty="0">
                <a:solidFill>
                  <a:schemeClr val="accent5">
                    <a:lumMod val="75000"/>
                  </a:schemeClr>
                </a:solidFill>
                <a:effectLst/>
                <a:ea typeface="Times New Roman" panose="02020603050405020304" pitchFamily="18" charset="0"/>
                <a:cs typeface="Times New Roman" panose="02020603050405020304" pitchFamily="18" charset="0"/>
                <a:hlinkClick r:id="rId3"/>
              </a:rPr>
              <a:t>https://learningapps.org/display?v=pwcq3c2ut23</a:t>
            </a:r>
            <a:r>
              <a:rPr lang="en-US" sz="3600" dirty="0">
                <a:solidFill>
                  <a:schemeClr val="accent5">
                    <a:lumMod val="75000"/>
                  </a:schemeClr>
                </a:solidFill>
                <a:effectLst/>
                <a:ea typeface="Times New Roman" panose="02020603050405020304" pitchFamily="18" charset="0"/>
                <a:cs typeface="Times New Roman" panose="02020603050405020304" pitchFamily="18" charset="0"/>
              </a:rPr>
              <a:t> </a:t>
            </a:r>
            <a:endParaRPr lang="en-US" sz="3600" dirty="0">
              <a:solidFill>
                <a:schemeClr val="accent5">
                  <a:lumMod val="75000"/>
                </a:schemeClr>
              </a:solidFill>
              <a:effectLst/>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 xmlns:a16="http://schemas.microsoft.com/office/drawing/2014/main" id="{F6FD14A2-8E2C-A71D-895B-69F7429CC5B1}"/>
              </a:ext>
            </a:extLst>
          </p:cNvPr>
          <p:cNvSpPr txBox="1"/>
          <p:nvPr/>
        </p:nvSpPr>
        <p:spPr>
          <a:xfrm>
            <a:off x="6095999" y="1514730"/>
            <a:ext cx="5539274" cy="2308324"/>
          </a:xfrm>
          <a:prstGeom prst="rect">
            <a:avLst/>
          </a:prstGeom>
          <a:noFill/>
        </p:spPr>
        <p:txBody>
          <a:bodyPr wrap="square">
            <a:spAutoFit/>
          </a:bodyPr>
          <a:lstStyle/>
          <a:p>
            <a:r>
              <a:rPr lang="en-US" sz="2400" dirty="0"/>
              <a:t>	This quiz comprises a series of questions related to the topic of studying smartly. The questions are designed to assess your grasp of key concepts, as well as your ability to apply these concepts in practical scenarios.</a:t>
            </a:r>
          </a:p>
        </p:txBody>
      </p:sp>
    </p:spTree>
    <p:extLst>
      <p:ext uri="{BB962C8B-B14F-4D97-AF65-F5344CB8AC3E}">
        <p14:creationId xmlns:p14="http://schemas.microsoft.com/office/powerpoint/2010/main" val="1618847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7" name="Rectangle 2076">
            <a:extLst>
              <a:ext uri="{FF2B5EF4-FFF2-40B4-BE49-F238E27FC236}">
                <a16:creationId xmlns="" xmlns:a16="http://schemas.microsoft.com/office/drawing/2014/main" id="{0E3596DD-156A-473E-9BB3-C6A29F7574E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9" name="Freeform: Shape 2078">
            <a:extLst>
              <a:ext uri="{FF2B5EF4-FFF2-40B4-BE49-F238E27FC236}">
                <a16:creationId xmlns="" xmlns:a16="http://schemas.microsoft.com/office/drawing/2014/main" id="{2C46C4D6-C474-4E92-B52E-944C1118F7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Заголовок 1">
            <a:extLst>
              <a:ext uri="{FF2B5EF4-FFF2-40B4-BE49-F238E27FC236}">
                <a16:creationId xmlns="" xmlns:a16="http://schemas.microsoft.com/office/drawing/2014/main" id="{DFB761E4-CE02-1C86-93A5-A5F8E8CEECBC}"/>
              </a:ext>
            </a:extLst>
          </p:cNvPr>
          <p:cNvSpPr>
            <a:spLocks noGrp="1"/>
          </p:cNvSpPr>
          <p:nvPr>
            <p:ph type="title"/>
          </p:nvPr>
        </p:nvSpPr>
        <p:spPr>
          <a:xfrm>
            <a:off x="513736" y="416859"/>
            <a:ext cx="6287250" cy="2649070"/>
          </a:xfrm>
        </p:spPr>
        <p:txBody>
          <a:bodyPr>
            <a:normAutofit/>
          </a:bodyPr>
          <a:lstStyle/>
          <a:p>
            <a:pPr algn="ctr"/>
            <a:r>
              <a:rPr lang="en-US" b="1" dirty="0">
                <a:solidFill>
                  <a:srgbClr val="7030A0"/>
                </a:solidFill>
                <a:effectLst/>
                <a:ea typeface="Times New Roman" panose="02020603050405020304" pitchFamily="18" charset="0"/>
                <a:cs typeface="Times New Roman" panose="02020603050405020304" pitchFamily="18" charset="0"/>
              </a:rPr>
              <a:t>MISTAKES ARE OKAY </a:t>
            </a:r>
            <a:r>
              <a:rPr lang="en-US" sz="4000" b="1" dirty="0">
                <a:solidFill>
                  <a:srgbClr val="7030A0"/>
                </a:solidFill>
                <a:effectLst/>
                <a:ea typeface="Times New Roman" panose="02020603050405020304" pitchFamily="18" charset="0"/>
                <a:cs typeface="Times New Roman" panose="02020603050405020304" pitchFamily="18" charset="0"/>
              </a:rPr>
              <a:t>— </a:t>
            </a:r>
            <a:r>
              <a:rPr lang="en-US" sz="3400" b="1" dirty="0">
                <a:effectLst/>
                <a:ea typeface="Times New Roman" panose="02020603050405020304" pitchFamily="18" charset="0"/>
                <a:cs typeface="Times New Roman" panose="02020603050405020304" pitchFamily="18" charset="0"/>
              </a:rPr>
              <a:t/>
            </a:r>
            <a:br>
              <a:rPr lang="en-US" sz="3400" b="1" dirty="0">
                <a:effectLst/>
                <a:ea typeface="Times New Roman" panose="02020603050405020304" pitchFamily="18" charset="0"/>
                <a:cs typeface="Times New Roman" panose="02020603050405020304" pitchFamily="18" charset="0"/>
              </a:rPr>
            </a:br>
            <a:r>
              <a:rPr lang="en-US" sz="3200" dirty="0">
                <a:solidFill>
                  <a:srgbClr val="7030A0"/>
                </a:solidFill>
                <a:effectLst/>
                <a:ea typeface="Times New Roman" panose="02020603050405020304" pitchFamily="18" charset="0"/>
                <a:cs typeface="Times New Roman" panose="02020603050405020304" pitchFamily="18" charset="0"/>
              </a:rPr>
              <a:t>as long as you learn from them</a:t>
            </a:r>
            <a:r>
              <a:rPr lang="ru-RU" sz="32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r>
            <a:br>
              <a:rPr lang="ru-RU" sz="32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br>
            <a:endParaRPr lang="en-US" sz="3200" dirty="0">
              <a:solidFill>
                <a:srgbClr val="7030A0"/>
              </a:solidFill>
            </a:endParaRPr>
          </a:p>
        </p:txBody>
      </p:sp>
      <p:sp>
        <p:nvSpPr>
          <p:cNvPr id="3" name="Объект 2">
            <a:extLst>
              <a:ext uri="{FF2B5EF4-FFF2-40B4-BE49-F238E27FC236}">
                <a16:creationId xmlns="" xmlns:a16="http://schemas.microsoft.com/office/drawing/2014/main" id="{306B310A-D034-F395-25F0-A26A9FFBC96E}"/>
              </a:ext>
            </a:extLst>
          </p:cNvPr>
          <p:cNvSpPr>
            <a:spLocks noGrp="1"/>
          </p:cNvSpPr>
          <p:nvPr>
            <p:ph idx="1"/>
          </p:nvPr>
        </p:nvSpPr>
        <p:spPr>
          <a:xfrm>
            <a:off x="560373" y="2245659"/>
            <a:ext cx="5746297" cy="3697941"/>
          </a:xfrm>
        </p:spPr>
        <p:txBody>
          <a:bodyPr>
            <a:normAutofit/>
          </a:bodyPr>
          <a:lstStyle/>
          <a:p>
            <a:pPr marL="0" indent="0" fontAlgn="base">
              <a:spcAft>
                <a:spcPts val="800"/>
              </a:spcAft>
              <a:buNone/>
            </a:pPr>
            <a:r>
              <a:rPr lang="en-US" sz="2400" u="sng" dirty="0">
                <a:effectLst/>
                <a:ea typeface="Times New Roman" panose="02020603050405020304" pitchFamily="18" charset="0"/>
                <a:cs typeface="Times New Roman" panose="02020603050405020304" pitchFamily="18" charset="0"/>
                <a:hlinkClick r:id="rId2"/>
              </a:rPr>
              <a:t>It doesn’t really matter how many seconds you spend on each try</a:t>
            </a:r>
            <a:r>
              <a:rPr lang="en-US" sz="2400" dirty="0">
                <a:effectLst/>
                <a:ea typeface="Times New Roman" panose="02020603050405020304" pitchFamily="18" charset="0"/>
                <a:cs typeface="Times New Roman" panose="02020603050405020304" pitchFamily="18" charset="0"/>
              </a:rPr>
              <a:t>. But it’s important to go the next step. Check to see if you were right. Then focus on what you got </a:t>
            </a:r>
            <a:r>
              <a:rPr lang="en-US" sz="2400" u="sng" dirty="0">
                <a:effectLst/>
                <a:ea typeface="Times New Roman" panose="02020603050405020304" pitchFamily="18" charset="0"/>
                <a:cs typeface="Times New Roman" panose="02020603050405020304" pitchFamily="18" charset="0"/>
                <a:hlinkClick r:id="rId3"/>
              </a:rPr>
              <a:t>wrong</a:t>
            </a:r>
            <a:r>
              <a:rPr lang="en-US" sz="2000" dirty="0">
                <a:effectLst/>
                <a:ea typeface="Times New Roman" panose="02020603050405020304" pitchFamily="18" charset="0"/>
                <a:cs typeface="Times New Roman" panose="02020603050405020304" pitchFamily="18" charset="0"/>
              </a:rPr>
              <a:t>. </a:t>
            </a:r>
          </a:p>
          <a:p>
            <a:pPr marL="0" indent="0" fontAlgn="base">
              <a:spcAft>
                <a:spcPts val="800"/>
              </a:spcAft>
              <a:buNone/>
            </a:pPr>
            <a:r>
              <a:rPr lang="en-US" sz="2400" u="sng" dirty="0">
                <a:solidFill>
                  <a:srgbClr val="C00000"/>
                </a:solidFill>
                <a:effectLst/>
                <a:ea typeface="Times New Roman" panose="02020603050405020304" pitchFamily="18" charset="0"/>
                <a:cs typeface="Times New Roman" panose="02020603050405020304" pitchFamily="18" charset="0"/>
                <a:hlinkClick r:id="rId4"/>
              </a:rPr>
              <a:t>A secret of science</a:t>
            </a:r>
            <a:r>
              <a:rPr lang="en-US" sz="2400" u="sng" dirty="0">
                <a:solidFill>
                  <a:schemeClr val="accent6">
                    <a:lumMod val="50000"/>
                  </a:schemeClr>
                </a:solidFill>
                <a:effectLst/>
                <a:ea typeface="Times New Roman" panose="02020603050405020304" pitchFamily="18" charset="0"/>
                <a:cs typeface="Times New Roman" panose="02020603050405020304" pitchFamily="18" charset="0"/>
                <a:hlinkClick r:id="rId4"/>
              </a:rPr>
              <a:t>: Mistakes boost understanding</a:t>
            </a:r>
            <a:r>
              <a:rPr lang="en-US" sz="2000" dirty="0">
                <a:solidFill>
                  <a:schemeClr val="accent6">
                    <a:lumMod val="50000"/>
                  </a:schemeClr>
                </a:solidFill>
                <a:effectLst/>
                <a:ea typeface="Times New Roman" panose="02020603050405020304" pitchFamily="18" charset="0"/>
              </a:rPr>
              <a:t>. </a:t>
            </a:r>
            <a:endParaRPr lang="ru-RU" sz="2000" dirty="0">
              <a:solidFill>
                <a:schemeClr val="accent6">
                  <a:lumMod val="50000"/>
                </a:schemeClr>
              </a:solidFill>
              <a:effectLst/>
              <a:ea typeface="Times New Roman" panose="02020603050405020304" pitchFamily="18" charset="0"/>
              <a:cs typeface="Times New Roman" panose="02020603050405020304" pitchFamily="18" charset="0"/>
            </a:endParaRPr>
          </a:p>
          <a:p>
            <a:pPr marL="0" indent="0" algn="ctr" fontAlgn="base">
              <a:spcAft>
                <a:spcPts val="800"/>
              </a:spcAft>
              <a:buNone/>
            </a:pPr>
            <a:r>
              <a:rPr lang="en-US" sz="3200" dirty="0" smtClean="0">
                <a:solidFill>
                  <a:schemeClr val="accent6">
                    <a:lumMod val="50000"/>
                  </a:schemeClr>
                </a:solidFill>
                <a:effectLst/>
                <a:ea typeface="Times New Roman" panose="02020603050405020304" pitchFamily="18" charset="0"/>
                <a:cs typeface="Times New Roman" panose="02020603050405020304" pitchFamily="18" charset="0"/>
              </a:rPr>
              <a:t>Mistakes </a:t>
            </a:r>
            <a:r>
              <a:rPr lang="en-US" sz="3200" dirty="0">
                <a:solidFill>
                  <a:schemeClr val="accent6">
                    <a:lumMod val="50000"/>
                  </a:schemeClr>
                </a:solidFill>
                <a:effectLst/>
                <a:ea typeface="Times New Roman" panose="02020603050405020304" pitchFamily="18" charset="0"/>
                <a:cs typeface="Times New Roman" panose="02020603050405020304" pitchFamily="18" charset="0"/>
              </a:rPr>
              <a:t>are actually a primary key to learning</a:t>
            </a:r>
            <a:r>
              <a:rPr lang="en-US" sz="3200" dirty="0">
                <a:effectLst/>
                <a:ea typeface="Times New Roman" panose="02020603050405020304" pitchFamily="18" charset="0"/>
                <a:cs typeface="Times New Roman" panose="02020603050405020304" pitchFamily="18" charset="0"/>
              </a:rPr>
              <a:t>.</a:t>
            </a:r>
            <a:endParaRPr lang="ru-RU" sz="3200" dirty="0">
              <a:effectLst/>
              <a:ea typeface="Times New Roman" panose="02020603050405020304" pitchFamily="18" charset="0"/>
              <a:cs typeface="Times New Roman" panose="02020603050405020304" pitchFamily="18" charset="0"/>
            </a:endParaRPr>
          </a:p>
          <a:p>
            <a:pPr marL="0" indent="0" fontAlgn="base">
              <a:spcAft>
                <a:spcPts val="800"/>
              </a:spcAft>
              <a:buNone/>
            </a:pPr>
            <a:endParaRPr lang="ru-RU" sz="2000" dirty="0">
              <a:effectLst/>
              <a:ea typeface="Calibri" panose="020F0502020204030204" pitchFamily="34" charset="0"/>
              <a:cs typeface="Times New Roman" panose="02020603050405020304" pitchFamily="18" charset="0"/>
            </a:endParaRPr>
          </a:p>
        </p:txBody>
      </p:sp>
      <p:pic>
        <p:nvPicPr>
          <p:cNvPr id="2054" name="Picture 6" descr="Изображение выглядит как текст, инструмент, пишущий прибор&#10;&#10;Автоматически созданное описание">
            <a:extLst>
              <a:ext uri="{FF2B5EF4-FFF2-40B4-BE49-F238E27FC236}">
                <a16:creationId xmlns="" xmlns:a16="http://schemas.microsoft.com/office/drawing/2014/main" id="{1348E02E-389B-FD7E-4082-9A3EEAF4DA8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847624" y="692155"/>
            <a:ext cx="5214646" cy="4747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789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4" name="Rectangle 1093">
            <a:extLst>
              <a:ext uri="{FF2B5EF4-FFF2-40B4-BE49-F238E27FC236}">
                <a16:creationId xmlns="" xmlns:a16="http://schemas.microsoft.com/office/drawing/2014/main" id="{D3E17859-C5F0-476F-A082-A4CB8841DB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Заголовок 1">
            <a:extLst>
              <a:ext uri="{FF2B5EF4-FFF2-40B4-BE49-F238E27FC236}">
                <a16:creationId xmlns="" xmlns:a16="http://schemas.microsoft.com/office/drawing/2014/main" id="{4F508CE2-CD7C-BB6A-8AAE-CB976A66E8D1}"/>
              </a:ext>
            </a:extLst>
          </p:cNvPr>
          <p:cNvSpPr>
            <a:spLocks noGrp="1"/>
          </p:cNvSpPr>
          <p:nvPr>
            <p:ph type="title"/>
          </p:nvPr>
        </p:nvSpPr>
        <p:spPr>
          <a:xfrm>
            <a:off x="838200" y="365125"/>
            <a:ext cx="10515599" cy="1309323"/>
          </a:xfrm>
        </p:spPr>
        <p:txBody>
          <a:bodyPr>
            <a:normAutofit/>
          </a:bodyPr>
          <a:lstStyle/>
          <a:p>
            <a:r>
              <a:rPr lang="en-US" b="1" dirty="0">
                <a:solidFill>
                  <a:srgbClr val="7030A0"/>
                </a:solidFill>
                <a:effectLst/>
                <a:ea typeface="Times New Roman" panose="02020603050405020304" pitchFamily="18" charset="0"/>
                <a:cs typeface="Times New Roman" panose="02020603050405020304" pitchFamily="18" charset="0"/>
              </a:rPr>
              <a:t>            MIX IT UP</a:t>
            </a:r>
            <a:r>
              <a:rPr lang="ru-RU"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r>
            <a:br>
              <a:rPr lang="ru-RU"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br>
            <a:endParaRPr lang="en-US" b="1" dirty="0">
              <a:solidFill>
                <a:srgbClr val="7030A0"/>
              </a:solidFill>
            </a:endParaRPr>
          </a:p>
        </p:txBody>
      </p:sp>
      <p:sp>
        <p:nvSpPr>
          <p:cNvPr id="3" name="Объект 2">
            <a:extLst>
              <a:ext uri="{FF2B5EF4-FFF2-40B4-BE49-F238E27FC236}">
                <a16:creationId xmlns="" xmlns:a16="http://schemas.microsoft.com/office/drawing/2014/main" id="{3E77F086-9066-EC4E-F941-C49E1FBD1ADE}"/>
              </a:ext>
            </a:extLst>
          </p:cNvPr>
          <p:cNvSpPr>
            <a:spLocks noGrp="1"/>
          </p:cNvSpPr>
          <p:nvPr>
            <p:ph idx="1"/>
          </p:nvPr>
        </p:nvSpPr>
        <p:spPr>
          <a:xfrm>
            <a:off x="838200" y="1358153"/>
            <a:ext cx="6010718" cy="5109882"/>
          </a:xfrm>
        </p:spPr>
        <p:txBody>
          <a:bodyPr>
            <a:normAutofit fontScale="25000" lnSpcReduction="20000"/>
          </a:bodyPr>
          <a:lstStyle/>
          <a:p>
            <a:pPr marL="0" indent="0" fontAlgn="base">
              <a:spcAft>
                <a:spcPts val="800"/>
              </a:spcAft>
              <a:buNone/>
            </a:pPr>
            <a:r>
              <a:rPr lang="en-US" sz="11200" dirty="0">
                <a:effectLst/>
                <a:ea typeface="Times New Roman" panose="02020603050405020304" pitchFamily="18" charset="0"/>
                <a:cs typeface="Times New Roman" panose="02020603050405020304" pitchFamily="18" charset="0"/>
              </a:rPr>
              <a:t>Don’t just focus on one thing. Drill yourself on </a:t>
            </a:r>
            <a:r>
              <a:rPr lang="en-US" sz="11200" b="1" dirty="0">
                <a:solidFill>
                  <a:schemeClr val="accent6">
                    <a:lumMod val="50000"/>
                  </a:schemeClr>
                </a:solidFill>
                <a:effectLst/>
                <a:ea typeface="Times New Roman" panose="02020603050405020304" pitchFamily="18" charset="0"/>
                <a:cs typeface="Times New Roman" panose="02020603050405020304" pitchFamily="18" charset="0"/>
              </a:rPr>
              <a:t>different concepts</a:t>
            </a:r>
            <a:r>
              <a:rPr lang="en-US" sz="11200" dirty="0">
                <a:effectLst/>
                <a:ea typeface="Times New Roman" panose="02020603050405020304" pitchFamily="18" charset="0"/>
                <a:cs typeface="Times New Roman" panose="02020603050405020304" pitchFamily="18" charset="0"/>
              </a:rPr>
              <a:t>. Psychologists call this </a:t>
            </a:r>
            <a:r>
              <a:rPr lang="en-US" sz="11200" b="1" dirty="0">
                <a:solidFill>
                  <a:srgbClr val="7030A0"/>
                </a:solidFill>
                <a:effectLst/>
                <a:ea typeface="Times New Roman" panose="02020603050405020304" pitchFamily="18" charset="0"/>
                <a:cs typeface="Times New Roman" panose="02020603050405020304" pitchFamily="18" charset="0"/>
              </a:rPr>
              <a:t>interleaving</a:t>
            </a:r>
            <a:r>
              <a:rPr lang="en-US" sz="11200" b="1" dirty="0">
                <a:solidFill>
                  <a:schemeClr val="accent6">
                    <a:lumMod val="50000"/>
                  </a:schemeClr>
                </a:solidFill>
                <a:effectLst/>
                <a:ea typeface="Times New Roman" panose="02020603050405020304" pitchFamily="18" charset="0"/>
                <a:cs typeface="Times New Roman" panose="02020603050405020304" pitchFamily="18" charset="0"/>
              </a:rPr>
              <a:t>.</a:t>
            </a:r>
            <a:endParaRPr lang="en-AU" sz="11200" b="1" dirty="0">
              <a:solidFill>
                <a:schemeClr val="accent6">
                  <a:lumMod val="50000"/>
                </a:schemeClr>
              </a:solidFill>
              <a:ea typeface="Calibri" panose="020F0502020204030204" pitchFamily="34" charset="0"/>
              <a:cs typeface="Times New Roman" panose="02020603050405020304" pitchFamily="18" charset="0"/>
            </a:endParaRPr>
          </a:p>
          <a:p>
            <a:pPr marL="0" indent="0" fontAlgn="base">
              <a:spcAft>
                <a:spcPts val="800"/>
              </a:spcAft>
              <a:buNone/>
            </a:pPr>
            <a:r>
              <a:rPr lang="en-US" sz="11200" dirty="0">
                <a:effectLst/>
                <a:ea typeface="Times New Roman" panose="02020603050405020304" pitchFamily="18" charset="0"/>
                <a:cs typeface="Helvetica" panose="020B0604020202020204" pitchFamily="34" charset="0"/>
              </a:rPr>
              <a:t>Try to solve problems and recall information on your own. Then </a:t>
            </a:r>
            <a:r>
              <a:rPr lang="en-US" sz="11200" b="1" dirty="0">
                <a:solidFill>
                  <a:schemeClr val="accent6">
                    <a:lumMod val="75000"/>
                  </a:schemeClr>
                </a:solidFill>
                <a:effectLst/>
                <a:ea typeface="Times New Roman" panose="02020603050405020304" pitchFamily="18" charset="0"/>
                <a:cs typeface="Helvetica" panose="020B0604020202020204" pitchFamily="34" charset="0"/>
              </a:rPr>
              <a:t>check to see if you’re right. </a:t>
            </a:r>
            <a:endParaRPr lang="ru-RU" sz="11200" b="1" dirty="0" smtClean="0">
              <a:solidFill>
                <a:schemeClr val="accent6">
                  <a:lumMod val="75000"/>
                </a:schemeClr>
              </a:solidFill>
              <a:effectLst/>
              <a:ea typeface="Times New Roman" panose="02020603050405020304" pitchFamily="18" charset="0"/>
              <a:cs typeface="Helvetica" panose="020B0604020202020204" pitchFamily="34" charset="0"/>
            </a:endParaRPr>
          </a:p>
          <a:p>
            <a:pPr marL="0" indent="0" fontAlgn="base">
              <a:spcAft>
                <a:spcPts val="800"/>
              </a:spcAft>
              <a:buNone/>
            </a:pPr>
            <a:r>
              <a:rPr lang="en-US" sz="5600" dirty="0" smtClean="0">
                <a:ea typeface="Times New Roman" panose="02020603050405020304" pitchFamily="18" charset="0"/>
                <a:cs typeface="Times New Roman" panose="02020603050405020304" pitchFamily="18" charset="0"/>
              </a:rPr>
              <a:t>Suppose</a:t>
            </a:r>
            <a:r>
              <a:rPr lang="en-US" sz="5600" dirty="0">
                <a:ea typeface="Times New Roman" panose="02020603050405020304" pitchFamily="18" charset="0"/>
                <a:cs typeface="Times New Roman" panose="02020603050405020304" pitchFamily="18" charset="0"/>
              </a:rPr>
              <a:t>, for instance, you’re learning about the volume of different shapes in math. You could do lots of problems on the volume of a wedge. Then you could answer more batches of questions, with each set dealing with just one shape. Or you could figure out the volume of a cone, followed by a wedge. Next you might find the volume for a half-cone or a spheroid. Then you can mix them up some more. You might even mix in some practice on addition or division.</a:t>
            </a:r>
            <a:r>
              <a:rPr lang="ru-RU" sz="5600" dirty="0">
                <a:ea typeface="Times New Roman" panose="02020603050405020304" pitchFamily="18" charset="0"/>
                <a:cs typeface="Times New Roman" panose="02020603050405020304" pitchFamily="18" charset="0"/>
              </a:rPr>
              <a:t> </a:t>
            </a:r>
          </a:p>
          <a:p>
            <a:pPr marL="0" indent="0" fontAlgn="base">
              <a:spcAft>
                <a:spcPts val="800"/>
              </a:spcAft>
              <a:buNone/>
            </a:pPr>
            <a:r>
              <a:rPr lang="en-US" sz="11200" dirty="0" smtClean="0"/>
              <a:t>It's </a:t>
            </a:r>
            <a:r>
              <a:rPr lang="en-US" sz="11200" dirty="0"/>
              <a:t>the process of learning, forgetting, retrieving and relearning that eventually registers the knowledge in our </a:t>
            </a:r>
            <a:r>
              <a:rPr lang="en-US" sz="11200" b="1" dirty="0">
                <a:solidFill>
                  <a:srgbClr val="7030A0"/>
                </a:solidFill>
              </a:rPr>
              <a:t>long-term memory.</a:t>
            </a:r>
            <a:endParaRPr lang="en-US" sz="11200" b="1" dirty="0">
              <a:solidFill>
                <a:srgbClr val="7030A0"/>
              </a:solidFill>
              <a:effectLst/>
              <a:ea typeface="Times New Roman" panose="02020603050405020304" pitchFamily="18" charset="0"/>
              <a:cs typeface="Helvetica" panose="020B0604020202020204" pitchFamily="34" charset="0"/>
            </a:endParaRPr>
          </a:p>
          <a:p>
            <a:pPr marL="0" indent="0" fontAlgn="base">
              <a:spcAft>
                <a:spcPts val="800"/>
              </a:spcAft>
              <a:buNone/>
            </a:pPr>
            <a:endParaRPr lang="en-US" sz="7400" dirty="0">
              <a:effectLst/>
              <a:ea typeface="Times New Roman" panose="02020603050405020304" pitchFamily="18" charset="0"/>
              <a:cs typeface="Times New Roman" panose="02020603050405020304" pitchFamily="18" charset="0"/>
            </a:endParaRPr>
          </a:p>
          <a:p>
            <a:pPr marL="0" indent="0" fontAlgn="base">
              <a:spcAft>
                <a:spcPts val="800"/>
              </a:spcAft>
              <a:buNone/>
            </a:pPr>
            <a:endParaRPr lang="ru-RU" sz="3400" dirty="0" smtClean="0">
              <a:effectLst/>
              <a:ea typeface="Times New Roman" panose="02020603050405020304" pitchFamily="18" charset="0"/>
              <a:cs typeface="Times New Roman" panose="02020603050405020304" pitchFamily="18" charset="0"/>
            </a:endParaRPr>
          </a:p>
          <a:p>
            <a:pPr marL="0" indent="0" fontAlgn="base">
              <a:spcAft>
                <a:spcPts val="800"/>
              </a:spcAft>
              <a:buNone/>
            </a:pPr>
            <a:endParaRPr lang="ru-RU" sz="1800" dirty="0">
              <a:effectLst/>
              <a:ea typeface="Calibri" panose="020F0502020204030204" pitchFamily="34" charset="0"/>
              <a:cs typeface="Times New Roman" panose="02020603050405020304" pitchFamily="18" charset="0"/>
            </a:endParaRPr>
          </a:p>
          <a:p>
            <a:endParaRPr lang="en-US" sz="1800" dirty="0"/>
          </a:p>
        </p:txBody>
      </p:sp>
      <p:pic>
        <p:nvPicPr>
          <p:cNvPr id="5" name="Рисунок 4" descr="Изображение выглядит как мультфильм, графическая вставка, иллюстрация&#10;&#10;Автоматически созданное описание">
            <a:extLst>
              <a:ext uri="{FF2B5EF4-FFF2-40B4-BE49-F238E27FC236}">
                <a16:creationId xmlns="" xmlns:a16="http://schemas.microsoft.com/office/drawing/2014/main" id="{E4EFFDD6-FB25-3E30-A93A-B92B124C78AF}"/>
              </a:ext>
            </a:extLst>
          </p:cNvPr>
          <p:cNvPicPr/>
          <p:nvPr/>
        </p:nvPicPr>
        <p:blipFill rotWithShape="1">
          <a:blip r:embed="rId2" cstate="print">
            <a:extLst>
              <a:ext uri="{28A0092B-C50C-407E-A947-70E740481C1C}">
                <a14:useLocalDpi xmlns:a14="http://schemas.microsoft.com/office/drawing/2010/main" val="0"/>
              </a:ext>
            </a:extLst>
          </a:blip>
          <a:srcRect l="24539" r="22962" b="1"/>
          <a:stretch/>
        </p:blipFill>
        <p:spPr bwMode="auto">
          <a:xfrm>
            <a:off x="6848918" y="1035425"/>
            <a:ext cx="4504881" cy="4343400"/>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p:spPr>
      </p:pic>
      <p:sp>
        <p:nvSpPr>
          <p:cNvPr id="1096" name="!!Arc">
            <a:extLst>
              <a:ext uri="{FF2B5EF4-FFF2-40B4-BE49-F238E27FC236}">
                <a16:creationId xmlns="" xmlns:a16="http://schemas.microsoft.com/office/drawing/2014/main" id="{70BEB1E7-2F88-40BC-B73D-42E5B6F80B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98" name="!!Oval">
            <a:extLst>
              <a:ext uri="{FF2B5EF4-FFF2-40B4-BE49-F238E27FC236}">
                <a16:creationId xmlns="" xmlns:a16="http://schemas.microsoft.com/office/drawing/2014/main" id="{A7B99495-F43F-4D80-A44F-2CB4764EB9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1633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5" name="Rectangle 4124">
            <a:extLst>
              <a:ext uri="{FF2B5EF4-FFF2-40B4-BE49-F238E27FC236}">
                <a16:creationId xmlns="" xmlns:a16="http://schemas.microsoft.com/office/drawing/2014/main" id="{7FF47CB7-972F-479F-A36D-9E72D26EC8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7" name="Freeform: Shape 4126">
            <a:extLst>
              <a:ext uri="{FF2B5EF4-FFF2-40B4-BE49-F238E27FC236}">
                <a16:creationId xmlns="" xmlns:a16="http://schemas.microsoft.com/office/drawing/2014/main" id="{0D153B68-5844-490D-8E67-F616D6D721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 xmlns:a16="http://schemas.microsoft.com/office/drawing/2014/main" id="{201A00AB-6DFA-88C9-29D9-DF0D24C5EBE0}"/>
              </a:ext>
            </a:extLst>
          </p:cNvPr>
          <p:cNvSpPr>
            <a:spLocks noGrp="1"/>
          </p:cNvSpPr>
          <p:nvPr>
            <p:ph type="title"/>
          </p:nvPr>
        </p:nvSpPr>
        <p:spPr>
          <a:xfrm>
            <a:off x="1137034" y="609597"/>
            <a:ext cx="9392421" cy="656245"/>
          </a:xfrm>
        </p:spPr>
        <p:txBody>
          <a:bodyPr>
            <a:noAutofit/>
          </a:bodyPr>
          <a:lstStyle/>
          <a:p>
            <a:pPr algn="ctr"/>
            <a:r>
              <a:rPr lang="en-US" b="1" dirty="0">
                <a:solidFill>
                  <a:srgbClr val="7030A0"/>
                </a:solidFill>
                <a:effectLst/>
                <a:ea typeface="Times New Roman" panose="02020603050405020304" pitchFamily="18" charset="0"/>
                <a:cs typeface="Times New Roman" panose="02020603050405020304" pitchFamily="18" charset="0"/>
              </a:rPr>
              <a:t>FIND</a:t>
            </a:r>
            <a:r>
              <a:rPr lang="en-US" b="1" dirty="0">
                <a:solidFill>
                  <a:srgbClr val="7030A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US" b="1" dirty="0">
                <a:solidFill>
                  <a:srgbClr val="7030A0"/>
                </a:solidFill>
                <a:effectLst/>
                <a:ea typeface="Times New Roman" panose="02020603050405020304" pitchFamily="18" charset="0"/>
                <a:cs typeface="Times New Roman" panose="02020603050405020304" pitchFamily="18" charset="0"/>
              </a:rPr>
              <a:t>EXAMPLES</a:t>
            </a:r>
            <a:r>
              <a:rPr lang="ru-RU"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r>
            <a:br>
              <a:rPr lang="ru-RU"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br>
            <a:endParaRPr lang="en-US" b="1" dirty="0">
              <a:solidFill>
                <a:srgbClr val="7030A0"/>
              </a:solidFill>
            </a:endParaRPr>
          </a:p>
        </p:txBody>
      </p:sp>
      <p:sp>
        <p:nvSpPr>
          <p:cNvPr id="3" name="Объект 2">
            <a:extLst>
              <a:ext uri="{FF2B5EF4-FFF2-40B4-BE49-F238E27FC236}">
                <a16:creationId xmlns="" xmlns:a16="http://schemas.microsoft.com/office/drawing/2014/main" id="{CBA30C38-6614-28D5-7B36-40651E0025AB}"/>
              </a:ext>
            </a:extLst>
          </p:cNvPr>
          <p:cNvSpPr>
            <a:spLocks noGrp="1"/>
          </p:cNvSpPr>
          <p:nvPr>
            <p:ph idx="1"/>
          </p:nvPr>
        </p:nvSpPr>
        <p:spPr>
          <a:xfrm>
            <a:off x="1137034" y="1143000"/>
            <a:ext cx="10629142" cy="4973136"/>
          </a:xfrm>
        </p:spPr>
        <p:txBody>
          <a:bodyPr>
            <a:normAutofit/>
          </a:bodyPr>
          <a:lstStyle/>
          <a:p>
            <a:pPr marL="0" indent="0" fontAlgn="base">
              <a:spcAft>
                <a:spcPts val="800"/>
              </a:spcAft>
              <a:buNone/>
            </a:pPr>
            <a:r>
              <a:rPr lang="en-US" sz="3600" b="1" dirty="0">
                <a:effectLst/>
                <a:ea typeface="Times New Roman" panose="02020603050405020304" pitchFamily="18" charset="0"/>
                <a:cs typeface="Times New Roman" panose="02020603050405020304" pitchFamily="18" charset="0"/>
              </a:rPr>
              <a:t>Abstract concepts can be hard to understand</a:t>
            </a:r>
            <a:r>
              <a:rPr lang="en-US" sz="3600" dirty="0">
                <a:effectLst/>
                <a:ea typeface="Times New Roman" panose="02020603050405020304" pitchFamily="18" charset="0"/>
                <a:cs typeface="Times New Roman" panose="02020603050405020304" pitchFamily="18" charset="0"/>
              </a:rPr>
              <a:t>. </a:t>
            </a:r>
          </a:p>
          <a:p>
            <a:pPr marL="0" indent="0" fontAlgn="base">
              <a:lnSpc>
                <a:spcPct val="100000"/>
              </a:lnSpc>
              <a:spcBef>
                <a:spcPts val="0"/>
              </a:spcBef>
              <a:buNone/>
            </a:pPr>
            <a:endParaRPr lang="en-US" sz="3200" dirty="0" smtClean="0">
              <a:ea typeface="Times New Roman" panose="02020603050405020304" pitchFamily="18" charset="0"/>
              <a:cs typeface="Times New Roman" panose="02020603050405020304" pitchFamily="18" charset="0"/>
            </a:endParaRPr>
          </a:p>
          <a:p>
            <a:pPr marL="0" indent="0" fontAlgn="base">
              <a:lnSpc>
                <a:spcPct val="100000"/>
              </a:lnSpc>
              <a:spcBef>
                <a:spcPts val="0"/>
              </a:spcBef>
              <a:buNone/>
            </a:pPr>
            <a:r>
              <a:rPr lang="en-US" dirty="0" smtClean="0">
                <a:ea typeface="Times New Roman" panose="02020603050405020304" pitchFamily="18" charset="0"/>
                <a:cs typeface="Times New Roman" panose="02020603050405020304" pitchFamily="18" charset="0"/>
              </a:rPr>
              <a:t>F</a:t>
            </a:r>
            <a:r>
              <a:rPr lang="en-US" dirty="0" smtClean="0">
                <a:effectLst/>
                <a:ea typeface="Times New Roman" panose="02020603050405020304" pitchFamily="18" charset="0"/>
                <a:cs typeface="Times New Roman" panose="02020603050405020304" pitchFamily="18" charset="0"/>
              </a:rPr>
              <a:t>orm </a:t>
            </a:r>
            <a:r>
              <a:rPr lang="en-US" dirty="0">
                <a:effectLst/>
                <a:ea typeface="Times New Roman" panose="02020603050405020304" pitchFamily="18" charset="0"/>
                <a:cs typeface="Times New Roman" panose="02020603050405020304" pitchFamily="18" charset="0"/>
              </a:rPr>
              <a:t>a </a:t>
            </a:r>
            <a:r>
              <a:rPr lang="en-US" dirty="0">
                <a:solidFill>
                  <a:schemeClr val="accent6">
                    <a:lumMod val="50000"/>
                  </a:schemeClr>
                </a:solidFill>
                <a:effectLst/>
                <a:ea typeface="Times New Roman" panose="02020603050405020304" pitchFamily="18" charset="0"/>
                <a:cs typeface="Times New Roman" panose="02020603050405020304" pitchFamily="18" charset="0"/>
              </a:rPr>
              <a:t>mental image </a:t>
            </a:r>
            <a:r>
              <a:rPr lang="en-US" dirty="0">
                <a:effectLst/>
                <a:ea typeface="Times New Roman" panose="02020603050405020304" pitchFamily="18" charset="0"/>
                <a:cs typeface="Times New Roman" panose="02020603050405020304" pitchFamily="18" charset="0"/>
              </a:rPr>
              <a:t>if you </a:t>
            </a:r>
          </a:p>
          <a:p>
            <a:pPr marL="0" indent="0" fontAlgn="base">
              <a:lnSpc>
                <a:spcPct val="100000"/>
              </a:lnSpc>
              <a:spcBef>
                <a:spcPts val="0"/>
              </a:spcBef>
              <a:buNone/>
            </a:pPr>
            <a:r>
              <a:rPr lang="en-US" dirty="0">
                <a:effectLst/>
                <a:ea typeface="Times New Roman" panose="02020603050405020304" pitchFamily="18" charset="0"/>
                <a:cs typeface="Times New Roman" panose="02020603050405020304" pitchFamily="18" charset="0"/>
              </a:rPr>
              <a:t>have a concrete example </a:t>
            </a:r>
          </a:p>
          <a:p>
            <a:pPr marL="0" indent="0" fontAlgn="base">
              <a:lnSpc>
                <a:spcPct val="100000"/>
              </a:lnSpc>
              <a:spcBef>
                <a:spcPts val="0"/>
              </a:spcBef>
              <a:buNone/>
            </a:pPr>
            <a:r>
              <a:rPr lang="en-US" dirty="0">
                <a:effectLst/>
                <a:ea typeface="Times New Roman" panose="02020603050405020304" pitchFamily="18" charset="0"/>
                <a:cs typeface="Times New Roman" panose="02020603050405020304" pitchFamily="18" charset="0"/>
              </a:rPr>
              <a:t>of something</a:t>
            </a:r>
          </a:p>
          <a:p>
            <a:pPr marL="0" indent="0" fontAlgn="base">
              <a:spcAft>
                <a:spcPts val="800"/>
              </a:spcAft>
              <a:buNone/>
            </a:pPr>
            <a:r>
              <a:rPr lang="en-US" b="1" dirty="0">
                <a:solidFill>
                  <a:srgbClr val="7030A0"/>
                </a:solidFill>
              </a:rPr>
              <a:t>e.g.</a:t>
            </a:r>
          </a:p>
          <a:p>
            <a:pPr marL="0" indent="0" fontAlgn="base">
              <a:spcAft>
                <a:spcPts val="800"/>
              </a:spcAft>
              <a:buNone/>
            </a:pPr>
            <a:r>
              <a:rPr lang="en-US" sz="3200" i="1" dirty="0">
                <a:solidFill>
                  <a:schemeClr val="accent6">
                    <a:lumMod val="75000"/>
                  </a:schemeClr>
                </a:solidFill>
                <a:effectLst/>
              </a:rPr>
              <a:t>Interleaved learning </a:t>
            </a:r>
            <a:endParaRPr lang="ru-RU" sz="3200" i="1" dirty="0">
              <a:solidFill>
                <a:schemeClr val="accent6">
                  <a:lumMod val="75000"/>
                </a:schemeClr>
              </a:solidFill>
              <a:effectLst/>
              <a:ea typeface="Times New Roman" panose="02020603050405020304" pitchFamily="18" charset="0"/>
              <a:cs typeface="Times New Roman" panose="02020603050405020304" pitchFamily="18" charset="0"/>
            </a:endParaRPr>
          </a:p>
          <a:p>
            <a:pPr marL="0" indent="0" fontAlgn="base">
              <a:lnSpc>
                <a:spcPct val="110000"/>
              </a:lnSpc>
              <a:spcBef>
                <a:spcPts val="0"/>
              </a:spcBef>
              <a:buNone/>
            </a:pPr>
            <a:r>
              <a:rPr lang="en-AU" sz="1700" b="0" i="0" dirty="0">
                <a:effectLst/>
                <a:hlinkClick r:id="rId2"/>
              </a:rPr>
              <a:t>Interleaving, the practice of mixing different </a:t>
            </a:r>
            <a:endParaRPr lang="en-AU" sz="1700" b="0" i="0" dirty="0" smtClean="0">
              <a:effectLst/>
              <a:hlinkClick r:id="rId2"/>
            </a:endParaRPr>
          </a:p>
          <a:p>
            <a:pPr marL="0" indent="0" fontAlgn="base">
              <a:lnSpc>
                <a:spcPct val="110000"/>
              </a:lnSpc>
              <a:spcBef>
                <a:spcPts val="0"/>
              </a:spcBef>
              <a:buNone/>
            </a:pPr>
            <a:r>
              <a:rPr lang="en-AU" sz="1700" b="0" i="0" dirty="0" smtClean="0">
                <a:effectLst/>
                <a:hlinkClick r:id="rId2"/>
              </a:rPr>
              <a:t>topics or </a:t>
            </a:r>
            <a:r>
              <a:rPr lang="en-AU" sz="1700" b="0" i="0" dirty="0">
                <a:effectLst/>
                <a:hlinkClick r:id="rId2"/>
              </a:rPr>
              <a:t>subjects during studying, </a:t>
            </a:r>
            <a:endParaRPr lang="en-US" sz="1700" dirty="0"/>
          </a:p>
        </p:txBody>
      </p:sp>
      <p:pic>
        <p:nvPicPr>
          <p:cNvPr id="2050" name="Picture 2" descr="Изображение выглядит как текст, снимок экрана, Шрифт, веб-страница&#10;&#10;Автоматически созданное описание">
            <a:extLst>
              <a:ext uri="{FF2B5EF4-FFF2-40B4-BE49-F238E27FC236}">
                <a16:creationId xmlns="" xmlns:a16="http://schemas.microsoft.com/office/drawing/2014/main" id="{31393CA4-9ACA-FFD5-60F9-254EDC6096D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3952"/>
          <a:stretch/>
        </p:blipFill>
        <p:spPr bwMode="auto">
          <a:xfrm>
            <a:off x="5548386" y="2155114"/>
            <a:ext cx="6328358" cy="3258306"/>
          </a:xfrm>
          <a:prstGeom prst="rect">
            <a:avLst/>
          </a:prstGeom>
          <a:noFill/>
          <a:extLst>
            <a:ext uri="{909E8E84-426E-40DD-AFC4-6F175D3DCCD1}">
              <a14:hiddenFill xmlns:a14="http://schemas.microsoft.com/office/drawing/2010/main">
                <a:solidFill>
                  <a:srgbClr val="FFFFFF"/>
                </a:solidFill>
              </a14:hiddenFill>
            </a:ext>
          </a:extLst>
        </p:spPr>
      </p:pic>
      <p:sp>
        <p:nvSpPr>
          <p:cNvPr id="4129" name="Freeform: Shape 4128">
            <a:extLst>
              <a:ext uri="{FF2B5EF4-FFF2-40B4-BE49-F238E27FC236}">
                <a16:creationId xmlns="" xmlns:a16="http://schemas.microsoft.com/office/drawing/2014/main" id="{9A0D773F-7A7D-4DBB-9DEA-86BB8B8F4B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29404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A8908DB7-C3A6-4FCB-9820-CEE02B398C4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 xmlns:a16="http://schemas.microsoft.com/office/drawing/2014/main" id="{2AE267CB-F00E-BFB8-9203-52C905352F5A}"/>
              </a:ext>
            </a:extLst>
          </p:cNvPr>
          <p:cNvSpPr>
            <a:spLocks noGrp="1"/>
          </p:cNvSpPr>
          <p:nvPr>
            <p:ph type="title"/>
          </p:nvPr>
        </p:nvSpPr>
        <p:spPr>
          <a:xfrm>
            <a:off x="630936" y="640823"/>
            <a:ext cx="3419856" cy="5583148"/>
          </a:xfrm>
        </p:spPr>
        <p:txBody>
          <a:bodyPr anchor="ctr">
            <a:normAutofit/>
          </a:bodyPr>
          <a:lstStyle/>
          <a:p>
            <a:r>
              <a:rPr lang="en-US" sz="5400" b="1" dirty="0">
                <a:effectLst/>
                <a:ea typeface="Times New Roman" panose="02020603050405020304" pitchFamily="18" charset="0"/>
                <a:cs typeface="Times New Roman" panose="02020603050405020304" pitchFamily="18" charset="0"/>
              </a:rPr>
              <a:t>Use pictures</a:t>
            </a:r>
            <a:r>
              <a:rPr lang="en-US" sz="5400" dirty="0">
                <a:effectLst/>
                <a:ea typeface="Times New Roman" panose="02020603050405020304" pitchFamily="18" charset="0"/>
                <a:cs typeface="Times New Roman" panose="02020603050405020304" pitchFamily="18" charset="0"/>
              </a:rPr>
              <a:t> </a:t>
            </a:r>
            <a:r>
              <a:rPr lang="ru-RU" sz="5400" dirty="0">
                <a:effectLst/>
                <a:latin typeface="Calibri" panose="020F0502020204030204" pitchFamily="34" charset="0"/>
                <a:ea typeface="Calibri" panose="020F0502020204030204" pitchFamily="34" charset="0"/>
                <a:cs typeface="Times New Roman" panose="02020603050405020304" pitchFamily="18" charset="0"/>
              </a:rPr>
              <a:t/>
            </a:r>
            <a:br>
              <a:rPr lang="ru-RU" sz="5400" dirty="0">
                <a:effectLst/>
                <a:latin typeface="Calibri" panose="020F0502020204030204" pitchFamily="34" charset="0"/>
                <a:ea typeface="Calibri" panose="020F0502020204030204" pitchFamily="34" charset="0"/>
                <a:cs typeface="Times New Roman" panose="02020603050405020304" pitchFamily="18" charset="0"/>
              </a:rPr>
            </a:br>
            <a:endParaRPr lang="en-US" sz="5400" dirty="0"/>
          </a:p>
        </p:txBody>
      </p:sp>
      <p:sp>
        <p:nvSpPr>
          <p:cNvPr id="11" name="sketch line">
            <a:extLst>
              <a:ext uri="{FF2B5EF4-FFF2-40B4-BE49-F238E27FC236}">
                <a16:creationId xmlns="" xmlns:a16="http://schemas.microsoft.com/office/drawing/2014/main" id="{535742DD-1B16-4E9D-B715-0D74B4574A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descr=" a diagram of a neuron">
            <a:extLst>
              <a:ext uri="{FF2B5EF4-FFF2-40B4-BE49-F238E27FC236}">
                <a16:creationId xmlns="" xmlns:a16="http://schemas.microsoft.com/office/drawing/2014/main" id="{4C6A3233-9ABA-E22C-A690-7337A07CA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654296" y="821017"/>
            <a:ext cx="6894576" cy="3533470"/>
          </a:xfrm>
          <a:prstGeom prst="rect">
            <a:avLst/>
          </a:prstGeom>
          <a:noFill/>
        </p:spPr>
      </p:pic>
      <p:sp>
        <p:nvSpPr>
          <p:cNvPr id="3" name="Объект 2">
            <a:extLst>
              <a:ext uri="{FF2B5EF4-FFF2-40B4-BE49-F238E27FC236}">
                <a16:creationId xmlns="" xmlns:a16="http://schemas.microsoft.com/office/drawing/2014/main" id="{E4DED498-3385-018D-DEB4-6BBF1291C007}"/>
              </a:ext>
            </a:extLst>
          </p:cNvPr>
          <p:cNvSpPr>
            <a:spLocks noGrp="1"/>
          </p:cNvSpPr>
          <p:nvPr>
            <p:ph idx="1"/>
          </p:nvPr>
        </p:nvSpPr>
        <p:spPr>
          <a:xfrm>
            <a:off x="4654296" y="4798577"/>
            <a:ext cx="6894576" cy="1428487"/>
          </a:xfrm>
        </p:spPr>
        <p:txBody>
          <a:bodyPr anchor="t">
            <a:normAutofit/>
          </a:bodyPr>
          <a:lstStyle/>
          <a:p>
            <a:pPr marL="0" indent="0" fontAlgn="base">
              <a:spcAft>
                <a:spcPts val="800"/>
              </a:spcAft>
              <a:buNone/>
            </a:pPr>
            <a:r>
              <a:rPr lang="en-US" sz="1800" dirty="0">
                <a:effectLst/>
                <a:ea typeface="Times New Roman" panose="02020603050405020304" pitchFamily="18" charset="0"/>
                <a:cs typeface="Times New Roman" panose="02020603050405020304" pitchFamily="18" charset="0"/>
              </a:rPr>
              <a:t>Visual representations help you create more complete mental models.</a:t>
            </a:r>
            <a:endParaRPr lang="ru-RU" sz="1800" dirty="0">
              <a:effectLst/>
              <a:ea typeface="Calibri" panose="020F0502020204030204" pitchFamily="34" charset="0"/>
              <a:cs typeface="Times New Roman" panose="02020603050405020304" pitchFamily="18" charset="0"/>
            </a:endParaRPr>
          </a:p>
          <a:p>
            <a:endParaRPr lang="en-US" sz="2200" dirty="0"/>
          </a:p>
        </p:txBody>
      </p:sp>
    </p:spTree>
    <p:extLst>
      <p:ext uri="{BB962C8B-B14F-4D97-AF65-F5344CB8AC3E}">
        <p14:creationId xmlns:p14="http://schemas.microsoft.com/office/powerpoint/2010/main" val="174249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3E857EB-2ECA-1618-3287-AE6DA1ED0276}"/>
              </a:ext>
            </a:extLst>
          </p:cNvPr>
          <p:cNvSpPr txBox="1"/>
          <p:nvPr/>
        </p:nvSpPr>
        <p:spPr>
          <a:xfrm>
            <a:off x="699247" y="331387"/>
            <a:ext cx="10932459" cy="721736"/>
          </a:xfrm>
          <a:prstGeom prst="rect">
            <a:avLst/>
          </a:prstGeom>
          <a:noFill/>
        </p:spPr>
        <p:txBody>
          <a:bodyPr wrap="square">
            <a:spAutoFit/>
          </a:bodyPr>
          <a:lstStyle/>
          <a:p>
            <a:pPr fontAlgn="base">
              <a:lnSpc>
                <a:spcPct val="107000"/>
              </a:lnSpc>
              <a:spcAft>
                <a:spcPts val="800"/>
              </a:spcAft>
            </a:pPr>
            <a:r>
              <a:rPr lang="en-US" sz="3200" dirty="0">
                <a:solidFill>
                  <a:schemeClr val="accent6">
                    <a:lumMod val="50000"/>
                  </a:schemeClr>
                </a:solidFill>
                <a:latin typeface="Calibri" panose="020F0502020204030204" pitchFamily="34" charset="0"/>
                <a:ea typeface="Times New Roman" panose="02020603050405020304" pitchFamily="18" charset="0"/>
                <a:cs typeface="Calibri" panose="020F0502020204030204" pitchFamily="34" charset="0"/>
              </a:rPr>
              <a:t>Turn to </a:t>
            </a:r>
            <a:r>
              <a:rPr lang="en-US" sz="3200" dirty="0" smtClean="0">
                <a:solidFill>
                  <a:schemeClr val="accent6">
                    <a:lumMod val="50000"/>
                  </a:schemeClr>
                </a:solidFill>
                <a:latin typeface="Calibri" panose="020F0502020204030204" pitchFamily="34" charset="0"/>
                <a:ea typeface="Times New Roman" panose="02020603050405020304" pitchFamily="18" charset="0"/>
                <a:cs typeface="Calibri" panose="020F0502020204030204" pitchFamily="34" charset="0"/>
              </a:rPr>
              <a:t>Practice:                              </a:t>
            </a:r>
            <a:r>
              <a:rPr lang="en-US" sz="4000" i="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Complete </a:t>
            </a:r>
            <a:r>
              <a:rPr lang="en-US" sz="4000" i="1"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gaps</a:t>
            </a:r>
            <a:endParaRPr lang="en-US" sz="4000"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146" name="Picture 2">
            <a:extLst>
              <a:ext uri="{FF2B5EF4-FFF2-40B4-BE49-F238E27FC236}">
                <a16:creationId xmlns="" xmlns:a16="http://schemas.microsoft.com/office/drawing/2014/main" id="{CDE333A1-58A7-6BBA-D14A-FBBB5354F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258" y="2631471"/>
            <a:ext cx="3895142" cy="38951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99D592F6-3E4F-4C1A-8D80-B1EFCE60BEE5}"/>
              </a:ext>
            </a:extLst>
          </p:cNvPr>
          <p:cNvSpPr txBox="1"/>
          <p:nvPr/>
        </p:nvSpPr>
        <p:spPr>
          <a:xfrm>
            <a:off x="6343262" y="2349754"/>
            <a:ext cx="5086738" cy="1122871"/>
          </a:xfrm>
          <a:prstGeom prst="rect">
            <a:avLst/>
          </a:prstGeom>
          <a:noFill/>
        </p:spPr>
        <p:txBody>
          <a:bodyPr wrap="square">
            <a:spAutoFit/>
          </a:bodyPr>
          <a:lstStyle/>
          <a:p>
            <a:pPr fontAlgn="base">
              <a:lnSpc>
                <a:spcPct val="107000"/>
              </a:lnSpc>
              <a:spcAft>
                <a:spcPts val="800"/>
              </a:spcAft>
            </a:pPr>
            <a:r>
              <a:rPr lang="en-US" sz="32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3"/>
              </a:rPr>
              <a:t>https://learningapps.org/display?v=pd93khuj323</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9594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24" name="Rectangle 3123">
            <a:extLst>
              <a:ext uri="{FF2B5EF4-FFF2-40B4-BE49-F238E27FC236}">
                <a16:creationId xmlns="" xmlns:a16="http://schemas.microsoft.com/office/drawing/2014/main" id="{460B0EFB-53ED-4F35-B05D-F658EA021C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8" name="Picture 4">
            <a:extLst>
              <a:ext uri="{FF2B5EF4-FFF2-40B4-BE49-F238E27FC236}">
                <a16:creationId xmlns="" xmlns:a16="http://schemas.microsoft.com/office/drawing/2014/main" id="{0DE34F8A-0EEF-6400-CB6E-F22D347F2C4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958" r="-2" b="-2"/>
          <a:stretch/>
        </p:blipFill>
        <p:spPr bwMode="auto">
          <a:xfrm>
            <a:off x="0" y="10"/>
            <a:ext cx="4855591" cy="6857990"/>
          </a:xfrm>
          <a:custGeom>
            <a:avLst/>
            <a:gdLst/>
            <a:ahLst/>
            <a:cxnLst/>
            <a:rect l="l" t="t" r="r" b="b"/>
            <a:pathLst>
              <a:path w="4636517" h="6858000">
                <a:moveTo>
                  <a:pt x="0" y="0"/>
                </a:moveTo>
                <a:lnTo>
                  <a:pt x="4636517" y="0"/>
                </a:lnTo>
                <a:lnTo>
                  <a:pt x="463651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126" name="!!Arc">
            <a:extLst>
              <a:ext uri="{FF2B5EF4-FFF2-40B4-BE49-F238E27FC236}">
                <a16:creationId xmlns="" xmlns:a16="http://schemas.microsoft.com/office/drawing/2014/main" id="{835EF3DD-7D43-4A27-8967-A92FD8CC93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Заголовок 1">
            <a:extLst>
              <a:ext uri="{FF2B5EF4-FFF2-40B4-BE49-F238E27FC236}">
                <a16:creationId xmlns="" xmlns:a16="http://schemas.microsoft.com/office/drawing/2014/main" id="{8DC9C36A-F1F9-B517-E608-A80B245C35DD}"/>
              </a:ext>
            </a:extLst>
          </p:cNvPr>
          <p:cNvSpPr>
            <a:spLocks noGrp="1"/>
          </p:cNvSpPr>
          <p:nvPr>
            <p:ph type="title"/>
          </p:nvPr>
        </p:nvSpPr>
        <p:spPr>
          <a:xfrm>
            <a:off x="5812789" y="986485"/>
            <a:ext cx="5721484" cy="1325563"/>
          </a:xfrm>
        </p:spPr>
        <p:txBody>
          <a:bodyPr>
            <a:noAutofit/>
          </a:bodyPr>
          <a:lstStyle/>
          <a:p>
            <a:r>
              <a:rPr lang="en-US" sz="4800" b="1" dirty="0">
                <a:solidFill>
                  <a:srgbClr val="7030A0"/>
                </a:solidFill>
                <a:effectLst/>
                <a:ea typeface="Times New Roman" panose="02020603050405020304" pitchFamily="18" charset="0"/>
                <a:cs typeface="Times New Roman" panose="02020603050405020304" pitchFamily="18" charset="0"/>
              </a:rPr>
              <a:t>DIG DEEPER</a:t>
            </a:r>
            <a:r>
              <a:rPr lang="ru-RU" sz="48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r>
            <a:br>
              <a:rPr lang="ru-RU" sz="48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br>
            <a:endParaRPr lang="en-US" sz="4800" b="1" dirty="0">
              <a:solidFill>
                <a:srgbClr val="7030A0"/>
              </a:solidFill>
            </a:endParaRPr>
          </a:p>
        </p:txBody>
      </p:sp>
      <p:sp>
        <p:nvSpPr>
          <p:cNvPr id="3" name="Объект 2">
            <a:extLst>
              <a:ext uri="{FF2B5EF4-FFF2-40B4-BE49-F238E27FC236}">
                <a16:creationId xmlns="" xmlns:a16="http://schemas.microsoft.com/office/drawing/2014/main" id="{3E04151E-B4B8-ECC6-4FFC-DF66D48C460E}"/>
              </a:ext>
            </a:extLst>
          </p:cNvPr>
          <p:cNvSpPr>
            <a:spLocks noGrp="1"/>
          </p:cNvSpPr>
          <p:nvPr>
            <p:ph idx="1"/>
          </p:nvPr>
        </p:nvSpPr>
        <p:spPr>
          <a:xfrm>
            <a:off x="5827048" y="1868487"/>
            <a:ext cx="5721484" cy="4351338"/>
          </a:xfrm>
        </p:spPr>
        <p:txBody>
          <a:bodyPr>
            <a:normAutofit fontScale="92500" lnSpcReduction="10000"/>
          </a:bodyPr>
          <a:lstStyle/>
          <a:p>
            <a:pPr marL="0" indent="0" fontAlgn="base">
              <a:spcAft>
                <a:spcPts val="800"/>
              </a:spcAft>
              <a:buNone/>
            </a:pPr>
            <a:r>
              <a:rPr lang="en-US" dirty="0">
                <a:effectLst/>
                <a:ea typeface="Times New Roman" panose="02020603050405020304" pitchFamily="18" charset="0"/>
                <a:cs typeface="Times New Roman" panose="02020603050405020304" pitchFamily="18" charset="0"/>
              </a:rPr>
              <a:t>Ask why things are a certain way. </a:t>
            </a:r>
          </a:p>
          <a:p>
            <a:pPr marL="0" indent="0" fontAlgn="base">
              <a:spcAft>
                <a:spcPts val="800"/>
              </a:spcAft>
              <a:buNone/>
            </a:pPr>
            <a:r>
              <a:rPr lang="en-US" sz="3200" b="1" dirty="0">
                <a:solidFill>
                  <a:schemeClr val="accent6">
                    <a:lumMod val="50000"/>
                  </a:schemeClr>
                </a:solidFill>
                <a:effectLst/>
                <a:ea typeface="Times New Roman" panose="02020603050405020304" pitchFamily="18" charset="0"/>
                <a:cs typeface="Times New Roman" panose="02020603050405020304" pitchFamily="18" charset="0"/>
              </a:rPr>
              <a:t>How did they come about? </a:t>
            </a:r>
          </a:p>
          <a:p>
            <a:pPr marL="0" indent="0" fontAlgn="base">
              <a:spcAft>
                <a:spcPts val="800"/>
              </a:spcAft>
              <a:buNone/>
            </a:pPr>
            <a:r>
              <a:rPr lang="en-US" sz="3200" b="1" dirty="0">
                <a:solidFill>
                  <a:schemeClr val="accent6">
                    <a:lumMod val="50000"/>
                  </a:schemeClr>
                </a:solidFill>
                <a:effectLst/>
                <a:ea typeface="Times New Roman" panose="02020603050405020304" pitchFamily="18" charset="0"/>
                <a:cs typeface="Times New Roman" panose="02020603050405020304" pitchFamily="18" charset="0"/>
              </a:rPr>
              <a:t>                     Why do they matter? </a:t>
            </a:r>
          </a:p>
          <a:p>
            <a:pPr marL="0" indent="0" fontAlgn="base">
              <a:spcAft>
                <a:spcPts val="800"/>
              </a:spcAft>
              <a:buNone/>
            </a:pPr>
            <a:r>
              <a:rPr lang="en-US" dirty="0">
                <a:effectLst/>
                <a:ea typeface="Times New Roman" panose="02020603050405020304" pitchFamily="18" charset="0"/>
                <a:cs typeface="Times New Roman" panose="02020603050405020304" pitchFamily="18" charset="0"/>
              </a:rPr>
              <a:t>Psychologists call this </a:t>
            </a:r>
          </a:p>
          <a:p>
            <a:pPr marL="0" indent="0" algn="ctr" fontAlgn="base">
              <a:spcAft>
                <a:spcPts val="800"/>
              </a:spcAft>
              <a:buNone/>
            </a:pPr>
            <a:r>
              <a:rPr lang="en-US" sz="3200" b="1" dirty="0">
                <a:solidFill>
                  <a:srgbClr val="7030A0"/>
                </a:solidFill>
                <a:effectLst/>
                <a:ea typeface="Times New Roman" panose="02020603050405020304" pitchFamily="18" charset="0"/>
                <a:cs typeface="Times New Roman" panose="02020603050405020304" pitchFamily="18" charset="0"/>
              </a:rPr>
              <a:t>elaboration</a:t>
            </a:r>
          </a:p>
          <a:p>
            <a:pPr marL="0" indent="0" fontAlgn="base">
              <a:spcAft>
                <a:spcPts val="800"/>
              </a:spcAft>
              <a:buNone/>
            </a:pPr>
            <a:r>
              <a:rPr lang="en-US" sz="2400" dirty="0">
                <a:effectLst/>
                <a:ea typeface="Times New Roman" panose="02020603050405020304" pitchFamily="18" charset="0"/>
                <a:cs typeface="Times New Roman" panose="02020603050405020304" pitchFamily="18" charset="0"/>
              </a:rPr>
              <a:t>Elaboration creates a bigger network in your brain of things that relate to one another. That larger network makes it easier to learn and remember things.</a:t>
            </a:r>
            <a:endParaRPr lang="ru-RU" sz="2400" dirty="0">
              <a:effectLst/>
              <a:ea typeface="Times New Roman" panose="02020603050405020304" pitchFamily="18" charset="0"/>
              <a:cs typeface="Times New Roman" panose="02020603050405020304" pitchFamily="18" charset="0"/>
            </a:endParaRPr>
          </a:p>
          <a:p>
            <a:pPr marL="0" indent="0" fontAlgn="base">
              <a:spcAft>
                <a:spcPts val="800"/>
              </a:spcAft>
              <a:buNone/>
            </a:pPr>
            <a:endParaRPr lang="ru-RU"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2280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 xmlns:a16="http://schemas.microsoft.com/office/drawing/2014/main" id="{79BB35BC-D5C2-4C8B-A22A-A71E619191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 xmlns:a16="http://schemas.microsoft.com/office/drawing/2014/main" id="{0B27F418-33A4-5031-2B47-388BB4982434}"/>
              </a:ext>
            </a:extLst>
          </p:cNvPr>
          <p:cNvSpPr>
            <a:spLocks noGrp="1"/>
          </p:cNvSpPr>
          <p:nvPr>
            <p:ph type="title"/>
          </p:nvPr>
        </p:nvSpPr>
        <p:spPr>
          <a:xfrm>
            <a:off x="6635085" y="1207029"/>
            <a:ext cx="4840010" cy="1807305"/>
          </a:xfrm>
        </p:spPr>
        <p:txBody>
          <a:bodyPr>
            <a:noAutofit/>
          </a:bodyPr>
          <a:lstStyle/>
          <a:p>
            <a:pPr algn="ctr"/>
            <a:r>
              <a:rPr lang="en-US" sz="4000" b="1" dirty="0">
                <a:solidFill>
                  <a:srgbClr val="7030A0"/>
                </a:solidFill>
                <a:effectLst/>
                <a:ea typeface="Times New Roman" panose="02020603050405020304" pitchFamily="18" charset="0"/>
                <a:cs typeface="Times New Roman" panose="02020603050405020304" pitchFamily="18" charset="0"/>
              </a:rPr>
              <a:t>TAKE CARE OF YOUR PHYSICAL AND MENTAL HEALTH</a:t>
            </a:r>
            <a:r>
              <a:rPr lang="ru-RU" sz="40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r>
            <a:br>
              <a:rPr lang="ru-RU" sz="40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br>
            <a:endParaRPr lang="en-US" sz="4000" dirty="0">
              <a:solidFill>
                <a:srgbClr val="7030A0"/>
              </a:solidFill>
            </a:endParaRPr>
          </a:p>
        </p:txBody>
      </p:sp>
      <p:pic>
        <p:nvPicPr>
          <p:cNvPr id="22" name="Picture 12">
            <a:extLst>
              <a:ext uri="{FF2B5EF4-FFF2-40B4-BE49-F238E27FC236}">
                <a16:creationId xmlns="" xmlns:a16="http://schemas.microsoft.com/office/drawing/2014/main" id="{12E9E24F-9B46-D46D-2B55-759D036EC2FC}"/>
              </a:ext>
            </a:extLst>
          </p:cNvPr>
          <p:cNvPicPr>
            <a:picLocks noChangeAspect="1"/>
          </p:cNvPicPr>
          <p:nvPr/>
        </p:nvPicPr>
        <p:blipFill rotWithShape="1">
          <a:blip r:embed="rId2"/>
          <a:srcRect l="17655" r="32177"/>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Объект 2">
            <a:extLst>
              <a:ext uri="{FF2B5EF4-FFF2-40B4-BE49-F238E27FC236}">
                <a16:creationId xmlns="" xmlns:a16="http://schemas.microsoft.com/office/drawing/2014/main" id="{FCE3E792-0305-938D-3CB8-328B8955B937}"/>
              </a:ext>
            </a:extLst>
          </p:cNvPr>
          <p:cNvSpPr>
            <a:spLocks noGrp="1"/>
          </p:cNvSpPr>
          <p:nvPr>
            <p:ph idx="1"/>
          </p:nvPr>
        </p:nvSpPr>
        <p:spPr>
          <a:xfrm>
            <a:off x="6635085" y="3094719"/>
            <a:ext cx="4840010" cy="3843666"/>
          </a:xfrm>
        </p:spPr>
        <p:txBody>
          <a:bodyPr>
            <a:normAutofit/>
          </a:bodyPr>
          <a:lstStyle/>
          <a:p>
            <a:pPr marL="0" indent="0" algn="just" fontAlgn="base">
              <a:spcAft>
                <a:spcPts val="800"/>
              </a:spcAft>
              <a:buNone/>
            </a:pPr>
            <a:r>
              <a:rPr lang="en-US" sz="2400" dirty="0">
                <a:effectLst/>
                <a:ea typeface="Times New Roman" panose="02020603050405020304" pitchFamily="18" charset="0"/>
                <a:cs typeface="Times New Roman" panose="02020603050405020304" pitchFamily="18" charset="0"/>
              </a:rPr>
              <a:t>Balancing university, work, and life in general can be stressful. That's why it's essential to stay on top of your physical and mental well-being. Build breaks for exercise into your study schedule too. Even a few minutes outside can help you perk up for more studying.</a:t>
            </a:r>
            <a:endParaRPr lang="ru-RU"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98140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E984A8B-760C-B2AC-0E29-B163FD3AA107}"/>
              </a:ext>
            </a:extLst>
          </p:cNvPr>
          <p:cNvSpPr txBox="1"/>
          <p:nvPr/>
        </p:nvSpPr>
        <p:spPr>
          <a:xfrm>
            <a:off x="6180072" y="4890825"/>
            <a:ext cx="5111523" cy="1014380"/>
          </a:xfrm>
          <a:prstGeom prst="rect">
            <a:avLst/>
          </a:prstGeom>
          <a:noFill/>
        </p:spPr>
        <p:txBody>
          <a:bodyPr wrap="square">
            <a:spAutoFit/>
          </a:bodyPr>
          <a:lstStyle/>
          <a:p>
            <a:pPr fontAlgn="base">
              <a:lnSpc>
                <a:spcPct val="107000"/>
              </a:lnSpc>
              <a:spcAft>
                <a:spcPts val="800"/>
              </a:spcAft>
            </a:pPr>
            <a:r>
              <a:rPr lang="en-US" sz="2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2"/>
              </a:rPr>
              <a:t>https://learningapps.org/display?v=pyak46t9a23</a:t>
            </a:r>
            <a:r>
              <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a:extLst>
              <a:ext uri="{FF2B5EF4-FFF2-40B4-BE49-F238E27FC236}">
                <a16:creationId xmlns="" xmlns:a16="http://schemas.microsoft.com/office/drawing/2014/main" id="{851E7A18-429A-1237-B8F3-5B55A852F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560" y="2295971"/>
            <a:ext cx="4257228" cy="425722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B3C61A9E-6B21-8E86-F4A3-076B5C430EA5}"/>
              </a:ext>
            </a:extLst>
          </p:cNvPr>
          <p:cNvSpPr txBox="1"/>
          <p:nvPr/>
        </p:nvSpPr>
        <p:spPr>
          <a:xfrm>
            <a:off x="672353" y="292315"/>
            <a:ext cx="10794969" cy="784702"/>
          </a:xfrm>
          <a:prstGeom prst="rect">
            <a:avLst/>
          </a:prstGeom>
          <a:noFill/>
        </p:spPr>
        <p:txBody>
          <a:bodyPr wrap="square">
            <a:spAutoFit/>
          </a:bodyPr>
          <a:lstStyle/>
          <a:p>
            <a:pPr fontAlgn="base">
              <a:lnSpc>
                <a:spcPct val="107000"/>
              </a:lnSpc>
              <a:spcAft>
                <a:spcPts val="800"/>
              </a:spcAft>
            </a:pPr>
            <a:r>
              <a:rPr lang="en-US" sz="3600" dirty="0">
                <a:solidFill>
                  <a:schemeClr val="accent6">
                    <a:lumMod val="50000"/>
                  </a:schemeClr>
                </a:solidFill>
                <a:latin typeface="Calibri" panose="020F0502020204030204" pitchFamily="34" charset="0"/>
                <a:ea typeface="Times New Roman" panose="02020603050405020304" pitchFamily="18" charset="0"/>
                <a:cs typeface="Calibri" panose="020F0502020204030204" pitchFamily="34" charset="0"/>
              </a:rPr>
              <a:t>Turn to </a:t>
            </a:r>
            <a:r>
              <a:rPr lang="en-US" sz="3600" dirty="0" smtClean="0">
                <a:solidFill>
                  <a:schemeClr val="accent6">
                    <a:lumMod val="50000"/>
                  </a:schemeClr>
                </a:solidFill>
                <a:latin typeface="Calibri" panose="020F0502020204030204" pitchFamily="34" charset="0"/>
                <a:ea typeface="Times New Roman" panose="02020603050405020304" pitchFamily="18" charset="0"/>
                <a:cs typeface="Calibri" panose="020F0502020204030204" pitchFamily="34" charset="0"/>
              </a:rPr>
              <a:t>Practice:                                     </a:t>
            </a:r>
            <a:r>
              <a:rPr lang="en-US" sz="4400" i="1" dirty="0" smtClean="0">
                <a:solidFill>
                  <a:schemeClr val="accent6">
                    <a:lumMod val="50000"/>
                  </a:schemeClr>
                </a:solidFill>
                <a:latin typeface="Calibri" panose="020F0502020204030204" pitchFamily="34" charset="0"/>
                <a:ea typeface="Times New Roman" panose="02020603050405020304" pitchFamily="18" charset="0"/>
                <a:cs typeface="Calibri" panose="020F0502020204030204" pitchFamily="34" charset="0"/>
              </a:rPr>
              <a:t>Test</a:t>
            </a:r>
            <a:r>
              <a:rPr lang="en-US" sz="4400" i="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4400" i="1"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44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A1444195-A6C5-060A-3029-16C18D171D24}"/>
              </a:ext>
            </a:extLst>
          </p:cNvPr>
          <p:cNvSpPr txBox="1"/>
          <p:nvPr/>
        </p:nvSpPr>
        <p:spPr>
          <a:xfrm>
            <a:off x="6180072" y="1694325"/>
            <a:ext cx="5287250" cy="2068259"/>
          </a:xfrm>
          <a:prstGeom prst="rect">
            <a:avLst/>
          </a:prstGeom>
          <a:noFill/>
        </p:spPr>
        <p:txBody>
          <a:bodyPr wrap="square">
            <a:spAutoFit/>
          </a:bodyPr>
          <a:lstStyle/>
          <a:p>
            <a:pPr indent="228600" fontAlgn="base">
              <a:lnSpc>
                <a:spcPct val="107000"/>
              </a:lnSpc>
              <a:spcAft>
                <a:spcPts val="8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Test </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your knowledge and understanding of key concepts and ideas from the article "Study Smarter, Not </a:t>
            </a: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Longer“. The test consists of </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12 questions designed to assess your comprehension of the text and related vocabulary.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0046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2EB492CD-616E-47F8-933B-5E2D952A05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 xmlns:a16="http://schemas.microsoft.com/office/drawing/2014/main" id="{59383CF9-23B5-4335-9B21-1791C4CF1C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 name="Freeform: Shape 12">
            <a:extLst>
              <a:ext uri="{FF2B5EF4-FFF2-40B4-BE49-F238E27FC236}">
                <a16:creationId xmlns="" xmlns:a16="http://schemas.microsoft.com/office/drawing/2014/main" id="{0007FE00-9498-4706-B255-6437B0252C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descr="Изображение выглядит как одежда, Детское искусство, мебель, обувь&#10;&#10;Автоматически созданное описание">
            <a:extLst>
              <a:ext uri="{FF2B5EF4-FFF2-40B4-BE49-F238E27FC236}">
                <a16:creationId xmlns="" xmlns:a16="http://schemas.microsoft.com/office/drawing/2014/main" id="{1C896870-7673-9A37-111C-500E7622EF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03182" y="1865415"/>
            <a:ext cx="4777381" cy="295742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 xmlns:a16="http://schemas.microsoft.com/office/drawing/2014/main" id="{F7F4F511-5D30-86DD-945C-EBF563935114}"/>
              </a:ext>
            </a:extLst>
          </p:cNvPr>
          <p:cNvSpPr>
            <a:spLocks noGrp="1"/>
          </p:cNvSpPr>
          <p:nvPr>
            <p:ph idx="1"/>
          </p:nvPr>
        </p:nvSpPr>
        <p:spPr>
          <a:xfrm>
            <a:off x="6096000" y="1022256"/>
            <a:ext cx="5458838" cy="5149944"/>
          </a:xfrm>
        </p:spPr>
        <p:txBody>
          <a:bodyPr>
            <a:normAutofit/>
          </a:bodyPr>
          <a:lstStyle/>
          <a:p>
            <a:pPr marL="0" indent="0" fontAlgn="base">
              <a:spcAft>
                <a:spcPts val="800"/>
              </a:spcAft>
              <a:buNone/>
            </a:pPr>
            <a:endParaRPr lang="en-US" sz="2400" dirty="0">
              <a:latin typeface="Calibri "/>
              <a:ea typeface="Calibri" panose="020F0502020204030204" pitchFamily="34" charset="0"/>
              <a:cs typeface="Times New Roman" panose="02020603050405020304" pitchFamily="18" charset="0"/>
            </a:endParaRPr>
          </a:p>
          <a:p>
            <a:pPr marL="0" indent="0" fontAlgn="base">
              <a:spcAft>
                <a:spcPts val="800"/>
              </a:spcAft>
              <a:buNone/>
            </a:pPr>
            <a:r>
              <a:rPr lang="en-US" sz="2400" dirty="0">
                <a:latin typeface="Calibri "/>
                <a:ea typeface="Calibri" panose="020F0502020204030204" pitchFamily="34" charset="0"/>
                <a:cs typeface="Times New Roman" panose="02020603050405020304" pitchFamily="18" charset="0"/>
              </a:rPr>
              <a:t>Adjusting to becoming a student with educational ambitions takes </a:t>
            </a:r>
            <a:endParaRPr lang="ru-RU" sz="2400" dirty="0">
              <a:latin typeface="Calibri "/>
              <a:ea typeface="Calibri" panose="020F0502020204030204" pitchFamily="34" charset="0"/>
              <a:cs typeface="Times New Roman" panose="02020603050405020304" pitchFamily="18" charset="0"/>
            </a:endParaRPr>
          </a:p>
          <a:p>
            <a:pPr marL="0" indent="0" fontAlgn="base">
              <a:spcAft>
                <a:spcPts val="800"/>
              </a:spcAft>
              <a:buNone/>
            </a:pPr>
            <a:r>
              <a:rPr lang="en-US" sz="2400" b="1" dirty="0">
                <a:solidFill>
                  <a:srgbClr val="7030A0"/>
                </a:solidFill>
                <a:latin typeface="Calibri "/>
                <a:ea typeface="Calibri" panose="020F0502020204030204" pitchFamily="34" charset="0"/>
                <a:cs typeface="Times New Roman" panose="02020603050405020304" pitchFamily="18" charset="0"/>
              </a:rPr>
              <a:t>determination, </a:t>
            </a:r>
            <a:endParaRPr lang="ru-RU" sz="2400" b="1" dirty="0">
              <a:solidFill>
                <a:srgbClr val="7030A0"/>
              </a:solidFill>
              <a:latin typeface="Calibri "/>
              <a:ea typeface="Calibri" panose="020F0502020204030204" pitchFamily="34" charset="0"/>
              <a:cs typeface="Times New Roman" panose="02020603050405020304" pitchFamily="18" charset="0"/>
            </a:endParaRPr>
          </a:p>
          <a:p>
            <a:pPr marL="0" indent="0" algn="ctr" fontAlgn="base">
              <a:spcAft>
                <a:spcPts val="800"/>
              </a:spcAft>
              <a:buNone/>
            </a:pPr>
            <a:r>
              <a:rPr lang="en-US" sz="2400" b="1" dirty="0">
                <a:solidFill>
                  <a:srgbClr val="7030A0"/>
                </a:solidFill>
                <a:latin typeface="Calibri "/>
                <a:ea typeface="Calibri" panose="020F0502020204030204" pitchFamily="34" charset="0"/>
                <a:cs typeface="Times New Roman" panose="02020603050405020304" pitchFamily="18" charset="0"/>
              </a:rPr>
              <a:t>discipline, and </a:t>
            </a:r>
            <a:endParaRPr lang="ru-RU" sz="2400" b="1" dirty="0">
              <a:solidFill>
                <a:srgbClr val="7030A0"/>
              </a:solidFill>
              <a:latin typeface="Calibri "/>
              <a:ea typeface="Calibri" panose="020F0502020204030204" pitchFamily="34" charset="0"/>
              <a:cs typeface="Times New Roman" panose="02020603050405020304" pitchFamily="18" charset="0"/>
            </a:endParaRPr>
          </a:p>
          <a:p>
            <a:pPr marL="0" indent="0" algn="r" fontAlgn="base">
              <a:spcAft>
                <a:spcPts val="800"/>
              </a:spcAft>
              <a:buNone/>
            </a:pPr>
            <a:r>
              <a:rPr lang="en-US" sz="2400" b="1" dirty="0">
                <a:solidFill>
                  <a:srgbClr val="7030A0"/>
                </a:solidFill>
                <a:latin typeface="Calibri "/>
                <a:ea typeface="Calibri" panose="020F0502020204030204" pitchFamily="34" charset="0"/>
                <a:cs typeface="Times New Roman" panose="02020603050405020304" pitchFamily="18" charset="0"/>
              </a:rPr>
              <a:t>patience</a:t>
            </a:r>
            <a:r>
              <a:rPr lang="en-US" sz="2400" b="1" dirty="0">
                <a:solidFill>
                  <a:schemeClr val="accent6">
                    <a:lumMod val="75000"/>
                  </a:schemeClr>
                </a:solidFill>
                <a:latin typeface="Calibri "/>
                <a:ea typeface="Calibri" panose="020F0502020204030204" pitchFamily="34" charset="0"/>
                <a:cs typeface="Times New Roman" panose="02020603050405020304" pitchFamily="18" charset="0"/>
              </a:rPr>
              <a:t>. </a:t>
            </a:r>
            <a:endParaRPr lang="en-US" sz="2400" dirty="0">
              <a:effectLst/>
              <a:latin typeface="Calibri "/>
              <a:ea typeface="Calibri" panose="020F0502020204030204" pitchFamily="34" charset="0"/>
              <a:cs typeface="Times New Roman" panose="02020603050405020304" pitchFamily="18" charset="0"/>
            </a:endParaRPr>
          </a:p>
          <a:p>
            <a:pPr marL="0" indent="0" fontAlgn="base">
              <a:spcAft>
                <a:spcPts val="800"/>
              </a:spcAft>
              <a:buNone/>
            </a:pPr>
            <a:r>
              <a:rPr lang="en-US" sz="2400" dirty="0">
                <a:effectLst/>
                <a:latin typeface="Calibri "/>
                <a:ea typeface="Calibri" panose="020F0502020204030204" pitchFamily="34" charset="0"/>
                <a:cs typeface="Times New Roman" panose="02020603050405020304" pitchFamily="18" charset="0"/>
              </a:rPr>
              <a:t>Explore </a:t>
            </a:r>
            <a:r>
              <a:rPr lang="en-US" sz="2400" b="1" dirty="0">
                <a:solidFill>
                  <a:schemeClr val="accent6">
                    <a:lumMod val="50000"/>
                  </a:schemeClr>
                </a:solidFill>
                <a:effectLst/>
                <a:latin typeface="Calibri "/>
                <a:ea typeface="Calibri" panose="020F0502020204030204" pitchFamily="34" charset="0"/>
                <a:cs typeface="Times New Roman" panose="02020603050405020304" pitchFamily="18" charset="0"/>
              </a:rPr>
              <a:t>the strategies </a:t>
            </a:r>
            <a:r>
              <a:rPr lang="en-US" sz="2400" dirty="0">
                <a:effectLst/>
                <a:latin typeface="Calibri "/>
                <a:ea typeface="Calibri" panose="020F0502020204030204" pitchFamily="34" charset="0"/>
                <a:cs typeface="Times New Roman" panose="02020603050405020304" pitchFamily="18" charset="0"/>
              </a:rPr>
              <a:t>you can </a:t>
            </a:r>
            <a:r>
              <a:rPr lang="en-US" sz="2400" dirty="0" smtClean="0">
                <a:latin typeface="Calibri "/>
                <a:ea typeface="Calibri" panose="020F0502020204030204" pitchFamily="34" charset="0"/>
                <a:cs typeface="Times New Roman" panose="02020603050405020304" pitchFamily="18" charset="0"/>
              </a:rPr>
              <a:t>implement </a:t>
            </a:r>
            <a:r>
              <a:rPr lang="en-US" sz="2400" dirty="0">
                <a:latin typeface="Calibri "/>
                <a:ea typeface="Calibri" panose="020F0502020204030204" pitchFamily="34" charset="0"/>
                <a:cs typeface="Times New Roman" panose="02020603050405020304" pitchFamily="18" charset="0"/>
              </a:rPr>
              <a:t>to make the most of your experience at the University</a:t>
            </a:r>
            <a:r>
              <a:rPr lang="ru-RU" sz="2400" dirty="0">
                <a:latin typeface="Calibri "/>
                <a:ea typeface="Calibri" panose="020F0502020204030204" pitchFamily="34" charset="0"/>
                <a:cs typeface="Times New Roman" panose="02020603050405020304" pitchFamily="18" charset="0"/>
              </a:rPr>
              <a:t> </a:t>
            </a:r>
            <a:r>
              <a:rPr lang="en-US" sz="2400" dirty="0">
                <a:latin typeface="Calibri "/>
                <a:ea typeface="Calibri" panose="020F0502020204030204" pitchFamily="34" charset="0"/>
                <a:cs typeface="Times New Roman" panose="02020603050405020304" pitchFamily="18" charset="0"/>
              </a:rPr>
              <a:t>and </a:t>
            </a:r>
            <a:r>
              <a:rPr lang="en-US" sz="2400" dirty="0" smtClean="0">
                <a:latin typeface="Calibri "/>
                <a:ea typeface="Calibri" panose="020F0502020204030204" pitchFamily="34" charset="0"/>
                <a:cs typeface="Times New Roman" panose="02020603050405020304" pitchFamily="18" charset="0"/>
              </a:rPr>
              <a:t>set </a:t>
            </a:r>
            <a:r>
              <a:rPr lang="en-US" sz="2400" dirty="0">
                <a:latin typeface="Calibri "/>
                <a:ea typeface="Calibri" panose="020F0502020204030204" pitchFamily="34" charset="0"/>
                <a:cs typeface="Times New Roman" panose="02020603050405020304" pitchFamily="18" charset="0"/>
              </a:rPr>
              <a:t>yourself up for academic success</a:t>
            </a:r>
            <a:endParaRPr lang="en-US" sz="2400" dirty="0"/>
          </a:p>
        </p:txBody>
      </p:sp>
    </p:spTree>
    <p:extLst>
      <p:ext uri="{BB962C8B-B14F-4D97-AF65-F5344CB8AC3E}">
        <p14:creationId xmlns:p14="http://schemas.microsoft.com/office/powerpoint/2010/main" val="3560163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37F3BABE-B0D7-F86F-9D15-FD403E9C3C18}"/>
              </a:ext>
            </a:extLst>
          </p:cNvPr>
          <p:cNvSpPr>
            <a:spLocks noGrp="1"/>
          </p:cNvSpPr>
          <p:nvPr>
            <p:ph type="title"/>
          </p:nvPr>
        </p:nvSpPr>
        <p:spPr>
          <a:xfrm>
            <a:off x="838200" y="0"/>
            <a:ext cx="10515600" cy="1325563"/>
          </a:xfrm>
        </p:spPr>
        <p:txBody>
          <a:bodyPr>
            <a:normAutofit/>
          </a:bodyPr>
          <a:lstStyle/>
          <a:p>
            <a:pPr algn="ctr">
              <a:lnSpc>
                <a:spcPct val="107000"/>
              </a:lnSpc>
              <a:spcAft>
                <a:spcPts val="800"/>
              </a:spcAft>
            </a:pPr>
            <a:r>
              <a:rPr lang="en-US" sz="3400" b="1" dirty="0">
                <a:effectLst/>
                <a:ea typeface="Calibri" panose="020F0502020204030204" pitchFamily="34" charset="0"/>
                <a:cs typeface="Times New Roman" panose="02020603050405020304" pitchFamily="18" charset="0"/>
              </a:rPr>
              <a:t>Reference</a:t>
            </a:r>
            <a:endParaRPr lang="en-US" sz="3400" dirty="0"/>
          </a:p>
        </p:txBody>
      </p:sp>
      <p:sp>
        <p:nvSpPr>
          <p:cNvPr id="3" name="Объект 2">
            <a:extLst>
              <a:ext uri="{FF2B5EF4-FFF2-40B4-BE49-F238E27FC236}">
                <a16:creationId xmlns="" xmlns:a16="http://schemas.microsoft.com/office/drawing/2014/main" id="{C4E9471D-133A-5271-AC3E-06B491326CD7}"/>
              </a:ext>
            </a:extLst>
          </p:cNvPr>
          <p:cNvSpPr>
            <a:spLocks noGrp="1"/>
          </p:cNvSpPr>
          <p:nvPr>
            <p:ph idx="1"/>
          </p:nvPr>
        </p:nvSpPr>
        <p:spPr>
          <a:xfrm>
            <a:off x="838199" y="1054310"/>
            <a:ext cx="10881049" cy="4749379"/>
          </a:xfrm>
        </p:spPr>
        <p:txBody>
          <a:bodyPr>
            <a:noAutofit/>
          </a:bodyPr>
          <a:lstStyle/>
          <a:p>
            <a:pPr>
              <a:lnSpc>
                <a:spcPct val="107000"/>
              </a:lnSpc>
              <a:spcAft>
                <a:spcPts val="800"/>
              </a:spcAft>
            </a:pPr>
            <a:r>
              <a:rPr lang="en-US" sz="1700" dirty="0">
                <a:effectLst/>
                <a:ea typeface="Calibri" panose="020F0502020204030204" pitchFamily="34" charset="0"/>
                <a:cs typeface="Times New Roman" panose="02020603050405020304" pitchFamily="18" charset="0"/>
              </a:rPr>
              <a:t>Mariana T. </a:t>
            </a:r>
            <a:r>
              <a:rPr lang="en-US" sz="1700" dirty="0" err="1">
                <a:effectLst/>
                <a:ea typeface="Calibri" panose="020F0502020204030204" pitchFamily="34" charset="0"/>
                <a:cs typeface="Times New Roman" panose="02020603050405020304" pitchFamily="18" charset="0"/>
              </a:rPr>
              <a:t>Guzzardo</a:t>
            </a:r>
            <a:r>
              <a:rPr lang="en-US" sz="1700" dirty="0">
                <a:effectLst/>
                <a:ea typeface="Calibri" panose="020F0502020204030204" pitchFamily="34" charset="0"/>
                <a:cs typeface="Times New Roman" panose="02020603050405020304" pitchFamily="18" charset="0"/>
              </a:rPr>
              <a:t>, Nidhi Khosla, Annis Lee Adams, </a:t>
            </a:r>
            <a:r>
              <a:rPr lang="en-US" sz="1700" dirty="0" err="1">
                <a:effectLst/>
                <a:ea typeface="Calibri" panose="020F0502020204030204" pitchFamily="34" charset="0"/>
                <a:cs typeface="Times New Roman" panose="02020603050405020304" pitchFamily="18" charset="0"/>
              </a:rPr>
              <a:t>Jeffra</a:t>
            </a:r>
            <a:r>
              <a:rPr lang="en-US" sz="1700" dirty="0">
                <a:effectLst/>
                <a:ea typeface="Calibri" panose="020F0502020204030204" pitchFamily="34" charset="0"/>
                <a:cs typeface="Times New Roman" panose="02020603050405020304" pitchFamily="18" charset="0"/>
              </a:rPr>
              <a:t> D. Bussmann, Alina Engelman, Natalie Ingraham, Ryan </a:t>
            </a:r>
            <a:r>
              <a:rPr lang="en-US" sz="1700" dirty="0" err="1">
                <a:effectLst/>
                <a:ea typeface="Calibri" panose="020F0502020204030204" pitchFamily="34" charset="0"/>
                <a:cs typeface="Times New Roman" panose="02020603050405020304" pitchFamily="18" charset="0"/>
              </a:rPr>
              <a:t>Gamba</a:t>
            </a:r>
            <a:r>
              <a:rPr lang="en-US" sz="1700" dirty="0">
                <a:effectLst/>
                <a:ea typeface="Calibri" panose="020F0502020204030204" pitchFamily="34" charset="0"/>
                <a:cs typeface="Times New Roman" panose="02020603050405020304" pitchFamily="18" charset="0"/>
              </a:rPr>
              <a:t>, Ali Jones-Bey, Matthew D. Moore, </a:t>
            </a:r>
            <a:r>
              <a:rPr lang="en-US" sz="1700" dirty="0" err="1">
                <a:effectLst/>
                <a:ea typeface="Calibri" panose="020F0502020204030204" pitchFamily="34" charset="0"/>
                <a:cs typeface="Times New Roman" panose="02020603050405020304" pitchFamily="18" charset="0"/>
              </a:rPr>
              <a:t>Negin</a:t>
            </a:r>
            <a:r>
              <a:rPr lang="en-US" sz="1700" dirty="0">
                <a:effectLst/>
                <a:ea typeface="Calibri" panose="020F0502020204030204" pitchFamily="34" charset="0"/>
                <a:cs typeface="Times New Roman" panose="02020603050405020304" pitchFamily="18" charset="0"/>
              </a:rPr>
              <a:t> R. </a:t>
            </a:r>
            <a:r>
              <a:rPr lang="en-US" sz="1700" dirty="0" err="1">
                <a:effectLst/>
                <a:ea typeface="Calibri" panose="020F0502020204030204" pitchFamily="34" charset="0"/>
                <a:cs typeface="Times New Roman" panose="02020603050405020304" pitchFamily="18" charset="0"/>
              </a:rPr>
              <a:t>Toosi</a:t>
            </a:r>
            <a:r>
              <a:rPr lang="en-US" sz="1700" dirty="0">
                <a:effectLst/>
                <a:ea typeface="Calibri" panose="020F0502020204030204" pitchFamily="34" charset="0"/>
                <a:cs typeface="Times New Roman" panose="02020603050405020304" pitchFamily="18" charset="0"/>
              </a:rPr>
              <a:t>, and Sarah Taylor. "'The ones that care make all the difference': Perspectives on student-faculty relationships." Innovative Higher Education 46 (2021), p. 41-58.</a:t>
            </a:r>
            <a:endParaRPr lang="ru-RU" sz="1700" dirty="0">
              <a:effectLst/>
              <a:ea typeface="Calibri" panose="020F0502020204030204" pitchFamily="34" charset="0"/>
              <a:cs typeface="Times New Roman" panose="02020603050405020304" pitchFamily="18" charset="0"/>
            </a:endParaRPr>
          </a:p>
          <a:p>
            <a:pPr>
              <a:lnSpc>
                <a:spcPct val="107000"/>
              </a:lnSpc>
              <a:spcAft>
                <a:spcPts val="800"/>
              </a:spcAft>
            </a:pPr>
            <a:r>
              <a:rPr lang="en-US" sz="1700" dirty="0">
                <a:effectLst/>
                <a:ea typeface="Calibri" panose="020F0502020204030204" pitchFamily="34" charset="0"/>
                <a:cs typeface="Times New Roman" panose="02020603050405020304" pitchFamily="18" charset="0"/>
              </a:rPr>
              <a:t>Andy Tix. "Psychological Factors in Student Success." Psychology Today. April 15, 2020.</a:t>
            </a:r>
          </a:p>
          <a:p>
            <a:pPr>
              <a:lnSpc>
                <a:spcPct val="107000"/>
              </a:lnSpc>
              <a:spcAft>
                <a:spcPts val="800"/>
              </a:spcAft>
            </a:pPr>
            <a:r>
              <a:rPr lang="en-US" sz="1700" dirty="0"/>
              <a:t>Weinstein, Y., McDermott, K. B., &amp; Roediger, H. L. III. (2010). A comparison of study strategies for passages: Rereading, answering questions, and generating questions. Journal of Experimental Psychology: Applied, 16(3), 308–316.</a:t>
            </a:r>
            <a:endParaRPr lang="ru-RU" sz="1700" dirty="0"/>
          </a:p>
          <a:p>
            <a:r>
              <a:rPr lang="en-AU" sz="1700" b="0" i="0" dirty="0">
                <a:effectLst/>
              </a:rPr>
              <a:t>Kalif E. Vaughn, Hannah Hausman &amp; Nate </a:t>
            </a:r>
            <a:r>
              <a:rPr lang="en-AU" sz="1700" b="0" i="0" dirty="0" err="1">
                <a:effectLst/>
              </a:rPr>
              <a:t>Kornell</a:t>
            </a:r>
            <a:r>
              <a:rPr lang="en-AU" sz="1700" b="0" i="0" dirty="0">
                <a:effectLst/>
              </a:rPr>
              <a:t> (2017) Retrieval attempts enhance learning regardless of time spent trying to retrieve, Memory, 25:3, 298-316, DOI: 10.1080/09658211.2016.1170152</a:t>
            </a:r>
          </a:p>
          <a:p>
            <a:r>
              <a:rPr lang="en-AU" sz="1700" b="0" i="0" dirty="0">
                <a:effectLst/>
              </a:rPr>
              <a:t>Nate </a:t>
            </a:r>
            <a:r>
              <a:rPr lang="en-AU" sz="1700" b="0" i="0" dirty="0" err="1">
                <a:effectLst/>
              </a:rPr>
              <a:t>Kornell</a:t>
            </a:r>
            <a:r>
              <a:rPr lang="en-AU" sz="1700" b="0" i="0" dirty="0">
                <a:effectLst/>
              </a:rPr>
              <a:t> </a:t>
            </a:r>
            <a:r>
              <a:rPr lang="ru-RU" sz="1700" b="0" i="0" dirty="0">
                <a:effectLst/>
              </a:rPr>
              <a:t>(2009) </a:t>
            </a:r>
            <a:r>
              <a:rPr lang="en-AU" sz="1700" dirty="0"/>
              <a:t>Optimising Learning Using Flashcards: Spacing Is More Effective Than </a:t>
            </a:r>
            <a:r>
              <a:rPr lang="en-AU" sz="1700" dirty="0" err="1"/>
              <a:t>Crammin</a:t>
            </a:r>
            <a:r>
              <a:rPr lang="ru-RU" sz="1700" dirty="0"/>
              <a:t>. </a:t>
            </a:r>
            <a:r>
              <a:rPr lang="en-AU" sz="1700" dirty="0"/>
              <a:t>Published online 19 January 2009 in Wiley </a:t>
            </a:r>
            <a:r>
              <a:rPr lang="en-AU" sz="1700" dirty="0" err="1"/>
              <a:t>InterScience</a:t>
            </a:r>
            <a:r>
              <a:rPr lang="en-AU" sz="1700" dirty="0"/>
              <a:t> (www.interscience.wiley.com) DOI: 10.1002/acp.1537</a:t>
            </a:r>
            <a:endParaRPr lang="ru-RU" sz="1700" dirty="0"/>
          </a:p>
          <a:p>
            <a:r>
              <a:rPr lang="en-AU" sz="1700" i="0" dirty="0">
                <a:effectLst/>
              </a:rPr>
              <a:t>Rachel Kehoe. A secret of science: Mistakes boost understanding /Rachel Kehoe/ Washington, D.C .2020</a:t>
            </a:r>
            <a:r>
              <a:rPr lang="ru-RU" sz="1700" i="0" dirty="0">
                <a:effectLst/>
              </a:rPr>
              <a:t>     </a:t>
            </a:r>
            <a:br>
              <a:rPr lang="ru-RU" sz="1700" i="0" dirty="0">
                <a:effectLst/>
              </a:rPr>
            </a:br>
            <a:r>
              <a:rPr lang="en-US" sz="1700" i="0" dirty="0">
                <a:effectLst/>
              </a:rPr>
              <a:t>Available </a:t>
            </a:r>
            <a:r>
              <a:rPr lang="en-US" sz="1700" i="0" dirty="0" err="1">
                <a:effectLst/>
              </a:rPr>
              <a:t>at:https</a:t>
            </a:r>
            <a:r>
              <a:rPr lang="en-US" sz="1700" i="0" dirty="0">
                <a:effectLst/>
              </a:rPr>
              <a:t>://www.snexplores.org/?p=175735?p=175735</a:t>
            </a:r>
            <a:endParaRPr lang="en-AU" sz="1700" i="0" dirty="0">
              <a:effectLst/>
            </a:endParaRPr>
          </a:p>
          <a:p>
            <a:r>
              <a:rPr lang="en-US" sz="1700" i="0" u="none" strike="noStrike" dirty="0">
                <a:effectLst/>
              </a:rPr>
              <a:t>Alison Pearce Stevens. </a:t>
            </a:r>
            <a:r>
              <a:rPr lang="en-US" sz="1700" i="0" dirty="0">
                <a:effectLst/>
              </a:rPr>
              <a:t>Noticing mistakes boosts learning</a:t>
            </a:r>
            <a:r>
              <a:rPr lang="ru-RU" sz="1700" i="0" dirty="0">
                <a:effectLst/>
              </a:rPr>
              <a:t> /</a:t>
            </a:r>
            <a:r>
              <a:rPr lang="en-US" sz="1700" i="0" u="none" strike="noStrike" dirty="0">
                <a:effectLst/>
              </a:rPr>
              <a:t> Alison Pearce Stevens</a:t>
            </a:r>
            <a:r>
              <a:rPr lang="ru-RU" sz="1700" dirty="0"/>
              <a:t>/ </a:t>
            </a:r>
            <a:r>
              <a:rPr lang="en-AU" sz="1700" i="0" dirty="0">
                <a:effectLst/>
              </a:rPr>
              <a:t>Washington, D.C .</a:t>
            </a:r>
            <a:r>
              <a:rPr lang="da-DK" sz="1700" i="0" dirty="0">
                <a:effectLst/>
              </a:rPr>
              <a:t>2017. Available at:</a:t>
            </a:r>
            <a:r>
              <a:rPr lang="ru-RU" sz="1700" i="0" dirty="0">
                <a:effectLst/>
              </a:rPr>
              <a:t> </a:t>
            </a:r>
            <a:r>
              <a:rPr lang="en-US" sz="1700" i="0" dirty="0">
                <a:effectLst/>
              </a:rPr>
              <a:t>https://www.snexplores.org/article/noticing-mistakes-boosts-learning</a:t>
            </a:r>
            <a:endParaRPr lang="da-DK" sz="1700" i="0" dirty="0">
              <a:effectLst/>
            </a:endParaRPr>
          </a:p>
          <a:p>
            <a:r>
              <a:rPr lang="en-US" sz="1700" i="0" u="none" strike="noStrike" dirty="0">
                <a:solidFill>
                  <a:srgbClr val="15171A"/>
                </a:solidFill>
                <a:effectLst/>
              </a:rPr>
              <a:t>Alexander Young.</a:t>
            </a:r>
            <a:r>
              <a:rPr lang="en-US" sz="1700" u="none" strike="noStrike" dirty="0">
                <a:solidFill>
                  <a:srgbClr val="979797"/>
                </a:solidFill>
              </a:rPr>
              <a:t> </a:t>
            </a:r>
            <a:r>
              <a:rPr lang="en-US" sz="1700" u="none" strike="noStrike" dirty="0"/>
              <a:t>“</a:t>
            </a:r>
            <a:r>
              <a:rPr lang="en-AU" sz="1700" i="0" dirty="0">
                <a:solidFill>
                  <a:srgbClr val="15171A"/>
                </a:solidFill>
                <a:effectLst/>
              </a:rPr>
              <a:t>Interleaving: Boost Learning By Mixing Your Studying.” </a:t>
            </a:r>
            <a:r>
              <a:rPr lang="ru-RU" sz="1700" dirty="0">
                <a:solidFill>
                  <a:srgbClr val="15171A"/>
                </a:solidFill>
              </a:rPr>
              <a:t/>
            </a:r>
            <a:br>
              <a:rPr lang="ru-RU" sz="1700" dirty="0">
                <a:solidFill>
                  <a:srgbClr val="15171A"/>
                </a:solidFill>
              </a:rPr>
            </a:br>
            <a:r>
              <a:rPr lang="en-AU" sz="1700" i="0" dirty="0">
                <a:solidFill>
                  <a:srgbClr val="15171A"/>
                </a:solidFill>
                <a:effectLst/>
              </a:rPr>
              <a:t>Available at:</a:t>
            </a:r>
            <a:r>
              <a:rPr lang="ru-RU" sz="1700" i="0" dirty="0">
                <a:solidFill>
                  <a:srgbClr val="15171A"/>
                </a:solidFill>
                <a:effectLst/>
              </a:rPr>
              <a:t> </a:t>
            </a:r>
            <a:r>
              <a:rPr lang="en-AU" sz="1700" i="0" dirty="0">
                <a:solidFill>
                  <a:srgbClr val="15171A"/>
                </a:solidFill>
                <a:effectLst/>
              </a:rPr>
              <a:t>https://blog.alexanderfyoung.com/tag/learning/</a:t>
            </a:r>
            <a:r>
              <a:rPr lang="en-AU" sz="1700" dirty="0"/>
              <a:t/>
            </a:r>
            <a:br>
              <a:rPr lang="en-AU" sz="1700" dirty="0"/>
            </a:br>
            <a:endParaRPr lang="ru-RU" sz="17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7884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04812C46-200A-4DEB-A05E-3ED6C68C23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 xmlns:a16="http://schemas.microsoft.com/office/drawing/2014/main" id="{81F2F5A6-2AB9-5751-D592-E401065D8748}"/>
              </a:ext>
            </a:extLst>
          </p:cNvPr>
          <p:cNvSpPr>
            <a:spLocks noGrp="1"/>
          </p:cNvSpPr>
          <p:nvPr>
            <p:ph type="title"/>
          </p:nvPr>
        </p:nvSpPr>
        <p:spPr>
          <a:xfrm>
            <a:off x="5529265" y="927847"/>
            <a:ext cx="6277254" cy="2218647"/>
          </a:xfrm>
        </p:spPr>
        <p:txBody>
          <a:bodyPr>
            <a:normAutofit/>
          </a:bodyPr>
          <a:lstStyle/>
          <a:p>
            <a:r>
              <a:rPr lang="en-US" sz="4000" b="1" dirty="0">
                <a:solidFill>
                  <a:srgbClr val="7030A0"/>
                </a:solidFill>
                <a:effectLst/>
                <a:ea typeface="Times New Roman" panose="02020603050405020304" pitchFamily="18" charset="0"/>
                <a:cs typeface="Times New Roman" panose="02020603050405020304" pitchFamily="18" charset="0"/>
              </a:rPr>
              <a:t>SPACE OUT YOUR STUDYING</a:t>
            </a:r>
            <a:r>
              <a:rPr lang="ru-RU" sz="40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r>
            <a:br>
              <a:rPr lang="ru-RU" sz="40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br>
            <a:endParaRPr lang="en-US" sz="4000" b="1" dirty="0">
              <a:solidFill>
                <a:srgbClr val="7030A0"/>
              </a:solidFill>
            </a:endParaRPr>
          </a:p>
        </p:txBody>
      </p:sp>
      <p:pic>
        <p:nvPicPr>
          <p:cNvPr id="5" name="Picture 4" descr="Calendar on table">
            <a:extLst>
              <a:ext uri="{FF2B5EF4-FFF2-40B4-BE49-F238E27FC236}">
                <a16:creationId xmlns="" xmlns:a16="http://schemas.microsoft.com/office/drawing/2014/main" id="{90772605-1E55-DE9E-0528-8FAE330241C3}"/>
              </a:ext>
            </a:extLst>
          </p:cNvPr>
          <p:cNvPicPr>
            <a:picLocks noChangeAspect="1"/>
          </p:cNvPicPr>
          <p:nvPr/>
        </p:nvPicPr>
        <p:blipFill rotWithShape="1">
          <a:blip r:embed="rId2"/>
          <a:srcRect r="33495" b="-1"/>
          <a:stretch/>
        </p:blipFill>
        <p:spPr>
          <a:xfrm>
            <a:off x="362413" y="1072621"/>
            <a:ext cx="4695362" cy="4712758"/>
          </a:xfrm>
          <a:custGeom>
            <a:avLst/>
            <a:gdLst/>
            <a:ahLst/>
            <a:cxnLst/>
            <a:rect l="l" t="t" r="r" b="b"/>
            <a:pathLst>
              <a:path w="6832674" h="6858000">
                <a:moveTo>
                  <a:pt x="0" y="0"/>
                </a:moveTo>
                <a:lnTo>
                  <a:pt x="6832674" y="0"/>
                </a:lnTo>
                <a:lnTo>
                  <a:pt x="6749707" y="183520"/>
                </a:lnTo>
                <a:cubicBezTo>
                  <a:pt x="6327787" y="1181050"/>
                  <a:pt x="6094475" y="2277779"/>
                  <a:pt x="6094475" y="3429000"/>
                </a:cubicBezTo>
                <a:cubicBezTo>
                  <a:pt x="6094475" y="4580222"/>
                  <a:pt x="6327787" y="5676950"/>
                  <a:pt x="6749707" y="6674481"/>
                </a:cubicBezTo>
                <a:lnTo>
                  <a:pt x="6832674" y="6858000"/>
                </a:lnTo>
                <a:lnTo>
                  <a:pt x="0" y="6858000"/>
                </a:lnTo>
                <a:close/>
              </a:path>
            </a:pathLst>
          </a:custGeom>
        </p:spPr>
      </p:pic>
      <p:sp>
        <p:nvSpPr>
          <p:cNvPr id="3" name="Объект 2">
            <a:extLst>
              <a:ext uri="{FF2B5EF4-FFF2-40B4-BE49-F238E27FC236}">
                <a16:creationId xmlns="" xmlns:a16="http://schemas.microsoft.com/office/drawing/2014/main" id="{CE5952AA-5454-8253-7A79-99FFD3F95CBE}"/>
              </a:ext>
            </a:extLst>
          </p:cNvPr>
          <p:cNvSpPr>
            <a:spLocks noGrp="1"/>
          </p:cNvSpPr>
          <p:nvPr>
            <p:ph idx="1"/>
          </p:nvPr>
        </p:nvSpPr>
        <p:spPr>
          <a:xfrm>
            <a:off x="4854389" y="2191872"/>
            <a:ext cx="6308912" cy="3832410"/>
          </a:xfrm>
        </p:spPr>
        <p:txBody>
          <a:bodyPr>
            <a:noAutofit/>
          </a:bodyPr>
          <a:lstStyle/>
          <a:p>
            <a:pPr marL="0" indent="0" algn="ctr" fontAlgn="base">
              <a:spcAft>
                <a:spcPts val="800"/>
              </a:spcAft>
              <a:buNone/>
            </a:pPr>
            <a:r>
              <a:rPr lang="en-US" sz="3200" b="1" dirty="0">
                <a:solidFill>
                  <a:schemeClr val="accent6">
                    <a:lumMod val="50000"/>
                  </a:schemeClr>
                </a:solidFill>
                <a:effectLst/>
                <a:ea typeface="Times New Roman" panose="02020603050405020304" pitchFamily="18" charset="0"/>
                <a:cs typeface="Helvetica" panose="020B0604020202020204" pitchFamily="34" charset="0"/>
              </a:rPr>
              <a:t>You’ll learn and remember material better if you space your study sessions over the course of several days.</a:t>
            </a:r>
            <a:r>
              <a:rPr lang="en-US" sz="3200" b="1" dirty="0">
                <a:solidFill>
                  <a:schemeClr val="accent6">
                    <a:lumMod val="50000"/>
                  </a:schemeClr>
                </a:solidFill>
                <a:effectLst/>
                <a:ea typeface="Times New Roman" panose="02020603050405020304" pitchFamily="18" charset="0"/>
                <a:cs typeface="Times New Roman" panose="02020603050405020304" pitchFamily="18" charset="0"/>
              </a:rPr>
              <a:t> </a:t>
            </a:r>
          </a:p>
          <a:p>
            <a:pPr marL="0" indent="0" algn="r" fontAlgn="base">
              <a:spcAft>
                <a:spcPts val="800"/>
              </a:spcAft>
              <a:buNone/>
            </a:pPr>
            <a:endParaRPr lang="en-US" sz="1800" dirty="0">
              <a:ea typeface="Times New Roman" panose="02020603050405020304" pitchFamily="18" charset="0"/>
              <a:cs typeface="Times New Roman" panose="02020603050405020304" pitchFamily="18" charset="0"/>
            </a:endParaRPr>
          </a:p>
          <a:p>
            <a:pPr marL="0" indent="0" algn="r" fontAlgn="base">
              <a:spcAft>
                <a:spcPts val="800"/>
              </a:spcAft>
              <a:buNone/>
            </a:pPr>
            <a:r>
              <a:rPr lang="en-US" sz="1800" dirty="0">
                <a:effectLst/>
                <a:ea typeface="Times New Roman" panose="02020603050405020304" pitchFamily="18" charset="0"/>
                <a:cs typeface="Times New Roman" panose="02020603050405020304" pitchFamily="18" charset="0"/>
              </a:rPr>
              <a:t>In one 2009 experiment, college students studied vocabulary words with flash cards. Some students studied all the words in spaced-apart sessions throughout four days. Others studied smaller batches of the words in crammed, or massed, sessions, each over a single day. Both groups spent the same amount of time overall. But testing showed that </a:t>
            </a:r>
            <a:r>
              <a:rPr lang="en-US" sz="1800" u="sng" dirty="0">
                <a:effectLst/>
                <a:ea typeface="Times New Roman" panose="02020603050405020304" pitchFamily="18" charset="0"/>
                <a:cs typeface="Times New Roman" panose="02020603050405020304" pitchFamily="18" charset="0"/>
                <a:hlinkClick r:id="rId3"/>
              </a:rPr>
              <a:t>the first group learned the words better</a:t>
            </a:r>
            <a:r>
              <a:rPr lang="en-US" sz="1800" dirty="0">
                <a:effectLst/>
                <a:ea typeface="Times New Roman" panose="02020603050405020304" pitchFamily="18" charset="0"/>
                <a:cs typeface="Times New Roman" panose="02020603050405020304" pitchFamily="18" charset="0"/>
              </a:rPr>
              <a:t>.</a:t>
            </a:r>
            <a:r>
              <a:rPr lang="en-AU" sz="1800" dirty="0">
                <a:effectLst/>
                <a:ea typeface="Times New Roman" panose="02020603050405020304" pitchFamily="18" charset="0"/>
                <a:cs typeface="Calibri" panose="020F0502020204030204" pitchFamily="34" charset="0"/>
              </a:rPr>
              <a:t> </a:t>
            </a:r>
          </a:p>
          <a:p>
            <a:pPr marL="0" indent="0" fontAlgn="base">
              <a:spcAft>
                <a:spcPts val="800"/>
              </a:spcAft>
              <a:buNone/>
            </a:pPr>
            <a:r>
              <a:rPr lang="en-AU" sz="1800" dirty="0">
                <a:effectLst/>
                <a:ea typeface="Calibri" panose="020F0502020204030204" pitchFamily="34" charset="0"/>
                <a:cs typeface="Times New Roman" panose="02020603050405020304" pitchFamily="18" charset="0"/>
              </a:rPr>
              <a:t>		</a:t>
            </a:r>
            <a:endParaRPr lang="ru-RU" sz="1800" dirty="0">
              <a:effectLst/>
              <a:ea typeface="Calibri" panose="020F0502020204030204" pitchFamily="34" charset="0"/>
              <a:cs typeface="Times New Roman" panose="02020603050405020304" pitchFamily="18" charset="0"/>
            </a:endParaRPr>
          </a:p>
          <a:p>
            <a:pPr marL="0" indent="0" fontAlgn="base">
              <a:spcAft>
                <a:spcPts val="800"/>
              </a:spcAft>
              <a:buNone/>
            </a:pPr>
            <a:endParaRPr lang="ru-RU" sz="1800" dirty="0">
              <a:effectLst/>
              <a:ea typeface="Calibri" panose="020F0502020204030204" pitchFamily="34" charset="0"/>
              <a:cs typeface="Times New Roman" panose="02020603050405020304" pitchFamily="18" charset="0"/>
            </a:endParaRPr>
          </a:p>
          <a:p>
            <a:endParaRPr lang="en-US" sz="1800" dirty="0"/>
          </a:p>
        </p:txBody>
      </p:sp>
      <p:sp>
        <p:nvSpPr>
          <p:cNvPr id="10" name="Rectangle 8">
            <a:extLst>
              <a:ext uri="{FF2B5EF4-FFF2-40B4-BE49-F238E27FC236}">
                <a16:creationId xmlns="" xmlns:a16="http://schemas.microsoft.com/office/drawing/2014/main" id="{2B4BF4E1-139C-3966-46D2-B889B1491E8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2937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510989" y="280552"/>
            <a:ext cx="11040036" cy="999901"/>
          </a:xfrm>
        </p:spPr>
        <p:txBody>
          <a:bodyPr>
            <a:noAutofit/>
          </a:bodyPr>
          <a:lstStyle/>
          <a:p>
            <a:pPr fontAlgn="base">
              <a:lnSpc>
                <a:spcPct val="107000"/>
              </a:lnSpc>
              <a:spcAft>
                <a:spcPts val="800"/>
              </a:spcAft>
            </a:pPr>
            <a:r>
              <a:rPr lang="en-US" sz="3200" dirty="0" smtClean="0">
                <a:solidFill>
                  <a:schemeClr val="accent6">
                    <a:lumMod val="50000"/>
                  </a:schemeClr>
                </a:solidFill>
                <a:effectLst/>
                <a:ea typeface="Times New Roman" panose="02020603050405020304" pitchFamily="18" charset="0"/>
                <a:cs typeface="Times New Roman" panose="02020603050405020304" pitchFamily="18" charset="0"/>
              </a:rPr>
              <a:t>Turn to Practice</a:t>
            </a:r>
            <a:r>
              <a:rPr lang="en-US" sz="2800" b="1" dirty="0" smtClean="0">
                <a:solidFill>
                  <a:srgbClr val="000000"/>
                </a:solidFill>
                <a:effectLst/>
                <a:ea typeface="Times New Roman" panose="02020603050405020304" pitchFamily="18" charset="0"/>
                <a:cs typeface="Times New Roman" panose="02020603050405020304" pitchFamily="18" charset="0"/>
              </a:rPr>
              <a:t>: </a:t>
            </a:r>
            <a:r>
              <a:rPr lang="ru-RU" sz="2800" dirty="0" smtClean="0">
                <a:solidFill>
                  <a:srgbClr val="000000"/>
                </a:solidFill>
                <a:effectLst/>
                <a:ea typeface="Times New Roman" panose="02020603050405020304" pitchFamily="18" charset="0"/>
                <a:cs typeface="Times New Roman" panose="02020603050405020304" pitchFamily="18" charset="0"/>
              </a:rPr>
              <a:t>               </a:t>
            </a:r>
            <a:r>
              <a:rPr lang="en-US" sz="2800" dirty="0" smtClean="0">
                <a:solidFill>
                  <a:srgbClr val="000000"/>
                </a:solidFill>
                <a:effectLst/>
                <a:ea typeface="Times New Roman" panose="02020603050405020304" pitchFamily="18" charset="0"/>
                <a:cs typeface="Times New Roman" panose="02020603050405020304" pitchFamily="18" charset="0"/>
              </a:rPr>
              <a:t>                      </a:t>
            </a:r>
            <a:r>
              <a:rPr lang="en-US" sz="3200" i="1" dirty="0" smtClean="0">
                <a:solidFill>
                  <a:srgbClr val="000000"/>
                </a:solidFill>
                <a:effectLst/>
                <a:ea typeface="Times New Roman" panose="02020603050405020304" pitchFamily="18" charset="0"/>
                <a:cs typeface="Times New Roman" panose="02020603050405020304" pitchFamily="18" charset="0"/>
              </a:rPr>
              <a:t>Study </a:t>
            </a:r>
            <a:r>
              <a:rPr lang="en-US" sz="3200" i="1" dirty="0">
                <a:solidFill>
                  <a:srgbClr val="000000"/>
                </a:solidFill>
                <a:effectLst/>
                <a:ea typeface="Times New Roman" panose="02020603050405020304" pitchFamily="18" charset="0"/>
                <a:cs typeface="Times New Roman" panose="02020603050405020304" pitchFamily="18" charset="0"/>
              </a:rPr>
              <a:t>Schedule Arrangement </a:t>
            </a:r>
            <a:endParaRPr lang="en-US" sz="3200" i="1" dirty="0">
              <a:effectLst/>
              <a:ea typeface="Calibri" panose="020F0502020204030204" pitchFamily="34" charset="0"/>
              <a:cs typeface="Times New Roman" panose="02020603050405020304" pitchFamily="18" charset="0"/>
            </a:endParaRPr>
          </a:p>
          <a:p>
            <a:endParaRPr lang="ru-RU" sz="4600" dirty="0"/>
          </a:p>
        </p:txBody>
      </p:sp>
      <p:pic>
        <p:nvPicPr>
          <p:cNvPr id="1026" name="Picture 2">
            <a:extLst>
              <a:ext uri="{FF2B5EF4-FFF2-40B4-BE49-F238E27FC236}">
                <a16:creationId xmlns="" xmlns:a16="http://schemas.microsoft.com/office/drawing/2014/main" id="{07B6DA49-90A6-04ED-A21C-C4A887AB7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501" y="2994499"/>
            <a:ext cx="3287205" cy="328720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F4153CDF-CD42-7BAB-7AEB-56FA5D23BBF7}"/>
              </a:ext>
            </a:extLst>
          </p:cNvPr>
          <p:cNvSpPr txBox="1"/>
          <p:nvPr/>
        </p:nvSpPr>
        <p:spPr>
          <a:xfrm>
            <a:off x="4504765" y="4291957"/>
            <a:ext cx="7343734" cy="1116972"/>
          </a:xfrm>
          <a:prstGeom prst="rect">
            <a:avLst/>
          </a:prstGeom>
          <a:noFill/>
        </p:spPr>
        <p:txBody>
          <a:bodyPr wrap="square">
            <a:spAutoFit/>
          </a:bodyPr>
          <a:lstStyle/>
          <a:p>
            <a:pPr fontAlgn="base">
              <a:lnSpc>
                <a:spcPct val="107000"/>
              </a:lnSpc>
              <a:spcAft>
                <a:spcPts val="800"/>
              </a:spcAft>
            </a:pPr>
            <a:endParaRPr lang="ru-RU" sz="2800" u="sng" dirty="0" smtClean="0">
              <a:solidFill>
                <a:srgbClr val="000000"/>
              </a:solidFill>
              <a:effectLst/>
              <a:ea typeface="Times New Roman" panose="02020603050405020304" pitchFamily="18" charset="0"/>
              <a:cs typeface="Times New Roman" panose="02020603050405020304" pitchFamily="18" charset="0"/>
              <a:hlinkClick r:id="rId3"/>
            </a:endParaRPr>
          </a:p>
          <a:p>
            <a:pPr fontAlgn="base">
              <a:lnSpc>
                <a:spcPct val="107000"/>
              </a:lnSpc>
              <a:spcAft>
                <a:spcPts val="800"/>
              </a:spcAft>
            </a:pPr>
            <a:r>
              <a:rPr lang="en-US" sz="2800" u="sng" dirty="0" smtClean="0">
                <a:solidFill>
                  <a:srgbClr val="000000"/>
                </a:solidFill>
                <a:effectLst/>
                <a:ea typeface="Times New Roman" panose="02020603050405020304" pitchFamily="18" charset="0"/>
                <a:cs typeface="Times New Roman" panose="02020603050405020304" pitchFamily="18" charset="0"/>
                <a:hlinkClick r:id="rId3"/>
              </a:rPr>
              <a:t>https</a:t>
            </a:r>
            <a:r>
              <a:rPr lang="en-US" sz="2800" u="sng" dirty="0">
                <a:solidFill>
                  <a:srgbClr val="000000"/>
                </a:solidFill>
                <a:effectLst/>
                <a:ea typeface="Times New Roman" panose="02020603050405020304" pitchFamily="18" charset="0"/>
                <a:cs typeface="Times New Roman" panose="02020603050405020304" pitchFamily="18" charset="0"/>
                <a:hlinkClick r:id="rId3"/>
              </a:rPr>
              <a:t>://learningapps.org/display?v=pviaza2bc23</a:t>
            </a:r>
            <a:r>
              <a:rPr lang="en-US" sz="2800" u="sng" dirty="0">
                <a:solidFill>
                  <a:srgbClr val="000000"/>
                </a:solidFill>
                <a:effectLst/>
                <a:ea typeface="Times New Roman" panose="02020603050405020304" pitchFamily="18" charset="0"/>
                <a:cs typeface="Times New Roman" panose="02020603050405020304" pitchFamily="18" charset="0"/>
              </a:rPr>
              <a:t> </a:t>
            </a:r>
            <a:endParaRPr lang="en-US" sz="2800" dirty="0">
              <a:effectLst/>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BDE7F96C-7408-2E73-9C7A-ADECBE8B878F}"/>
              </a:ext>
            </a:extLst>
          </p:cNvPr>
          <p:cNvSpPr txBox="1"/>
          <p:nvPr/>
        </p:nvSpPr>
        <p:spPr>
          <a:xfrm>
            <a:off x="5699626" y="1280453"/>
            <a:ext cx="6148873" cy="2814873"/>
          </a:xfrm>
          <a:prstGeom prst="rect">
            <a:avLst/>
          </a:prstGeom>
          <a:noFill/>
        </p:spPr>
        <p:txBody>
          <a:bodyPr wrap="square">
            <a:spAutoFit/>
          </a:bodyPr>
          <a:lstStyle/>
          <a:p>
            <a:pPr marL="228600" indent="220980" algn="just" fontAlgn="base">
              <a:lnSpc>
                <a:spcPct val="107000"/>
              </a:lnSpc>
              <a:spcAft>
                <a:spcPts val="800"/>
              </a:spcAft>
            </a:pPr>
            <a:r>
              <a:rPr lang="en-US" sz="2000" dirty="0" smtClean="0">
                <a:solidFill>
                  <a:srgbClr val="000000"/>
                </a:solidFill>
                <a:effectLst/>
                <a:ea typeface="Times New Roman" panose="02020603050405020304" pitchFamily="18" charset="0"/>
                <a:cs typeface="Times New Roman" panose="02020603050405020304" pitchFamily="18" charset="0"/>
              </a:rPr>
              <a:t>Arrange </a:t>
            </a:r>
            <a:r>
              <a:rPr lang="en-US" sz="2000" dirty="0">
                <a:solidFill>
                  <a:srgbClr val="000000"/>
                </a:solidFill>
                <a:effectLst/>
                <a:ea typeface="Times New Roman" panose="02020603050405020304" pitchFamily="18" charset="0"/>
                <a:cs typeface="Times New Roman" panose="02020603050405020304" pitchFamily="18" charset="0"/>
              </a:rPr>
              <a:t>the study schedule for two </a:t>
            </a:r>
            <a:r>
              <a:rPr lang="en-US" sz="2000" dirty="0" smtClean="0">
                <a:solidFill>
                  <a:srgbClr val="000000"/>
                </a:solidFill>
                <a:effectLst/>
                <a:ea typeface="Times New Roman" panose="02020603050405020304" pitchFamily="18" charset="0"/>
                <a:cs typeface="Times New Roman" panose="02020603050405020304" pitchFamily="18" charset="0"/>
              </a:rPr>
              <a:t>students, </a:t>
            </a:r>
            <a:r>
              <a:rPr lang="en-US" sz="2000" dirty="0">
                <a:solidFill>
                  <a:srgbClr val="000000"/>
                </a:solidFill>
                <a:effectLst/>
                <a:ea typeface="Times New Roman" panose="02020603050405020304" pitchFamily="18" charset="0"/>
                <a:cs typeface="Times New Roman" panose="02020603050405020304" pitchFamily="18" charset="0"/>
              </a:rPr>
              <a:t>who are preparing for a vocabulary test. Both students have an equal amount of time available for studying, but they have different approaches.</a:t>
            </a:r>
            <a:endParaRPr lang="en-US" sz="2000" dirty="0">
              <a:effectLst/>
              <a:ea typeface="Calibri" panose="020F0502020204030204" pitchFamily="34" charset="0"/>
              <a:cs typeface="Times New Roman" panose="02020603050405020304" pitchFamily="18" charset="0"/>
            </a:endParaRPr>
          </a:p>
          <a:p>
            <a:pPr marL="800100" lvl="1" indent="-342900" algn="just" fontAlgn="base">
              <a:lnSpc>
                <a:spcPct val="107000"/>
              </a:lnSpc>
              <a:buFont typeface="Symbol" panose="05050102010706020507" pitchFamily="18" charset="2"/>
              <a:buChar char=""/>
            </a:pPr>
            <a:r>
              <a:rPr lang="en-US" sz="2000" dirty="0">
                <a:solidFill>
                  <a:srgbClr val="000000"/>
                </a:solidFill>
                <a:effectLst/>
                <a:ea typeface="Times New Roman" panose="02020603050405020304" pitchFamily="18" charset="0"/>
                <a:cs typeface="Times New Roman" panose="02020603050405020304" pitchFamily="18" charset="0"/>
              </a:rPr>
              <a:t>Alice decides to cram all her study sessions into a single day before the test.</a:t>
            </a:r>
            <a:endParaRPr lang="en-US" sz="2000" dirty="0">
              <a:effectLst/>
              <a:ea typeface="Calibri" panose="020F0502020204030204" pitchFamily="34" charset="0"/>
              <a:cs typeface="Times New Roman" panose="02020603050405020304" pitchFamily="18" charset="0"/>
            </a:endParaRPr>
          </a:p>
          <a:p>
            <a:pPr marL="800100" lvl="1" indent="-342900" algn="just" fontAlgn="base">
              <a:lnSpc>
                <a:spcPct val="107000"/>
              </a:lnSpc>
              <a:spcAft>
                <a:spcPts val="800"/>
              </a:spcAft>
              <a:buFont typeface="Symbol" panose="05050102010706020507" pitchFamily="18" charset="2"/>
              <a:buChar char=""/>
            </a:pPr>
            <a:r>
              <a:rPr lang="en-US" sz="2000" dirty="0">
                <a:solidFill>
                  <a:srgbClr val="000000"/>
                </a:solidFill>
                <a:effectLst/>
                <a:ea typeface="Times New Roman" panose="02020603050405020304" pitchFamily="18" charset="0"/>
                <a:cs typeface="Times New Roman" panose="02020603050405020304" pitchFamily="18" charset="0"/>
              </a:rPr>
              <a:t>Bob chooses to distribute his study sessions across four days leading up to the test.</a:t>
            </a:r>
            <a:endParaRPr lang="en-US"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1280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F821940F-7A1D-4ACC-85B4-A932898ABB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16674508-81D3-48CF-96BF-7FC60EAA57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 xmlns:a16="http://schemas.microsoft.com/office/drawing/2014/main" id="{0D48E21C-64EC-C75E-4BE0-39A0A2F59344}"/>
              </a:ext>
            </a:extLst>
          </p:cNvPr>
          <p:cNvSpPr>
            <a:spLocks noGrp="1"/>
          </p:cNvSpPr>
          <p:nvPr>
            <p:ph type="title"/>
          </p:nvPr>
        </p:nvSpPr>
        <p:spPr>
          <a:xfrm>
            <a:off x="422787" y="766709"/>
            <a:ext cx="5479224" cy="1330840"/>
          </a:xfrm>
        </p:spPr>
        <p:txBody>
          <a:bodyPr>
            <a:noAutofit/>
          </a:bodyPr>
          <a:lstStyle/>
          <a:p>
            <a:pPr algn="ctr"/>
            <a:r>
              <a:rPr lang="en-US" b="1" dirty="0">
                <a:solidFill>
                  <a:srgbClr val="7030A0"/>
                </a:solidFill>
                <a:effectLst/>
                <a:ea typeface="Times New Roman" panose="02020603050405020304" pitchFamily="18" charset="0"/>
                <a:cs typeface="Times New Roman" panose="02020603050405020304" pitchFamily="18" charset="0"/>
              </a:rPr>
              <a:t>DON’T JUST REREAD BOOKS AND NOTES</a:t>
            </a:r>
            <a:r>
              <a:rPr lang="ru-RU" dirty="0">
                <a:solidFill>
                  <a:srgbClr val="7030A0"/>
                </a:solidFill>
                <a:effectLst/>
                <a:ea typeface="Calibri" panose="020F0502020204030204" pitchFamily="34" charset="0"/>
                <a:cs typeface="Times New Roman" panose="02020603050405020304" pitchFamily="18" charset="0"/>
              </a:rPr>
              <a:t/>
            </a:r>
            <a:br>
              <a:rPr lang="ru-RU" dirty="0">
                <a:solidFill>
                  <a:srgbClr val="7030A0"/>
                </a:solidFill>
                <a:effectLst/>
                <a:ea typeface="Calibri" panose="020F0502020204030204" pitchFamily="34" charset="0"/>
                <a:cs typeface="Times New Roman" panose="02020603050405020304" pitchFamily="18" charset="0"/>
              </a:rPr>
            </a:br>
            <a:endParaRPr lang="en-US" dirty="0">
              <a:solidFill>
                <a:srgbClr val="7030A0"/>
              </a:solidFill>
            </a:endParaRPr>
          </a:p>
        </p:txBody>
      </p:sp>
      <p:pic>
        <p:nvPicPr>
          <p:cNvPr id="4" name="Рисунок 3" descr="Picture">
            <a:hlinkClick r:id="rId2" tgtFrame="&quot;_blank&quot;"/>
            <a:extLst>
              <a:ext uri="{FF2B5EF4-FFF2-40B4-BE49-F238E27FC236}">
                <a16:creationId xmlns="" xmlns:a16="http://schemas.microsoft.com/office/drawing/2014/main" id="{20BF3FC9-4183-32F8-B143-1D0545AD5D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084000" y="578156"/>
            <a:ext cx="6005466" cy="3754945"/>
          </a:xfrm>
          <a:prstGeom prst="rect">
            <a:avLst/>
          </a:prstGeom>
          <a:noFill/>
        </p:spPr>
      </p:pic>
      <p:sp>
        <p:nvSpPr>
          <p:cNvPr id="6" name="TextBox 5">
            <a:extLst>
              <a:ext uri="{FF2B5EF4-FFF2-40B4-BE49-F238E27FC236}">
                <a16:creationId xmlns="" xmlns:a16="http://schemas.microsoft.com/office/drawing/2014/main" id="{EABE6359-6906-6223-5157-21B26972F425}"/>
              </a:ext>
            </a:extLst>
          </p:cNvPr>
          <p:cNvSpPr txBox="1"/>
          <p:nvPr/>
        </p:nvSpPr>
        <p:spPr>
          <a:xfrm>
            <a:off x="6508376" y="4531660"/>
            <a:ext cx="5581090" cy="1364476"/>
          </a:xfrm>
          <a:prstGeom prst="rect">
            <a:avLst/>
          </a:prstGeom>
          <a:noFill/>
        </p:spPr>
        <p:txBody>
          <a:bodyPr wrap="square">
            <a:spAutoFit/>
          </a:bodyPr>
          <a:lstStyle/>
          <a:p>
            <a:pPr marL="0" indent="0" algn="ctr">
              <a:spcAft>
                <a:spcPts val="80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Study strategies ranking </a:t>
            </a:r>
            <a:endParaRPr lang="en-US" sz="24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en-US" i="1" dirty="0" smtClean="0">
                <a:effectLst/>
                <a:latin typeface="Calibri" panose="020F0502020204030204" pitchFamily="34" charset="0"/>
                <a:ea typeface="Calibri" panose="020F0502020204030204" pitchFamily="34" charset="0"/>
                <a:cs typeface="Times New Roman" panose="02020603050405020304" pitchFamily="18" charset="0"/>
              </a:rPr>
              <a:t>(from </a:t>
            </a:r>
            <a:r>
              <a:rPr lang="en-US" i="1" dirty="0">
                <a:effectLst/>
                <a:latin typeface="Calibri" panose="020F0502020204030204" pitchFamily="34" charset="0"/>
                <a:ea typeface="Calibri" panose="020F0502020204030204" pitchFamily="34" charset="0"/>
                <a:cs typeface="Times New Roman" panose="02020603050405020304" pitchFamily="18" charset="0"/>
              </a:rPr>
              <a:t>J. Karpicke et al. (2009) Washington University</a:t>
            </a:r>
            <a:r>
              <a:rPr lang="en-US" dirty="0">
                <a:effectLst/>
                <a:latin typeface="Calibri" panose="020F0502020204030204" pitchFamily="34" charset="0"/>
                <a:ea typeface="Calibri" panose="020F0502020204030204" pitchFamily="34" charset="0"/>
                <a:cs typeface="Times New Roman" panose="02020603050405020304" pitchFamily="18" charset="0"/>
              </a:rPr>
              <a:t>.  Similar conclusions:  </a:t>
            </a:r>
            <a:r>
              <a:rPr lang="en-US" sz="1600" i="1" dirty="0">
                <a:effectLst/>
                <a:latin typeface="Calibri" panose="020F0502020204030204" pitchFamily="34" charset="0"/>
                <a:ea typeface="Calibri" panose="020F0502020204030204" pitchFamily="34" charset="0"/>
                <a:cs typeface="Times New Roman" panose="02020603050405020304" pitchFamily="18" charset="0"/>
              </a:rPr>
              <a:t>Hartwig &amp; </a:t>
            </a:r>
            <a:r>
              <a:rPr lang="en-US" sz="1600" i="1" dirty="0" err="1">
                <a:effectLst/>
                <a:latin typeface="Calibri" panose="020F0502020204030204" pitchFamily="34" charset="0"/>
                <a:ea typeface="Calibri" panose="020F0502020204030204" pitchFamily="34" charset="0"/>
                <a:cs typeface="Times New Roman" panose="02020603050405020304" pitchFamily="18" charset="0"/>
              </a:rPr>
              <a:t>Dunlosky</a:t>
            </a:r>
            <a:r>
              <a:rPr lang="en-US" sz="1600" i="1" dirty="0">
                <a:effectLst/>
                <a:latin typeface="Calibri" panose="020F0502020204030204" pitchFamily="34" charset="0"/>
                <a:ea typeface="Calibri" panose="020F0502020204030204" pitchFamily="34" charset="0"/>
                <a:cs typeface="Times New Roman" panose="02020603050405020304" pitchFamily="18" charset="0"/>
              </a:rPr>
              <a:t>, 2012; </a:t>
            </a:r>
            <a:r>
              <a:rPr lang="en-US" sz="1600" i="1" dirty="0" err="1">
                <a:effectLst/>
                <a:latin typeface="Calibri" panose="020F0502020204030204" pitchFamily="34" charset="0"/>
                <a:ea typeface="Calibri" panose="020F0502020204030204" pitchFamily="34" charset="0"/>
                <a:cs typeface="Times New Roman" panose="02020603050405020304" pitchFamily="18" charset="0"/>
              </a:rPr>
              <a:t>Kornell</a:t>
            </a:r>
            <a:r>
              <a:rPr lang="en-US" sz="1600" i="1" dirty="0">
                <a:effectLst/>
                <a:latin typeface="Calibri" panose="020F0502020204030204" pitchFamily="34" charset="0"/>
                <a:ea typeface="Calibri" panose="020F0502020204030204" pitchFamily="34" charset="0"/>
                <a:cs typeface="Times New Roman" panose="02020603050405020304" pitchFamily="18" charset="0"/>
              </a:rPr>
              <a:t> &amp; Bjork, 2007).</a:t>
            </a:r>
            <a:endParaRPr lang="ru-RU"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Объект 7">
            <a:extLst>
              <a:ext uri="{FF2B5EF4-FFF2-40B4-BE49-F238E27FC236}">
                <a16:creationId xmlns="" xmlns:a16="http://schemas.microsoft.com/office/drawing/2014/main" id="{51962FDD-696F-6E2C-7C2B-832450420A00}"/>
              </a:ext>
            </a:extLst>
          </p:cNvPr>
          <p:cNvSpPr>
            <a:spLocks noGrp="1"/>
          </p:cNvSpPr>
          <p:nvPr>
            <p:ph idx="1"/>
          </p:nvPr>
        </p:nvSpPr>
        <p:spPr>
          <a:xfrm>
            <a:off x="422787" y="1922929"/>
            <a:ext cx="5238425" cy="4254822"/>
          </a:xfrm>
        </p:spPr>
        <p:txBody>
          <a:bodyPr>
            <a:noAutofit/>
          </a:bodyPr>
          <a:lstStyle/>
          <a:p>
            <a:pPr marL="0" indent="0" algn="ctr">
              <a:lnSpc>
                <a:spcPct val="107000"/>
              </a:lnSpc>
              <a:spcAft>
                <a:spcPts val="800"/>
              </a:spcAft>
              <a:buNone/>
            </a:pPr>
            <a:r>
              <a:rPr lang="en-US" sz="4000" dirty="0">
                <a:solidFill>
                  <a:schemeClr val="accent6">
                    <a:lumMod val="50000"/>
                  </a:schemeClr>
                </a:solidFill>
                <a:effectLst/>
                <a:ea typeface="Times New Roman" panose="02020603050405020304" pitchFamily="18" charset="0"/>
                <a:cs typeface="Times New Roman" panose="02020603050405020304" pitchFamily="18" charset="0"/>
              </a:rPr>
              <a:t>it’s superficial</a:t>
            </a:r>
          </a:p>
          <a:p>
            <a:pPr marL="0" indent="0">
              <a:lnSpc>
                <a:spcPct val="107000"/>
              </a:lnSpc>
              <a:spcAft>
                <a:spcPts val="800"/>
              </a:spcAft>
              <a:buNone/>
            </a:pPr>
            <a:endParaRPr lang="en-US" sz="2000" i="1" dirty="0" smtClean="0">
              <a:effectLst/>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US" sz="2000" i="1" dirty="0" smtClean="0">
                <a:effectLst/>
                <a:ea typeface="Times New Roman" panose="02020603050405020304" pitchFamily="18" charset="0"/>
                <a:cs typeface="Times New Roman" panose="02020603050405020304" pitchFamily="18" charset="0"/>
              </a:rPr>
              <a:t>Henry </a:t>
            </a:r>
            <a:r>
              <a:rPr lang="en-US" sz="2000" i="1" dirty="0">
                <a:effectLst/>
                <a:ea typeface="Times New Roman" panose="02020603050405020304" pitchFamily="18" charset="0"/>
                <a:cs typeface="Times New Roman" panose="02020603050405020304" pitchFamily="18" charset="0"/>
              </a:rPr>
              <a:t>Roediger,  Washington University, compared test results of students who reread material to two other groups. One group wrote questions about the material. The other group answered questions from someone else. </a:t>
            </a:r>
            <a:r>
              <a:rPr lang="en-US" sz="2000" i="1" u="sng" dirty="0">
                <a:effectLst/>
                <a:ea typeface="Times New Roman" panose="02020603050405020304" pitchFamily="18" charset="0"/>
                <a:cs typeface="Times New Roman" panose="02020603050405020304" pitchFamily="18" charset="0"/>
                <a:hlinkClick r:id="rId4"/>
              </a:rPr>
              <a:t>Those who answered the questions did best</a:t>
            </a:r>
            <a:r>
              <a:rPr lang="en-US" sz="2000" i="1" u="sng" dirty="0">
                <a:effectLst/>
                <a:ea typeface="Times New Roman" panose="02020603050405020304" pitchFamily="18" charset="0"/>
                <a:cs typeface="Times New Roman" panose="02020603050405020304" pitchFamily="18" charset="0"/>
              </a:rPr>
              <a:t>. </a:t>
            </a:r>
            <a:r>
              <a:rPr lang="en-US" sz="2000" i="1" dirty="0">
                <a:effectLst/>
                <a:ea typeface="Times New Roman" panose="02020603050405020304" pitchFamily="18" charset="0"/>
                <a:cs typeface="Times New Roman" panose="02020603050405020304" pitchFamily="18" charset="0"/>
              </a:rPr>
              <a:t>Those who just reread the material did worst.</a:t>
            </a:r>
            <a:r>
              <a:rPr lang="en-US" sz="2000" i="1" dirty="0">
                <a:effectLst/>
                <a:ea typeface="Calibri" panose="020F0502020204030204" pitchFamily="34" charset="0"/>
                <a:cs typeface="Times New Roman" panose="02020603050405020304" pitchFamily="18" charset="0"/>
              </a:rPr>
              <a:t> </a:t>
            </a:r>
            <a:endParaRPr lang="en-AU" sz="2000" i="1" dirty="0">
              <a:ea typeface="Calibri" panose="020F050202020403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1188074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57D73393-7FAC-A78B-7F74-0B1476B7137D}"/>
              </a:ext>
            </a:extLst>
          </p:cNvPr>
          <p:cNvSpPr txBox="1"/>
          <p:nvPr/>
        </p:nvSpPr>
        <p:spPr>
          <a:xfrm>
            <a:off x="497541" y="440561"/>
            <a:ext cx="10945906" cy="750975"/>
          </a:xfrm>
          <a:prstGeom prst="rect">
            <a:avLst/>
          </a:prstGeom>
          <a:noFill/>
        </p:spPr>
        <p:txBody>
          <a:bodyPr wrap="square">
            <a:spAutoFit/>
          </a:bodyPr>
          <a:lstStyle/>
          <a:p>
            <a:pPr>
              <a:lnSpc>
                <a:spcPct val="107000"/>
              </a:lnSpc>
              <a:spcAft>
                <a:spcPts val="800"/>
              </a:spcAft>
            </a:pPr>
            <a:r>
              <a:rPr lang="en-US" sz="3200" dirty="0" smtClean="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Turn to </a:t>
            </a:r>
            <a:r>
              <a:rPr lang="en-US" sz="3200" dirty="0" smtClean="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Practice:</a:t>
            </a:r>
            <a:r>
              <a:rPr lang="en-US" sz="3200" dirty="0" smtClean="0">
                <a:latin typeface="Calibri" panose="020F0502020204030204" pitchFamily="34" charset="0"/>
                <a:ea typeface="Calibri" panose="020F0502020204030204" pitchFamily="34" charset="0"/>
                <a:cs typeface="Times New Roman" panose="02020603050405020304" pitchFamily="18" charset="0"/>
              </a:rPr>
              <a:t>                          </a:t>
            </a:r>
            <a:r>
              <a:rPr lang="en-US" sz="4000" i="1"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Make </a:t>
            </a:r>
            <a:r>
              <a:rPr lang="en-US" sz="40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up </a:t>
            </a:r>
            <a:r>
              <a:rPr lang="en-US" sz="4000" i="1"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pairs</a:t>
            </a:r>
            <a:endParaRPr lang="en-US" sz="4000"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122" name="Picture 2">
            <a:extLst>
              <a:ext uri="{FF2B5EF4-FFF2-40B4-BE49-F238E27FC236}">
                <a16:creationId xmlns="" xmlns:a16="http://schemas.microsoft.com/office/drawing/2014/main" id="{A02BDA86-4FCB-6C19-D6AD-A5C7B8ADE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330" y="2421117"/>
            <a:ext cx="3628894" cy="36288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62E73824-5D72-091C-F1FB-B6BFCF00F522}"/>
              </a:ext>
            </a:extLst>
          </p:cNvPr>
          <p:cNvSpPr txBox="1"/>
          <p:nvPr/>
        </p:nvSpPr>
        <p:spPr>
          <a:xfrm>
            <a:off x="5728448" y="3355339"/>
            <a:ext cx="5545364" cy="1014380"/>
          </a:xfrm>
          <a:prstGeom prst="rect">
            <a:avLst/>
          </a:prstGeom>
          <a:noFill/>
        </p:spPr>
        <p:txBody>
          <a:bodyPr wrap="square">
            <a:spAutoFit/>
          </a:bodyPr>
          <a:lstStyle/>
          <a:p>
            <a:pPr fontAlgn="base">
              <a:lnSpc>
                <a:spcPct val="107000"/>
              </a:lnSpc>
              <a:spcAft>
                <a:spcPts val="800"/>
              </a:spcAft>
            </a:pPr>
            <a:r>
              <a:rPr lang="en-US" sz="2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3"/>
              </a:rPr>
              <a:t>https://learningapps.org/display?v=ppn918xak23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3B3780CD-830C-A752-9D70-10753AD7EAD5}"/>
              </a:ext>
            </a:extLst>
          </p:cNvPr>
          <p:cNvSpPr txBox="1"/>
          <p:nvPr/>
        </p:nvSpPr>
        <p:spPr>
          <a:xfrm>
            <a:off x="5567082" y="1815652"/>
            <a:ext cx="6113288" cy="1014380"/>
          </a:xfrm>
          <a:prstGeom prst="rect">
            <a:avLst/>
          </a:prstGeom>
          <a:noFill/>
        </p:spPr>
        <p:txBody>
          <a:bodyPr wrap="square">
            <a:spAutoFit/>
          </a:bodyPr>
          <a:lstStyle/>
          <a:p>
            <a:pPr indent="270510" fontAlgn="base">
              <a:lnSpc>
                <a:spcPct val="107000"/>
              </a:lnSpc>
              <a:spcAft>
                <a:spcPts val="800"/>
              </a:spcAft>
            </a:pPr>
            <a:r>
              <a:rPr lang="en-US" sz="28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Match </a:t>
            </a:r>
            <a:r>
              <a:rPr lang="en-US"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meaning of each word </a:t>
            </a:r>
            <a:r>
              <a:rPr lang="en-US" sz="28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which </a:t>
            </a:r>
            <a:r>
              <a:rPr lang="en-US"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was used in the text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1756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7B831B6F-405A-4B47-B9BB-5CA88F2858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 xmlns:a16="http://schemas.microsoft.com/office/drawing/2014/main" id="{8535E1C5-4351-1133-452B-7B9A6C25EDCA}"/>
              </a:ext>
            </a:extLst>
          </p:cNvPr>
          <p:cNvSpPr>
            <a:spLocks noGrp="1"/>
          </p:cNvSpPr>
          <p:nvPr>
            <p:ph type="title"/>
          </p:nvPr>
        </p:nvSpPr>
        <p:spPr>
          <a:xfrm>
            <a:off x="6096000" y="310001"/>
            <a:ext cx="5404890" cy="1752867"/>
          </a:xfrm>
        </p:spPr>
        <p:txBody>
          <a:bodyPr anchor="b">
            <a:normAutofit/>
          </a:bodyPr>
          <a:lstStyle/>
          <a:p>
            <a:pPr algn="ctr"/>
            <a:r>
              <a:rPr lang="en-US" sz="4800" b="1" dirty="0">
                <a:solidFill>
                  <a:srgbClr val="7030A0"/>
                </a:solidFill>
                <a:effectLst/>
                <a:ea typeface="Times New Roman" panose="02020603050405020304" pitchFamily="18" charset="0"/>
                <a:cs typeface="Times New Roman" panose="02020603050405020304" pitchFamily="18" charset="0"/>
              </a:rPr>
              <a:t>TEST YOURSELF</a:t>
            </a:r>
            <a:r>
              <a:rPr lang="ru-RU" sz="4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r>
            <a:br>
              <a:rPr lang="ru-RU" sz="4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br>
            <a:endParaRPr lang="en-US" sz="4800" dirty="0">
              <a:solidFill>
                <a:srgbClr val="7030A0"/>
              </a:solidFill>
            </a:endParaRPr>
          </a:p>
        </p:txBody>
      </p:sp>
      <p:pic>
        <p:nvPicPr>
          <p:cNvPr id="4" name="Рисунок 3" descr="Изображение выглядит как текст, линия, График, диаграмма&#10;&#10;Автоматически созданное описание">
            <a:extLst>
              <a:ext uri="{FF2B5EF4-FFF2-40B4-BE49-F238E27FC236}">
                <a16:creationId xmlns="" xmlns:a16="http://schemas.microsoft.com/office/drawing/2014/main" id="{D1F8DA86-E14F-90AC-8331-BB54A79EFF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72214" y="1255581"/>
            <a:ext cx="6911341" cy="4060412"/>
          </a:xfrm>
          <a:prstGeom prst="rect">
            <a:avLst/>
          </a:prstGeom>
          <a:noFill/>
        </p:spPr>
      </p:pic>
      <p:sp>
        <p:nvSpPr>
          <p:cNvPr id="16" name="sketch line">
            <a:extLst>
              <a:ext uri="{FF2B5EF4-FFF2-40B4-BE49-F238E27FC236}">
                <a16:creationId xmlns="" xmlns:a16="http://schemas.microsoft.com/office/drawing/2014/main" id="{953EE71A-6488-4203-A7C4-77102FD0DC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Объект 8">
            <a:extLst>
              <a:ext uri="{FF2B5EF4-FFF2-40B4-BE49-F238E27FC236}">
                <a16:creationId xmlns="" xmlns:a16="http://schemas.microsoft.com/office/drawing/2014/main" id="{C0EA0488-0296-811B-1136-D5171D258ABF}"/>
              </a:ext>
            </a:extLst>
          </p:cNvPr>
          <p:cNvSpPr>
            <a:spLocks noGrp="1"/>
          </p:cNvSpPr>
          <p:nvPr>
            <p:ph idx="1"/>
          </p:nvPr>
        </p:nvSpPr>
        <p:spPr>
          <a:xfrm>
            <a:off x="6911341" y="2519349"/>
            <a:ext cx="4989306" cy="3722891"/>
          </a:xfrm>
        </p:spPr>
        <p:txBody>
          <a:bodyPr anchor="t">
            <a:normAutofit fontScale="77500" lnSpcReduction="20000"/>
          </a:bodyPr>
          <a:lstStyle/>
          <a:p>
            <a:pPr marL="0" indent="0">
              <a:buNone/>
            </a:pPr>
            <a:r>
              <a:rPr lang="en-US" sz="3200" b="1" dirty="0">
                <a:solidFill>
                  <a:schemeClr val="accent6">
                    <a:lumMod val="50000"/>
                  </a:schemeClr>
                </a:solidFill>
                <a:ea typeface="Calibri" panose="020F0502020204030204" pitchFamily="34" charset="0"/>
                <a:cs typeface="Times New Roman" panose="02020603050405020304" pitchFamily="18" charset="0"/>
              </a:rPr>
              <a:t>Self-testing</a:t>
            </a:r>
            <a:r>
              <a:rPr lang="en-US" sz="3200" dirty="0">
                <a:ea typeface="Calibri" panose="020F0502020204030204" pitchFamily="34" charset="0"/>
                <a:cs typeface="Times New Roman" panose="02020603050405020304" pitchFamily="18" charset="0"/>
              </a:rPr>
              <a:t> leads to better memory </a:t>
            </a:r>
          </a:p>
          <a:p>
            <a:pPr marL="0" indent="0">
              <a:buNone/>
            </a:pPr>
            <a:r>
              <a:rPr lang="en-US" sz="3200" dirty="0">
                <a:ea typeface="Calibri" panose="020F0502020204030204" pitchFamily="34" charset="0"/>
                <a:cs typeface="Times New Roman" panose="02020603050405020304" pitchFamily="18" charset="0"/>
              </a:rPr>
              <a:t>even compared to concept mapping </a:t>
            </a:r>
            <a:r>
              <a:rPr lang="en-US" sz="1700" dirty="0">
                <a:ea typeface="Calibri" panose="020F0502020204030204" pitchFamily="34" charset="0"/>
                <a:cs typeface="Times New Roman" panose="02020603050405020304" pitchFamily="18" charset="0"/>
              </a:rPr>
              <a:t>(</a:t>
            </a:r>
            <a:r>
              <a:rPr lang="en-US" sz="1700" dirty="0" err="1">
                <a:ea typeface="Calibri" panose="020F0502020204030204" pitchFamily="34" charset="0"/>
                <a:cs typeface="Times New Roman" panose="02020603050405020304" pitchFamily="18" charset="0"/>
              </a:rPr>
              <a:t>Karpicke</a:t>
            </a:r>
            <a:r>
              <a:rPr lang="en-US" sz="1700" dirty="0">
                <a:ea typeface="Calibri" panose="020F0502020204030204" pitchFamily="34" charset="0"/>
                <a:cs typeface="Times New Roman" panose="02020603050405020304" pitchFamily="18" charset="0"/>
              </a:rPr>
              <a:t> &amp; Blunt, 2011).</a:t>
            </a:r>
            <a:endParaRPr lang="ru-RU" sz="1700" dirty="0">
              <a:ea typeface="Calibri" panose="020F0502020204030204" pitchFamily="34" charset="0"/>
              <a:cs typeface="Times New Roman" panose="02020603050405020304" pitchFamily="18" charset="0"/>
            </a:endParaRPr>
          </a:p>
          <a:p>
            <a:pPr marL="0" indent="0">
              <a:buNone/>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200" dirty="0">
                <a:latin typeface="Calibri" panose="020F0502020204030204" pitchFamily="34" charset="0"/>
                <a:ea typeface="Calibri" panose="020F0502020204030204" pitchFamily="34" charset="0"/>
                <a:cs typeface="Times New Roman" panose="02020603050405020304" pitchFamily="18" charset="0"/>
              </a:rPr>
              <a:t>The greatest loss of information occurs almost immediately after memorization (40% is lost, 60% remains). Without consolidation and repetition, we are not able to retain knowledge even for a relatively short time.</a:t>
            </a:r>
            <a:r>
              <a:rPr lang="en-US" sz="2400" b="1" dirty="0">
                <a:solidFill>
                  <a:schemeClr val="accent6">
                    <a:lumMod val="50000"/>
                  </a:schemeClr>
                </a:solidFill>
              </a:rPr>
              <a:t> </a:t>
            </a:r>
          </a:p>
          <a:p>
            <a:pPr marL="0" indent="0">
              <a:buNone/>
            </a:pPr>
            <a:r>
              <a:rPr lang="en-US" sz="2400" b="1" dirty="0">
                <a:solidFill>
                  <a:schemeClr val="accent6">
                    <a:lumMod val="50000"/>
                  </a:schemeClr>
                </a:solidFill>
              </a:rPr>
              <a:t>Retrieval practice </a:t>
            </a:r>
            <a:r>
              <a:rPr lang="en-US" sz="2400" dirty="0"/>
              <a:t>can help nearly everyone. </a:t>
            </a:r>
            <a:endParaRPr lang="en-US" sz="2200" dirty="0"/>
          </a:p>
          <a:p>
            <a:pPr marL="0" indent="0">
              <a:buNone/>
            </a:pPr>
            <a:r>
              <a:rPr lang="en-US" sz="2200" dirty="0"/>
              <a:t>Create a deck of flash cards every time you learn new information. Put questions on one side and the answers on the other side. Friends can even quiz each other on the phone </a:t>
            </a:r>
          </a:p>
          <a:p>
            <a:endParaRPr lang="en-US" sz="2000" dirty="0"/>
          </a:p>
        </p:txBody>
      </p:sp>
      <p:sp>
        <p:nvSpPr>
          <p:cNvPr id="11" name="TextBox 10">
            <a:extLst>
              <a:ext uri="{FF2B5EF4-FFF2-40B4-BE49-F238E27FC236}">
                <a16:creationId xmlns="" xmlns:a16="http://schemas.microsoft.com/office/drawing/2014/main" id="{E632C7F5-E104-DDA9-8E9E-6B62FFF265A6}"/>
              </a:ext>
            </a:extLst>
          </p:cNvPr>
          <p:cNvSpPr txBox="1"/>
          <p:nvPr/>
        </p:nvSpPr>
        <p:spPr>
          <a:xfrm>
            <a:off x="630936" y="4320484"/>
            <a:ext cx="5471162" cy="923330"/>
          </a:xfrm>
          <a:prstGeom prst="rect">
            <a:avLst/>
          </a:prstGeom>
          <a:noFill/>
        </p:spPr>
        <p:txBody>
          <a:bodyPr wrap="square">
            <a:spAutoFit/>
          </a:bodyPr>
          <a:lstStyle/>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12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578DF5B5-2289-28FF-7230-886C997EC846}"/>
              </a:ext>
            </a:extLst>
          </p:cNvPr>
          <p:cNvSpPr txBox="1"/>
          <p:nvPr/>
        </p:nvSpPr>
        <p:spPr>
          <a:xfrm>
            <a:off x="712694" y="256286"/>
            <a:ext cx="10892118" cy="1611018"/>
          </a:xfrm>
          <a:prstGeom prst="rect">
            <a:avLst/>
          </a:prstGeom>
          <a:noFill/>
        </p:spPr>
        <p:txBody>
          <a:bodyPr wrap="square">
            <a:spAutoFit/>
          </a:bodyPr>
          <a:lstStyle/>
          <a:p>
            <a:pPr fontAlgn="base">
              <a:lnSpc>
                <a:spcPct val="107000"/>
              </a:lnSpc>
              <a:spcAft>
                <a:spcPts val="800"/>
              </a:spcAft>
            </a:pPr>
            <a:r>
              <a:rPr lang="en-US" sz="3600" dirty="0">
                <a:solidFill>
                  <a:schemeClr val="accent6">
                    <a:lumMod val="50000"/>
                  </a:schemeClr>
                </a:solidFill>
                <a:ea typeface="Times New Roman" panose="02020603050405020304" pitchFamily="18" charset="0"/>
                <a:cs typeface="Times New Roman" panose="02020603050405020304" pitchFamily="18" charset="0"/>
              </a:rPr>
              <a:t>Turn to </a:t>
            </a:r>
            <a:r>
              <a:rPr lang="en-US" sz="3600" dirty="0" smtClean="0">
                <a:solidFill>
                  <a:schemeClr val="accent6">
                    <a:lumMod val="50000"/>
                  </a:schemeClr>
                </a:solidFill>
                <a:ea typeface="Times New Roman" panose="02020603050405020304" pitchFamily="18" charset="0"/>
                <a:cs typeface="Times New Roman" panose="02020603050405020304" pitchFamily="18" charset="0"/>
              </a:rPr>
              <a:t>Practice:                         </a:t>
            </a:r>
            <a:r>
              <a:rPr lang="en-US" sz="4000" i="1" dirty="0" smtClean="0">
                <a:solidFill>
                  <a:srgbClr val="000000"/>
                </a:solidFill>
                <a:ea typeface="Times New Roman" panose="02020603050405020304" pitchFamily="18" charset="0"/>
                <a:cs typeface="Times New Roman" panose="02020603050405020304" pitchFamily="18" charset="0"/>
              </a:rPr>
              <a:t>Write </a:t>
            </a:r>
            <a:r>
              <a:rPr lang="en-US" sz="4000" i="1" dirty="0">
                <a:solidFill>
                  <a:srgbClr val="000000"/>
                </a:solidFill>
                <a:ea typeface="Times New Roman" panose="02020603050405020304" pitchFamily="18" charset="0"/>
                <a:cs typeface="Times New Roman" panose="02020603050405020304" pitchFamily="18" charset="0"/>
              </a:rPr>
              <a:t>the percentage</a:t>
            </a:r>
          </a:p>
          <a:p>
            <a:pPr fontAlgn="base">
              <a:lnSpc>
                <a:spcPct val="107000"/>
              </a:lnSpc>
              <a:spcAft>
                <a:spcPts val="800"/>
              </a:spcAft>
            </a:pPr>
            <a:endParaRPr lang="en-US" sz="4600" dirty="0">
              <a:effectLst/>
              <a:ea typeface="Calibri" panose="020F0502020204030204" pitchFamily="34" charset="0"/>
              <a:cs typeface="Times New Roman" panose="02020603050405020304" pitchFamily="18" charset="0"/>
            </a:endParaRPr>
          </a:p>
        </p:txBody>
      </p:sp>
      <p:pic>
        <p:nvPicPr>
          <p:cNvPr id="3074" name="Picture 2">
            <a:extLst>
              <a:ext uri="{FF2B5EF4-FFF2-40B4-BE49-F238E27FC236}">
                <a16:creationId xmlns="" xmlns:a16="http://schemas.microsoft.com/office/drawing/2014/main" id="{832446A1-77D2-AFB0-B3EA-71D89011B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02" y="2003612"/>
            <a:ext cx="4317207" cy="43172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4F6D1E7C-8764-8A4E-0A23-21ADD6BE5BC6}"/>
              </a:ext>
            </a:extLst>
          </p:cNvPr>
          <p:cNvSpPr txBox="1"/>
          <p:nvPr/>
        </p:nvSpPr>
        <p:spPr>
          <a:xfrm>
            <a:off x="6358751" y="2803187"/>
            <a:ext cx="4919273" cy="1251625"/>
          </a:xfrm>
          <a:prstGeom prst="rect">
            <a:avLst/>
          </a:prstGeom>
          <a:noFill/>
        </p:spPr>
        <p:txBody>
          <a:bodyPr wrap="square">
            <a:spAutoFit/>
          </a:bodyPr>
          <a:lstStyle/>
          <a:p>
            <a:pPr fontAlgn="base">
              <a:lnSpc>
                <a:spcPct val="107000"/>
              </a:lnSpc>
              <a:spcAft>
                <a:spcPts val="800"/>
              </a:spcAft>
            </a:pPr>
            <a:r>
              <a:rPr lang="en-US" sz="3600" u="sng" dirty="0">
                <a:solidFill>
                  <a:srgbClr val="000000"/>
                </a:solidFill>
                <a:effectLst/>
                <a:ea typeface="Times New Roman" panose="02020603050405020304" pitchFamily="18" charset="0"/>
                <a:cs typeface="Times New Roman" panose="02020603050405020304" pitchFamily="18" charset="0"/>
                <a:hlinkClick r:id="rId3"/>
              </a:rPr>
              <a:t>https://learningapps.org/display?v=p4vaz7k6223</a:t>
            </a:r>
            <a:r>
              <a:rPr lang="en-US" sz="3600" dirty="0">
                <a:solidFill>
                  <a:srgbClr val="000000"/>
                </a:solidFill>
                <a:effectLst/>
                <a:ea typeface="Times New Roman" panose="02020603050405020304" pitchFamily="18" charset="0"/>
                <a:cs typeface="Times New Roman" panose="02020603050405020304" pitchFamily="18" charset="0"/>
              </a:rPr>
              <a:t> </a:t>
            </a:r>
            <a:endParaRPr lang="en-US" sz="3600" dirty="0">
              <a:effectLst/>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E901FA55-80C6-8C1D-C6C3-FB5011AFADFC}"/>
              </a:ext>
            </a:extLst>
          </p:cNvPr>
          <p:cNvSpPr txBox="1"/>
          <p:nvPr/>
        </p:nvSpPr>
        <p:spPr>
          <a:xfrm>
            <a:off x="6096000" y="1623492"/>
            <a:ext cx="5625583" cy="1014380"/>
          </a:xfrm>
          <a:prstGeom prst="rect">
            <a:avLst/>
          </a:prstGeom>
          <a:noFill/>
        </p:spPr>
        <p:txBody>
          <a:bodyPr wrap="square">
            <a:spAutoFit/>
          </a:bodyPr>
          <a:lstStyle/>
          <a:p>
            <a:pPr indent="228600" fontAlgn="base">
              <a:lnSpc>
                <a:spcPct val="107000"/>
              </a:lnSpc>
              <a:spcAft>
                <a:spcPts val="800"/>
              </a:spcAft>
            </a:pPr>
            <a:r>
              <a:rPr lang="en-US" sz="2800" dirty="0">
                <a:solidFill>
                  <a:srgbClr val="000000"/>
                </a:solidFill>
                <a:effectLst/>
                <a:ea typeface="Times New Roman" panose="02020603050405020304" pitchFamily="18" charset="0"/>
                <a:cs typeface="Times New Roman" panose="02020603050405020304" pitchFamily="18" charset="0"/>
              </a:rPr>
              <a:t/>
            </a:r>
            <a:br>
              <a:rPr lang="en-US" sz="2800" dirty="0">
                <a:solidFill>
                  <a:srgbClr val="000000"/>
                </a:solidFill>
                <a:effectLst/>
                <a:ea typeface="Times New Roman" panose="02020603050405020304" pitchFamily="18" charset="0"/>
                <a:cs typeface="Times New Roman" panose="02020603050405020304" pitchFamily="18" charset="0"/>
              </a:rPr>
            </a:br>
            <a:r>
              <a:rPr lang="en-US" sz="2800" dirty="0">
                <a:solidFill>
                  <a:srgbClr val="000000"/>
                </a:solidFill>
                <a:effectLst/>
                <a:ea typeface="Times New Roman" panose="02020603050405020304" pitchFamily="18" charset="0"/>
                <a:cs typeface="Times New Roman" panose="02020603050405020304" pitchFamily="18" charset="0"/>
              </a:rPr>
              <a:t>	</a:t>
            </a:r>
            <a:endParaRPr lang="en-US" sz="2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0338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Изображение выглядит как текст, снимок экрана, линия, Шрифт&#10;&#10;Автоматически созданное описание">
            <a:extLst>
              <a:ext uri="{FF2B5EF4-FFF2-40B4-BE49-F238E27FC236}">
                <a16:creationId xmlns="" xmlns:a16="http://schemas.microsoft.com/office/drawing/2014/main" id="{FCCD0E92-1105-ECA4-2F9E-84AF125306D5}"/>
              </a:ext>
            </a:extLst>
          </p:cNvPr>
          <p:cNvPicPr>
            <a:picLocks noChangeAspect="1"/>
          </p:cNvPicPr>
          <p:nvPr/>
        </p:nvPicPr>
        <p:blipFill>
          <a:blip r:embed="rId2"/>
          <a:stretch>
            <a:fillRect/>
          </a:stretch>
        </p:blipFill>
        <p:spPr>
          <a:xfrm>
            <a:off x="1182625" y="1452283"/>
            <a:ext cx="9835066" cy="5527016"/>
          </a:xfrm>
          <a:prstGeom prst="rect">
            <a:avLst/>
          </a:prstGeom>
        </p:spPr>
      </p:pic>
      <p:sp>
        <p:nvSpPr>
          <p:cNvPr id="2" name="Заголовок 1">
            <a:extLst>
              <a:ext uri="{FF2B5EF4-FFF2-40B4-BE49-F238E27FC236}">
                <a16:creationId xmlns="" xmlns:a16="http://schemas.microsoft.com/office/drawing/2014/main" id="{4E85C763-777A-FEC9-2D69-68FDC748FFA6}"/>
              </a:ext>
            </a:extLst>
          </p:cNvPr>
          <p:cNvSpPr>
            <a:spLocks noGrp="1"/>
          </p:cNvSpPr>
          <p:nvPr>
            <p:ph type="title"/>
          </p:nvPr>
        </p:nvSpPr>
        <p:spPr>
          <a:xfrm>
            <a:off x="838199" y="430307"/>
            <a:ext cx="10515600" cy="1748118"/>
          </a:xfrm>
        </p:spPr>
        <p:txBody>
          <a:bodyPr>
            <a:normAutofit/>
          </a:bodyPr>
          <a:lstStyle/>
          <a:p>
            <a:pPr algn="ctr"/>
            <a:r>
              <a:rPr lang="en-US" sz="4400" b="1" dirty="0">
                <a:solidFill>
                  <a:srgbClr val="7030A0"/>
                </a:solidFill>
                <a:effectLst/>
                <a:ea typeface="Times New Roman" panose="02020603050405020304" pitchFamily="18" charset="0"/>
                <a:cs typeface="Times New Roman" panose="02020603050405020304" pitchFamily="18" charset="0"/>
              </a:rPr>
              <a:t>EXPLAIN </a:t>
            </a:r>
            <a:r>
              <a:rPr lang="en-US" sz="4400" b="1" dirty="0">
                <a:solidFill>
                  <a:schemeClr val="accent6">
                    <a:lumMod val="50000"/>
                  </a:schemeClr>
                </a:solidFill>
                <a:effectLst/>
                <a:ea typeface="Times New Roman" panose="02020603050405020304" pitchFamily="18" charset="0"/>
                <a:cs typeface="Times New Roman" panose="02020603050405020304" pitchFamily="18" charset="0"/>
              </a:rPr>
              <a:t/>
            </a:r>
            <a:br>
              <a:rPr lang="en-US" sz="4400" b="1" dirty="0">
                <a:solidFill>
                  <a:schemeClr val="accent6">
                    <a:lumMod val="50000"/>
                  </a:schemeClr>
                </a:solidFill>
                <a:effectLst/>
                <a:ea typeface="Times New Roman" panose="02020603050405020304" pitchFamily="18" charset="0"/>
                <a:cs typeface="Times New Roman" panose="02020603050405020304" pitchFamily="18" charset="0"/>
              </a:rPr>
            </a:br>
            <a:r>
              <a:rPr lang="en-US" sz="3100" b="1" dirty="0">
                <a:solidFill>
                  <a:schemeClr val="accent6">
                    <a:lumMod val="50000"/>
                  </a:schemeClr>
                </a:solidFill>
                <a:effectLst/>
                <a:ea typeface="Times New Roman" panose="02020603050405020304" pitchFamily="18" charset="0"/>
                <a:cs typeface="Times New Roman" panose="02020603050405020304" pitchFamily="18" charset="0"/>
              </a:rPr>
              <a:t>a difficult idea, concept, problem, or passage to a friend.</a:t>
            </a:r>
            <a:r>
              <a:rPr lang="en-US" sz="3100" b="1" dirty="0">
                <a:effectLst/>
                <a:ea typeface="Times New Roman" panose="02020603050405020304" pitchFamily="18" charset="0"/>
                <a:cs typeface="Times New Roman" panose="02020603050405020304" pitchFamily="18" charset="0"/>
              </a:rPr>
              <a:t> </a:t>
            </a:r>
            <a:r>
              <a:rPr lang="ru-RU" sz="3100" dirty="0">
                <a:effectLst/>
                <a:latin typeface="Calibri" panose="020F0502020204030204" pitchFamily="34" charset="0"/>
                <a:ea typeface="Calibri" panose="020F0502020204030204" pitchFamily="34" charset="0"/>
                <a:cs typeface="Times New Roman" panose="02020603050405020304" pitchFamily="18" charset="0"/>
              </a:rPr>
              <a:t/>
            </a:r>
            <a:br>
              <a:rPr lang="ru-RU" sz="3100" dirty="0">
                <a:effectLst/>
                <a:latin typeface="Calibri" panose="020F0502020204030204" pitchFamily="34" charset="0"/>
                <a:ea typeface="Calibri" panose="020F0502020204030204" pitchFamily="34" charset="0"/>
                <a:cs typeface="Times New Roman" panose="02020603050405020304" pitchFamily="18" charset="0"/>
              </a:rPr>
            </a:br>
            <a:endParaRPr lang="en-US" sz="3100" dirty="0"/>
          </a:p>
        </p:txBody>
      </p:sp>
    </p:spTree>
    <p:extLst>
      <p:ext uri="{BB962C8B-B14F-4D97-AF65-F5344CB8AC3E}">
        <p14:creationId xmlns:p14="http://schemas.microsoft.com/office/powerpoint/2010/main" val="1890002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1512</TotalTime>
  <Words>1057</Words>
  <Application>Microsoft Office PowerPoint</Application>
  <PresentationFormat>Широкоэкранный</PresentationFormat>
  <Paragraphs>94</Paragraphs>
  <Slides>20</Slides>
  <Notes>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20</vt:i4>
      </vt:variant>
    </vt:vector>
  </HeadingPairs>
  <TitlesOfParts>
    <vt:vector size="30" baseType="lpstr">
      <vt:lpstr>Aharoni</vt:lpstr>
      <vt:lpstr>Arial</vt:lpstr>
      <vt:lpstr>Calibri</vt:lpstr>
      <vt:lpstr>Calibri </vt:lpstr>
      <vt:lpstr>Calibri Light</vt:lpstr>
      <vt:lpstr>Helvetica</vt:lpstr>
      <vt:lpstr>Symbol</vt:lpstr>
      <vt:lpstr>Times New Roman</vt:lpstr>
      <vt:lpstr>Wingdings</vt:lpstr>
      <vt:lpstr>Тема Office</vt:lpstr>
      <vt:lpstr>Study smarter,  not longer </vt:lpstr>
      <vt:lpstr>Презентация PowerPoint</vt:lpstr>
      <vt:lpstr>SPACE OUT YOUR STUDYING </vt:lpstr>
      <vt:lpstr>Презентация PowerPoint</vt:lpstr>
      <vt:lpstr>DON’T JUST REREAD BOOKS AND NOTES </vt:lpstr>
      <vt:lpstr>Презентация PowerPoint</vt:lpstr>
      <vt:lpstr>TEST YOURSELF </vt:lpstr>
      <vt:lpstr>Презентация PowerPoint</vt:lpstr>
      <vt:lpstr>EXPLAIN  a difficult idea, concept, problem, or passage to a friend.  </vt:lpstr>
      <vt:lpstr>THINK LIKE A PROFESSOR  </vt:lpstr>
      <vt:lpstr>Презентация PowerPoint</vt:lpstr>
      <vt:lpstr>MISTAKES ARE OKAY —  as long as you learn from them </vt:lpstr>
      <vt:lpstr>            MIX IT UP </vt:lpstr>
      <vt:lpstr>FIND EXAMPLES </vt:lpstr>
      <vt:lpstr>Use pictures  </vt:lpstr>
      <vt:lpstr>Презентация PowerPoint</vt:lpstr>
      <vt:lpstr>DIG DEEPER </vt:lpstr>
      <vt:lpstr>TAKE CARE OF YOUR PHYSICAL AND MENTAL HEALTH </vt:lpstr>
      <vt:lpstr>Презентация PowerPoint</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Тюркова Дарья Максимовна</dc:creator>
  <cp:lastModifiedBy>USER</cp:lastModifiedBy>
  <cp:revision>57</cp:revision>
  <dcterms:created xsi:type="dcterms:W3CDTF">2023-06-01T15:46:28Z</dcterms:created>
  <dcterms:modified xsi:type="dcterms:W3CDTF">2023-06-20T11:45:42Z</dcterms:modified>
</cp:coreProperties>
</file>