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CF73822F-FE83-48CE-B8FB-A3BCE0A74241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CSCI E-92 Term Project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Anna Levin</a:t>
            </a:r>
            <a:endParaRPr/>
          </a:p>
          <a:p>
            <a:pPr algn="ctr"/>
            <a:r>
              <a:rPr lang="en-US" sz="2200"/>
              <a:t>12-18-2018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749040" y="185760"/>
            <a:ext cx="2194560" cy="731520"/>
          </a:xfrm>
          <a:prstGeom prst="flowChartProcess">
            <a:avLst/>
          </a:prstGeom>
          <a:solidFill>
            <a:srgbClr val="ff950e"/>
          </a:solidFill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Get Command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19520" y="2854080"/>
            <a:ext cx="1252080" cy="45720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Terminate 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125280" y="1594440"/>
            <a:ext cx="1246320" cy="4006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exit</a:t>
            </a:r>
            <a:r>
              <a:rPr lang="en-US" sz="1400"/>
              <a:t> </a:t>
            </a:r>
            <a:endParaRPr/>
          </a:p>
        </p:txBody>
      </p:sp>
      <p:cxnSp>
        <p:nvCxnSpPr>
          <p:cNvPr id="85" name="Line 4"/>
          <p:cNvCxnSpPr>
            <a:stCxn id="82" idx="2"/>
            <a:endCxn id="84" idx="0"/>
          </p:cNvCxnSpPr>
          <p:nvPr/>
        </p:nvCxnSpPr>
        <p:spPr>
          <a:xfrm flipH="1">
            <a:off x="748440" y="917280"/>
            <a:ext cx="4098240" cy="677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6" name="Line 5"/>
          <p:cNvCxnSpPr>
            <a:stCxn id="84" idx="2"/>
            <a:endCxn id="83" idx="0"/>
          </p:cNvCxnSpPr>
          <p:nvPr/>
        </p:nvCxnSpPr>
        <p:spPr>
          <a:xfrm flipH="1">
            <a:off x="745560" y="1995120"/>
            <a:ext cx="3240" cy="8593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7" name="CustomShape 6"/>
          <p:cNvSpPr/>
          <p:nvPr/>
        </p:nvSpPr>
        <p:spPr>
          <a:xfrm>
            <a:off x="1779120" y="1594800"/>
            <a:ext cx="1055520" cy="4003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logout</a:t>
            </a:r>
            <a:r>
              <a:rPr lang="en-US" sz="1400"/>
              <a:t> 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1599120" y="2855160"/>
            <a:ext cx="1368720" cy="4561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Log event</a:t>
            </a:r>
            <a:endParaRPr/>
          </a:p>
        </p:txBody>
      </p:sp>
      <p:cxnSp>
        <p:nvCxnSpPr>
          <p:cNvPr id="89" name="Line 8"/>
          <p:cNvCxnSpPr>
            <a:stCxn id="87" idx="2"/>
            <a:endCxn id="88" idx="0"/>
          </p:cNvCxnSpPr>
          <p:nvPr/>
        </p:nvCxnSpPr>
        <p:spPr>
          <a:xfrm flipH="1">
            <a:off x="2283480" y="1995120"/>
            <a:ext cx="23760" cy="860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0" name="Line 9"/>
          <p:cNvCxnSpPr>
            <a:stCxn id="82" idx="2"/>
            <a:endCxn id="87" idx="0"/>
          </p:cNvCxnSpPr>
          <p:nvPr/>
        </p:nvCxnSpPr>
        <p:spPr>
          <a:xfrm flipH="1">
            <a:off x="2306880" y="917280"/>
            <a:ext cx="2539800" cy="6778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1" name="CustomShape 10"/>
          <p:cNvSpPr/>
          <p:nvPr/>
        </p:nvSpPr>
        <p:spPr>
          <a:xfrm>
            <a:off x="3041640" y="1594800"/>
            <a:ext cx="1713240" cy="8575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Admin Commands</a:t>
            </a:r>
            <a:r>
              <a:rPr lang="en-US" sz="1400"/>
              <a:t>
</a:t>
            </a:r>
            <a:r>
              <a:rPr lang="en-US" sz="1400"/>
              <a:t>(e.g., adduser,</a:t>
            </a:r>
            <a:endParaRPr/>
          </a:p>
          <a:p>
            <a:pPr algn="ctr"/>
            <a:r>
              <a:rPr lang="en-US" sz="1400"/>
              <a:t>logread, spawn )</a:t>
            </a:r>
            <a:endParaRPr/>
          </a:p>
        </p:txBody>
      </p:sp>
      <p:cxnSp>
        <p:nvCxnSpPr>
          <p:cNvPr id="92" name="Line 11"/>
          <p:cNvCxnSpPr>
            <a:stCxn id="82" idx="2"/>
            <a:endCxn id="91" idx="0"/>
          </p:cNvCxnSpPr>
          <p:nvPr/>
        </p:nvCxnSpPr>
        <p:spPr>
          <a:xfrm flipH="1">
            <a:off x="3898440" y="917280"/>
            <a:ext cx="948240" cy="6778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3" name="CustomShape 12"/>
          <p:cNvSpPr/>
          <p:nvPr/>
        </p:nvSpPr>
        <p:spPr>
          <a:xfrm>
            <a:off x="3174840" y="3299760"/>
            <a:ext cx="1463040" cy="1443600"/>
          </a:xfrm>
          <a:prstGeom prst="diamond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0000"/>
                </a:solidFill>
              </a:rPr>
              <a:t>is ADMIN</a:t>
            </a:r>
            <a:endParaRPr/>
          </a:p>
        </p:txBody>
      </p:sp>
      <p:cxnSp>
        <p:nvCxnSpPr>
          <p:cNvPr id="94" name="Line 13"/>
          <p:cNvCxnSpPr>
            <a:stCxn id="91" idx="2"/>
            <a:endCxn id="93" idx="0"/>
          </p:cNvCxnSpPr>
          <p:nvPr/>
        </p:nvCxnSpPr>
        <p:spPr>
          <a:xfrm>
            <a:off x="3898440" y="2452320"/>
            <a:ext cx="8280" cy="847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5" name="CustomShape 14"/>
          <p:cNvSpPr/>
          <p:nvPr/>
        </p:nvSpPr>
        <p:spPr>
          <a:xfrm>
            <a:off x="1873080" y="5806440"/>
            <a:ext cx="984600" cy="5029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Execute 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3880080" y="6238800"/>
            <a:ext cx="1820160" cy="59400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Write to security log</a:t>
            </a:r>
            <a:r>
              <a:rPr lang="en-US" sz="1400">
                <a:solidFill>
                  <a:srgbClr val="ff3333"/>
                </a:solidFill>
              </a:rPr>
              <a:t> </a:t>
            </a:r>
            <a:endParaRPr/>
          </a:p>
        </p:txBody>
      </p:sp>
      <p:cxnSp>
        <p:nvCxnSpPr>
          <p:cNvPr id="97" name="Line 16"/>
          <p:cNvCxnSpPr>
            <a:stCxn id="93" idx="1"/>
            <a:endCxn id="95" idx="0"/>
          </p:cNvCxnSpPr>
          <p:nvPr/>
        </p:nvCxnSpPr>
        <p:spPr>
          <a:xfrm flipH="1">
            <a:off x="2365560" y="4021560"/>
            <a:ext cx="809640" cy="1785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Yes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cxnSp>
      <p:cxnSp>
        <p:nvCxnSpPr>
          <p:cNvPr id="98" name="Line 17"/>
          <p:cNvCxnSpPr>
            <a:stCxn id="93" idx="2"/>
            <a:endCxn id="96" idx="0"/>
          </p:cNvCxnSpPr>
          <p:nvPr/>
        </p:nvCxnSpPr>
        <p:spPr>
          <a:xfrm>
            <a:off x="3906360" y="4743360"/>
            <a:ext cx="884160" cy="1495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  <a:p>
            <a:pPr algn="ctr"/>
            <a:endParaRPr/>
          </a:p>
        </p:txBody>
      </p:cxnSp>
      <p:sp>
        <p:nvSpPr>
          <p:cNvPr id="99" name="CustomShape 18"/>
          <p:cNvSpPr/>
          <p:nvPr/>
        </p:nvSpPr>
        <p:spPr>
          <a:xfrm>
            <a:off x="4937760" y="1595160"/>
            <a:ext cx="1828800" cy="85716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File Access</a:t>
            </a:r>
            <a:endParaRPr/>
          </a:p>
          <a:p>
            <a:pPr algn="ctr"/>
            <a:r>
              <a:rPr lang="en-US" sz="1400"/>
              <a:t>Command (e.g., fopen,</a:t>
            </a:r>
            <a:endParaRPr/>
          </a:p>
          <a:p>
            <a:pPr algn="ctr"/>
            <a:r>
              <a:rPr lang="en-US" sz="1400"/>
              <a:t>delete, purge)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6766560" y="2531160"/>
            <a:ext cx="1463040" cy="49140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Misc.</a:t>
            </a:r>
            <a:r>
              <a:rPr lang="en-US" sz="1400"/>
              <a:t>
</a:t>
            </a:r>
            <a:r>
              <a:rPr lang="en-US" sz="1400"/>
              <a:t>(e.g., help, echo)</a:t>
            </a:r>
            <a:endParaRPr/>
          </a:p>
        </p:txBody>
      </p:sp>
      <p:cxnSp>
        <p:nvCxnSpPr>
          <p:cNvPr id="101" name="Line 20"/>
          <p:cNvCxnSpPr>
            <a:stCxn id="82" idx="2"/>
            <a:endCxn id="99" idx="0"/>
          </p:cNvCxnSpPr>
          <p:nvPr/>
        </p:nvCxnSpPr>
        <p:spPr>
          <a:xfrm>
            <a:off x="4846320" y="917280"/>
            <a:ext cx="1006200" cy="678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Line 21"/>
          <p:cNvCxnSpPr>
            <a:stCxn id="82" idx="2"/>
            <a:endCxn id="100" idx="0"/>
          </p:cNvCxnSpPr>
          <p:nvPr/>
        </p:nvCxnSpPr>
        <p:spPr>
          <a:xfrm>
            <a:off x="4846320" y="917280"/>
            <a:ext cx="2652120" cy="1614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3" name="CustomShape 22"/>
          <p:cNvSpPr/>
          <p:nvPr/>
        </p:nvSpPr>
        <p:spPr>
          <a:xfrm>
            <a:off x="5126040" y="3175560"/>
            <a:ext cx="1463040" cy="1443600"/>
          </a:xfrm>
          <a:prstGeom prst="diamond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Has correct</a:t>
            </a:r>
            <a:endParaRPr/>
          </a:p>
          <a:p>
            <a:pPr algn="ctr"/>
            <a:r>
              <a:rPr lang="en-US" sz="1400">
                <a:solidFill>
                  <a:srgbClr val="ff3333"/>
                </a:solidFill>
              </a:rPr>
              <a:t>permissions</a:t>
            </a:r>
            <a:endParaRPr/>
          </a:p>
        </p:txBody>
      </p:sp>
      <p:cxnSp>
        <p:nvCxnSpPr>
          <p:cNvPr id="104" name="Line 23"/>
          <p:cNvCxnSpPr>
            <a:stCxn id="99" idx="2"/>
            <a:endCxn id="103" idx="0"/>
          </p:cNvCxnSpPr>
          <p:nvPr/>
        </p:nvCxnSpPr>
        <p:spPr>
          <a:xfrm>
            <a:off x="5852160" y="2452320"/>
            <a:ext cx="5760" cy="7236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24"/>
          <p:cNvCxnSpPr>
            <a:stCxn id="103" idx="2"/>
            <a:endCxn id="96" idx="0"/>
          </p:cNvCxnSpPr>
          <p:nvPr/>
        </p:nvCxnSpPr>
        <p:spPr>
          <a:xfrm flipH="1">
            <a:off x="4790160" y="4619160"/>
            <a:ext cx="1067760" cy="1620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  <a:p>
            <a:pPr algn="ctr"/>
            <a:endParaRPr/>
          </a:p>
        </p:txBody>
      </p:cxnSp>
      <p:sp>
        <p:nvSpPr>
          <p:cNvPr id="106" name="CustomShape 25"/>
          <p:cNvSpPr/>
          <p:nvPr/>
        </p:nvSpPr>
        <p:spPr>
          <a:xfrm>
            <a:off x="8331120" y="4305600"/>
            <a:ext cx="1463040" cy="1443600"/>
          </a:xfrm>
          <a:prstGeom prst="diamond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In correct</a:t>
            </a:r>
            <a:endParaRPr/>
          </a:p>
          <a:p>
            <a:pPr algn="ctr"/>
            <a:r>
              <a:rPr lang="en-US" sz="1400">
                <a:solidFill>
                  <a:srgbClr val="ff3333"/>
                </a:solidFill>
              </a:rPr>
              <a:t>mode</a:t>
            </a:r>
            <a:endParaRPr/>
          </a:p>
        </p:txBody>
      </p:sp>
      <p:cxnSp>
        <p:nvCxnSpPr>
          <p:cNvPr id="107" name="Line 26"/>
          <p:cNvCxnSpPr>
            <a:stCxn id="106" idx="2"/>
            <a:endCxn id="96" idx="3"/>
          </p:cNvCxnSpPr>
          <p:nvPr/>
        </p:nvCxnSpPr>
        <p:spPr>
          <a:xfrm flipH="1">
            <a:off x="5700240" y="5749200"/>
            <a:ext cx="3362760" cy="7869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       </a:t>
            </a:r>
            <a:r>
              <a:rPr lang="en-US" sz="1400"/>
              <a:t>No</a:t>
            </a:r>
            <a:endParaRPr/>
          </a:p>
        </p:txBody>
      </p:cxnSp>
      <p:sp>
        <p:nvSpPr>
          <p:cNvPr id="108" name="CustomShape 27"/>
          <p:cNvSpPr/>
          <p:nvPr/>
        </p:nvSpPr>
        <p:spPr>
          <a:xfrm>
            <a:off x="6991920" y="3660120"/>
            <a:ext cx="984600" cy="5029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Execute </a:t>
            </a:r>
            <a:endParaRPr/>
          </a:p>
        </p:txBody>
      </p:sp>
      <p:cxnSp>
        <p:nvCxnSpPr>
          <p:cNvPr id="109" name="Line 28"/>
          <p:cNvCxnSpPr>
            <a:stCxn id="106" idx="1"/>
            <a:endCxn id="108" idx="2"/>
          </p:cNvCxnSpPr>
          <p:nvPr/>
        </p:nvCxnSpPr>
        <p:spPr>
          <a:xfrm flipH="1" flipV="1">
            <a:off x="7484400" y="4163040"/>
            <a:ext cx="847080" cy="864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   </a:t>
            </a:r>
            <a:r>
              <a:rPr lang="en-US" sz="1400"/>
              <a:t>Yes        </a:t>
            </a:r>
            <a:endParaRPr/>
          </a:p>
        </p:txBody>
      </p:cxnSp>
      <p:cxnSp>
        <p:nvCxnSpPr>
          <p:cNvPr id="110" name="Line 29"/>
          <p:cNvCxnSpPr>
            <a:stCxn id="100" idx="2"/>
            <a:endCxn id="108" idx="0"/>
          </p:cNvCxnSpPr>
          <p:nvPr/>
        </p:nvCxnSpPr>
        <p:spPr>
          <a:xfrm flipH="1">
            <a:off x="7484040" y="3022560"/>
            <a:ext cx="14400" cy="6379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1" name="CustomShape 30"/>
          <p:cNvSpPr/>
          <p:nvPr/>
        </p:nvSpPr>
        <p:spPr>
          <a:xfrm>
            <a:off x="807480" y="4259160"/>
            <a:ext cx="1368720" cy="45612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Go to login</a:t>
            </a:r>
            <a:endParaRPr/>
          </a:p>
        </p:txBody>
      </p:sp>
      <p:cxnSp>
        <p:nvCxnSpPr>
          <p:cNvPr id="112" name="Line 31"/>
          <p:cNvCxnSpPr>
            <a:stCxn id="88" idx="2"/>
            <a:endCxn id="111" idx="0"/>
          </p:cNvCxnSpPr>
          <p:nvPr/>
        </p:nvCxnSpPr>
        <p:spPr>
          <a:xfrm flipH="1">
            <a:off x="1491840" y="3311280"/>
            <a:ext cx="792000" cy="948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3" name="CustomShape 32"/>
          <p:cNvSpPr/>
          <p:nvPr/>
        </p:nvSpPr>
        <p:spPr>
          <a:xfrm>
            <a:off x="8118360" y="1595880"/>
            <a:ext cx="1878120" cy="85716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Stream Access</a:t>
            </a:r>
            <a:endParaRPr/>
          </a:p>
          <a:p>
            <a:pPr algn="ctr"/>
            <a:r>
              <a:rPr lang="en-US" sz="1400"/>
              <a:t>Command  (e.g.,</a:t>
            </a:r>
            <a:endParaRPr/>
          </a:p>
          <a:p>
            <a:pPr algn="ctr"/>
            <a:r>
              <a:rPr lang="en-US" sz="1400"/>
              <a:t>fputc, fgetc, rewind)</a:t>
            </a:r>
            <a:endParaRPr/>
          </a:p>
        </p:txBody>
      </p:sp>
      <p:cxnSp>
        <p:nvCxnSpPr>
          <p:cNvPr id="114" name="Line 33"/>
          <p:cNvCxnSpPr>
            <a:stCxn id="82" idx="2"/>
            <a:endCxn id="113" idx="0"/>
          </p:cNvCxnSpPr>
          <p:nvPr/>
        </p:nvCxnSpPr>
        <p:spPr>
          <a:xfrm>
            <a:off x="4846320" y="917280"/>
            <a:ext cx="4211280" cy="6789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5" name="Line 34"/>
          <p:cNvCxnSpPr>
            <a:stCxn id="113" idx="2"/>
            <a:endCxn id="106" idx="0"/>
          </p:cNvCxnSpPr>
          <p:nvPr/>
        </p:nvCxnSpPr>
        <p:spPr>
          <a:xfrm>
            <a:off x="9057600" y="2453040"/>
            <a:ext cx="5400" cy="18529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6" name="Line 35"/>
          <p:cNvCxnSpPr>
            <a:stCxn id="103" idx="3"/>
            <a:endCxn id="108" idx="1"/>
          </p:cNvCxnSpPr>
          <p:nvPr/>
        </p:nvCxnSpPr>
        <p:spPr>
          <a:xfrm>
            <a:off x="6589080" y="3897360"/>
            <a:ext cx="403200" cy="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Yes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cxn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Additional Features/Commands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Problem set: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Features: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Escape characters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Strings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Directory hierarchy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Commands: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set/unset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Term project: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Commands: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fputs/fgets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adduser/remuser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logout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purge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logrewind/logpurge/logread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spawnFlashGB/killFlashGB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spawn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DEMO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3200"/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Overview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Project Goals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Setup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Memory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File system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PCB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Clocks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Interrupts &amp; priorities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Stack setup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Shell Interactions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Additional features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Demo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Project Goals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The problem: lack of security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Data can be read and/or manipulated by third party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tracking of who uses system and how they use 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solutions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/>
              <a:t>Event/security logging: who, what, and when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/>
              <a:t>User accounts with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Login username + password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Group identifier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/>
              <a:t>File permissions (read, write, execute)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Setup of Key Data Structures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Memory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Two dynamic double linked lists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Free Memory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Ordered by size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Adjacent spaces are merged togeather before insertion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Allocated Memory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Ordered by address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PCB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Dynamic, circular, double linked list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Info: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Process ID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State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Stack pointer/address/size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Clock time in millis (start, end, and total cpu)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Stream table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3333"/>
                </a:solidFill>
              </a:rPr>
              <a:t>Security log ID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Setup (cont.)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File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System wide Inode table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>
                <a:solidFill>
                  <a:srgbClr val="ff3333"/>
                </a:solidFill>
              </a:rPr>
              <a:t>User info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Proccess ID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Typed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Size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>
                <a:solidFill>
                  <a:srgbClr val="ff3333"/>
                </a:solidFill>
              </a:rPr>
              <a:t>Permissions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Data blocks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Stream table per PCB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Device type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File name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>
                <a:solidFill>
                  <a:srgbClr val="ff3333"/>
                </a:solidFill>
              </a:rPr>
              <a:t>Access mode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Position in data blocks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Inode index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Dynamically allocated tables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Clock Usage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Flex Timer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Systick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b="1" lang="en-US">
                <a:solidFill>
                  <a:srgbClr val="ff3333"/>
                </a:solidFill>
              </a:rPr>
              <a:t>Oscillator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Interrups &amp; Priority levels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PDB (4)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Flex Timer (5)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UART2 (6)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Systick/PendSV (14)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SVC (15)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760" y="1172520"/>
            <a:ext cx="9400680" cy="5229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0" y="4452840"/>
            <a:ext cx="5466240" cy="277092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Stack Set-up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882400" y="418320"/>
            <a:ext cx="173736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Shell starts up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670320" y="1388160"/>
            <a:ext cx="173736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Shell prompts for</a:t>
            </a:r>
            <a:endParaRPr/>
          </a:p>
          <a:p>
            <a:pPr algn="ctr"/>
            <a:r>
              <a:rPr lang="en-US" sz="1400"/>
              <a:t>login</a:t>
            </a:r>
            <a:endParaRPr/>
          </a:p>
        </p:txBody>
      </p:sp>
      <p:cxnSp>
        <p:nvCxnSpPr>
          <p:cNvPr id="58" name="Line 3"/>
          <p:cNvCxnSpPr>
            <a:stCxn id="56" idx="1"/>
            <a:endCxn id="57" idx="0"/>
          </p:cNvCxnSpPr>
          <p:nvPr/>
        </p:nvCxnSpPr>
        <p:spPr>
          <a:xfrm flipH="1">
            <a:off x="1539000" y="738360"/>
            <a:ext cx="4343760" cy="6501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9" name="CustomShape 4"/>
          <p:cNvSpPr/>
          <p:nvPr/>
        </p:nvSpPr>
        <p:spPr>
          <a:xfrm>
            <a:off x="853200" y="2560320"/>
            <a:ext cx="1371600" cy="1371600"/>
          </a:xfrm>
          <a:prstGeom prst="flowChartDecision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Valid</a:t>
            </a:r>
            <a:endParaRPr/>
          </a:p>
          <a:p>
            <a:pPr algn="ctr"/>
            <a:r>
              <a:rPr lang="en-US" sz="1400">
                <a:solidFill>
                  <a:srgbClr val="ff3333"/>
                </a:solidFill>
              </a:rPr>
              <a:t>credentials</a:t>
            </a:r>
            <a:endParaRPr/>
          </a:p>
          <a:p>
            <a:pPr algn="ctr"/>
            <a:r>
              <a:rPr lang="en-US" sz="1400">
                <a:solidFill>
                  <a:srgbClr val="ff3333"/>
                </a:solidFill>
              </a:rPr>
              <a:t>given</a:t>
            </a:r>
            <a:endParaRPr/>
          </a:p>
        </p:txBody>
      </p:sp>
      <p:cxnSp>
        <p:nvCxnSpPr>
          <p:cNvPr id="60" name="Line 5"/>
          <p:cNvCxnSpPr>
            <a:stCxn id="57" idx="2"/>
            <a:endCxn id="59" idx="0"/>
          </p:cNvCxnSpPr>
          <p:nvPr/>
        </p:nvCxnSpPr>
        <p:spPr>
          <a:xfrm>
            <a:off x="1539000" y="2028240"/>
            <a:ext cx="360" cy="5324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1" name="Line 6"/>
          <p:cNvCxnSpPr>
            <a:stCxn id="59" idx="3"/>
            <a:endCxn id="57" idx="3"/>
          </p:cNvCxnSpPr>
          <p:nvPr/>
        </p:nvCxnSpPr>
        <p:spPr>
          <a:xfrm flipV="1">
            <a:off x="2224800" y="1708200"/>
            <a:ext cx="183240" cy="15382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</p:txBody>
      </p:cxnSp>
      <p:sp>
        <p:nvSpPr>
          <p:cNvPr id="62" name="CustomShape 7"/>
          <p:cNvSpPr/>
          <p:nvPr/>
        </p:nvSpPr>
        <p:spPr>
          <a:xfrm>
            <a:off x="853560" y="4468680"/>
            <a:ext cx="1371600" cy="1371600"/>
          </a:xfrm>
          <a:prstGeom prst="flowChartDecision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exit</a:t>
            </a:r>
            <a:endParaRPr/>
          </a:p>
          <a:p>
            <a:pPr algn="ctr"/>
            <a:r>
              <a:rPr lang="en-US" sz="1400"/>
              <a:t>command</a:t>
            </a:r>
            <a:endParaRPr/>
          </a:p>
          <a:p>
            <a:pPr algn="ctr"/>
            <a:r>
              <a:rPr lang="en-US" sz="1400"/>
              <a:t>given</a:t>
            </a:r>
            <a:endParaRPr/>
          </a:p>
        </p:txBody>
      </p:sp>
      <p:cxnSp>
        <p:nvCxnSpPr>
          <p:cNvPr id="63" name="Line 8"/>
          <p:cNvCxnSpPr>
            <a:stCxn id="59" idx="2"/>
            <a:endCxn id="62" idx="0"/>
          </p:cNvCxnSpPr>
          <p:nvPr/>
        </p:nvCxnSpPr>
        <p:spPr>
          <a:xfrm>
            <a:off x="1539000" y="3931920"/>
            <a:ext cx="720" cy="5371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Yes       </a:t>
            </a:r>
            <a:endParaRPr/>
          </a:p>
        </p:txBody>
      </p:cxnSp>
      <p:sp>
        <p:nvSpPr>
          <p:cNvPr id="64" name="CustomShape 9"/>
          <p:cNvSpPr/>
          <p:nvPr/>
        </p:nvSpPr>
        <p:spPr>
          <a:xfrm>
            <a:off x="2455200" y="6492240"/>
            <a:ext cx="128016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Terminate </a:t>
            </a:r>
            <a:endParaRPr/>
          </a:p>
        </p:txBody>
      </p:sp>
      <p:cxnSp>
        <p:nvCxnSpPr>
          <p:cNvPr id="65" name="Line 10"/>
          <p:cNvCxnSpPr>
            <a:stCxn id="62" idx="2"/>
            <a:endCxn id="64" idx="1"/>
          </p:cNvCxnSpPr>
          <p:nvPr/>
        </p:nvCxnSpPr>
        <p:spPr>
          <a:xfrm>
            <a:off x="1539360" y="5840280"/>
            <a:ext cx="916200" cy="972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Yes        </a:t>
            </a:r>
            <a:endParaRPr/>
          </a:p>
        </p:txBody>
      </p:cxnSp>
      <p:sp>
        <p:nvSpPr>
          <p:cNvPr id="66" name="CustomShape 11"/>
          <p:cNvSpPr/>
          <p:nvPr/>
        </p:nvSpPr>
        <p:spPr>
          <a:xfrm>
            <a:off x="6563520" y="5674320"/>
            <a:ext cx="1737360" cy="640080"/>
          </a:xfrm>
          <a:prstGeom prst="flowChartProcess">
            <a:avLst/>
          </a:prstGeom>
          <a:solidFill>
            <a:srgbClr val="ff950e"/>
          </a:solidFill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Get command</a:t>
            </a:r>
            <a:endParaRPr/>
          </a:p>
        </p:txBody>
      </p:sp>
      <p:sp>
        <p:nvSpPr>
          <p:cNvPr id="67" name="CustomShape 12"/>
          <p:cNvSpPr/>
          <p:nvPr/>
        </p:nvSpPr>
        <p:spPr>
          <a:xfrm>
            <a:off x="7755840" y="1825920"/>
            <a:ext cx="173736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Execute</a:t>
            </a:r>
            <a:endParaRPr/>
          </a:p>
          <a:p>
            <a:pPr algn="ctr"/>
            <a:r>
              <a:rPr lang="en-US" sz="1400"/>
              <a:t>command</a:t>
            </a:r>
            <a:endParaRPr/>
          </a:p>
        </p:txBody>
      </p:sp>
      <p:cxnSp>
        <p:nvCxnSpPr>
          <p:cNvPr id="68" name="Line 13"/>
          <p:cNvCxnSpPr>
            <a:stCxn id="67" idx="2"/>
            <a:endCxn id="66" idx="3"/>
          </p:cNvCxnSpPr>
          <p:nvPr/>
        </p:nvCxnSpPr>
        <p:spPr>
          <a:xfrm flipH="1">
            <a:off x="8300880" y="2466000"/>
            <a:ext cx="324000" cy="3528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9" name="CustomShape 14"/>
          <p:cNvSpPr/>
          <p:nvPr/>
        </p:nvSpPr>
        <p:spPr>
          <a:xfrm>
            <a:off x="6736320" y="3568320"/>
            <a:ext cx="1371600" cy="1371600"/>
          </a:xfrm>
          <a:prstGeom prst="flowChartDecision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valid</a:t>
            </a:r>
            <a:endParaRPr/>
          </a:p>
          <a:p>
            <a:pPr algn="ctr"/>
            <a:r>
              <a:rPr lang="en-US" sz="1400"/>
              <a:t>command</a:t>
            </a:r>
            <a:endParaRPr/>
          </a:p>
          <a:p>
            <a:pPr algn="ctr"/>
            <a:r>
              <a:rPr lang="en-US" sz="1400"/>
              <a:t>given</a:t>
            </a:r>
            <a:endParaRPr/>
          </a:p>
        </p:txBody>
      </p:sp>
      <p:cxnSp>
        <p:nvCxnSpPr>
          <p:cNvPr id="70" name="Line 15"/>
          <p:cNvCxnSpPr>
            <a:stCxn id="66" idx="0"/>
            <a:endCxn id="69" idx="2"/>
          </p:cNvCxnSpPr>
          <p:nvPr/>
        </p:nvCxnSpPr>
        <p:spPr>
          <a:xfrm flipH="1" flipV="1">
            <a:off x="7422120" y="4939920"/>
            <a:ext cx="10440" cy="73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1" name="Line 16"/>
          <p:cNvCxnSpPr>
            <a:stCxn id="69" idx="1"/>
            <a:endCxn id="66" idx="1"/>
          </p:cNvCxnSpPr>
          <p:nvPr/>
        </p:nvCxnSpPr>
        <p:spPr>
          <a:xfrm flipH="1">
            <a:off x="6563520" y="4254120"/>
            <a:ext cx="173160" cy="17406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</p:txBody>
      </p:cxnSp>
      <p:cxnSp>
        <p:nvCxnSpPr>
          <p:cNvPr id="72" name="Line 17"/>
          <p:cNvCxnSpPr>
            <a:stCxn id="69" idx="0"/>
          </p:cNvCxnSpPr>
          <p:nvPr/>
        </p:nvCxnSpPr>
        <p:spPr>
          <a:xfrm flipH="1" flipV="1">
            <a:off x="6894720" y="2454840"/>
            <a:ext cx="527760" cy="11138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1400"/>
              <a:t>Yes</a:t>
            </a:r>
            <a:endParaRPr/>
          </a:p>
        </p:txBody>
      </p:cxnSp>
      <p:sp>
        <p:nvSpPr>
          <p:cNvPr id="73" name="CustomShape 18"/>
          <p:cNvSpPr/>
          <p:nvPr/>
        </p:nvSpPr>
        <p:spPr>
          <a:xfrm>
            <a:off x="3020400" y="4846680"/>
            <a:ext cx="160884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Log event</a:t>
            </a:r>
            <a:endParaRPr/>
          </a:p>
        </p:txBody>
      </p:sp>
      <p:cxnSp>
        <p:nvCxnSpPr>
          <p:cNvPr id="74" name="Line 19"/>
          <p:cNvCxnSpPr>
            <a:stCxn id="62" idx="3"/>
            <a:endCxn id="73" idx="1"/>
          </p:cNvCxnSpPr>
          <p:nvPr/>
        </p:nvCxnSpPr>
        <p:spPr>
          <a:xfrm>
            <a:off x="2225160" y="5154480"/>
            <a:ext cx="795600" cy="126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  <a:p>
            <a:pPr algn="ctr"/>
            <a:endParaRPr/>
          </a:p>
        </p:txBody>
      </p:cxnSp>
      <p:cxnSp>
        <p:nvCxnSpPr>
          <p:cNvPr id="75" name="Line 20"/>
          <p:cNvCxnSpPr>
            <a:stCxn id="73" idx="3"/>
            <a:endCxn id="66" idx="1"/>
          </p:cNvCxnSpPr>
          <p:nvPr/>
        </p:nvCxnSpPr>
        <p:spPr>
          <a:xfrm>
            <a:off x="4629240" y="5166720"/>
            <a:ext cx="1934640" cy="8280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6" name="CustomShape 21"/>
          <p:cNvSpPr/>
          <p:nvPr/>
        </p:nvSpPr>
        <p:spPr>
          <a:xfrm>
            <a:off x="3243240" y="2144160"/>
            <a:ext cx="1608840" cy="640080"/>
          </a:xfrm>
          <a:prstGeom prst="flowChartProcess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solidFill>
                  <a:srgbClr val="ff3333"/>
                </a:solidFill>
              </a:rPr>
              <a:t>Log event</a:t>
            </a:r>
            <a:endParaRPr/>
          </a:p>
        </p:txBody>
      </p:sp>
      <p:sp>
        <p:nvSpPr>
          <p:cNvPr id="77" name="CustomShape 22"/>
          <p:cNvSpPr/>
          <p:nvPr/>
        </p:nvSpPr>
        <p:spPr>
          <a:xfrm>
            <a:off x="5523120" y="1769040"/>
            <a:ext cx="1371600" cy="1371600"/>
          </a:xfrm>
          <a:prstGeom prst="flowChartDecision">
            <a:avLst/>
          </a:prstGeom>
          <a:noFill/>
          <a:ln>
            <a:solidFill>
              <a:srgbClr val="111111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Logout</a:t>
            </a:r>
            <a:endParaRPr/>
          </a:p>
          <a:p>
            <a:pPr algn="ctr"/>
            <a:r>
              <a:rPr lang="en-US" sz="1400"/>
              <a:t>cmd</a:t>
            </a:r>
            <a:endParaRPr/>
          </a:p>
        </p:txBody>
      </p:sp>
      <p:cxnSp>
        <p:nvCxnSpPr>
          <p:cNvPr id="78" name="Line 23"/>
          <p:cNvCxnSpPr>
            <a:stCxn id="77" idx="1"/>
            <a:endCxn id="76" idx="3"/>
          </p:cNvCxnSpPr>
          <p:nvPr/>
        </p:nvCxnSpPr>
        <p:spPr>
          <a:xfrm flipH="1">
            <a:off x="4852080" y="2454840"/>
            <a:ext cx="671400" cy="9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1400"/>
              <a:t>Yes          </a:t>
            </a:r>
            <a:endParaRPr/>
          </a:p>
        </p:txBody>
      </p:cxnSp>
      <p:cxnSp>
        <p:nvCxnSpPr>
          <p:cNvPr id="79" name="Line 24"/>
          <p:cNvCxnSpPr>
            <a:stCxn id="76" idx="1"/>
            <a:endCxn id="57" idx="3"/>
          </p:cNvCxnSpPr>
          <p:nvPr/>
        </p:nvCxnSpPr>
        <p:spPr>
          <a:xfrm flipH="1" flipV="1">
            <a:off x="2407680" y="1708200"/>
            <a:ext cx="835920" cy="756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0" name="Line 25"/>
          <p:cNvCxnSpPr>
            <a:stCxn id="77" idx="0"/>
            <a:endCxn id="77" idx="0"/>
          </p:cNvCxnSpPr>
          <p:nvPr/>
        </p:nvCxnSpPr>
        <p:spPr>
          <a:xfrm>
            <a:off x="6208920" y="1769040"/>
            <a:ext cx="36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1" name="Line 26"/>
          <p:cNvCxnSpPr>
            <a:stCxn id="80" idx="1"/>
            <a:endCxn id="67" idx="0"/>
          </p:cNvCxnSpPr>
          <p:nvPr/>
        </p:nvCxnSpPr>
        <p:spPr>
          <a:xfrm>
            <a:off x="6208920" y="1769040"/>
            <a:ext cx="2415960" cy="57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/>
            <a:r>
              <a:rPr lang="en-US" sz="1400"/>
              <a:t>No</a:t>
            </a:r>
            <a:endParaRPr/>
          </a:p>
        </p:txBody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