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65" r:id="rId18"/>
    <p:sldId id="273" r:id="rId19"/>
    <p:sldId id="274" r:id="rId20"/>
    <p:sldId id="285" r:id="rId21"/>
    <p:sldId id="286" r:id="rId22"/>
    <p:sldId id="287" r:id="rId23"/>
    <p:sldId id="288" r:id="rId24"/>
    <p:sldId id="275" r:id="rId25"/>
    <p:sldId id="276" r:id="rId26"/>
    <p:sldId id="282" r:id="rId27"/>
    <p:sldId id="277" r:id="rId28"/>
    <p:sldId id="278" r:id="rId29"/>
    <p:sldId id="283" r:id="rId30"/>
    <p:sldId id="289" r:id="rId31"/>
    <p:sldId id="290" r:id="rId32"/>
    <p:sldId id="279" r:id="rId33"/>
    <p:sldId id="281" r:id="rId34"/>
    <p:sldId id="280" r:id="rId35"/>
    <p:sldId id="28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E9DD2D-E755-C0C9-ACDE-F8693C119D1F}" v="11" dt="2024-11-17T14:31:51.412"/>
    <p1510:client id="{2CF5FF09-410B-AC30-AD38-B1AA7E50DF7A}" v="7" dt="2024-11-18T01:23:48.837"/>
    <p1510:client id="{8B618006-902F-D5BE-25A9-DD7CD37ADE65}" v="18" dt="2024-11-17T23:04:10.599"/>
    <p1510:client id="{94A8B12B-22A0-6340-32A1-F4EFB658581C}" v="84" dt="2024-11-16T23:09:55.7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CEB7EA-C493-4106-8C7A-16DD4FFB9C87}"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0D10DD6-713F-4862-A368-5FF8650C24A6}">
      <dgm:prSet/>
      <dgm:spPr/>
      <dgm:t>
        <a:bodyPr/>
        <a:lstStyle/>
        <a:p>
          <a:pPr>
            <a:lnSpc>
              <a:spcPct val="100000"/>
            </a:lnSpc>
          </a:pPr>
          <a:r>
            <a:rPr lang="en-US"/>
            <a:t>Why we selcted this data set </a:t>
          </a:r>
        </a:p>
      </dgm:t>
    </dgm:pt>
    <dgm:pt modelId="{F586D95D-FBB5-442A-A9B8-03C76C5399D6}" type="parTrans" cxnId="{E07CBAA6-0884-4B2D-8CA5-FC932EFFA3FC}">
      <dgm:prSet/>
      <dgm:spPr/>
      <dgm:t>
        <a:bodyPr/>
        <a:lstStyle/>
        <a:p>
          <a:endParaRPr lang="en-US"/>
        </a:p>
      </dgm:t>
    </dgm:pt>
    <dgm:pt modelId="{B473D92B-75C8-414A-910D-07D956EF09E2}" type="sibTrans" cxnId="{E07CBAA6-0884-4B2D-8CA5-FC932EFFA3FC}">
      <dgm:prSet/>
      <dgm:spPr/>
      <dgm:t>
        <a:bodyPr/>
        <a:lstStyle/>
        <a:p>
          <a:endParaRPr lang="en-US"/>
        </a:p>
      </dgm:t>
    </dgm:pt>
    <dgm:pt modelId="{505B1B2C-C187-4F44-BE2D-5E75BDE10A75}">
      <dgm:prSet/>
      <dgm:spPr/>
      <dgm:t>
        <a:bodyPr/>
        <a:lstStyle/>
        <a:p>
          <a:pPr>
            <a:lnSpc>
              <a:spcPct val="100000"/>
            </a:lnSpc>
          </a:pPr>
          <a:r>
            <a:rPr lang="en-US"/>
            <a:t>Has 12 different variables and 18043 data points in total making it ideal </a:t>
          </a:r>
        </a:p>
      </dgm:t>
    </dgm:pt>
    <dgm:pt modelId="{56DF1C6F-300D-4AE1-A77E-BD842E8E4FD3}" type="parTrans" cxnId="{182A3D1B-28DE-4EB1-8CC2-120D0A775207}">
      <dgm:prSet/>
      <dgm:spPr/>
      <dgm:t>
        <a:bodyPr/>
        <a:lstStyle/>
        <a:p>
          <a:endParaRPr lang="en-US"/>
        </a:p>
      </dgm:t>
    </dgm:pt>
    <dgm:pt modelId="{B0EE8B7E-24B3-4E61-A759-794CFEA0D8F5}" type="sibTrans" cxnId="{182A3D1B-28DE-4EB1-8CC2-120D0A775207}">
      <dgm:prSet/>
      <dgm:spPr/>
      <dgm:t>
        <a:bodyPr/>
        <a:lstStyle/>
        <a:p>
          <a:endParaRPr lang="en-US"/>
        </a:p>
      </dgm:t>
    </dgm:pt>
    <dgm:pt modelId="{0C2B6849-1205-4507-BD17-2B9518301A5C}" type="pres">
      <dgm:prSet presAssocID="{A0CEB7EA-C493-4106-8C7A-16DD4FFB9C87}" presName="root" presStyleCnt="0">
        <dgm:presLayoutVars>
          <dgm:dir/>
          <dgm:resizeHandles val="exact"/>
        </dgm:presLayoutVars>
      </dgm:prSet>
      <dgm:spPr/>
    </dgm:pt>
    <dgm:pt modelId="{CDA80DA6-3E0D-4F8B-916A-04A8C9CA0230}" type="pres">
      <dgm:prSet presAssocID="{B0D10DD6-713F-4862-A368-5FF8650C24A6}" presName="compNode" presStyleCnt="0"/>
      <dgm:spPr/>
    </dgm:pt>
    <dgm:pt modelId="{8642C67A-353D-4ABF-9919-BCB1AA33E079}" type="pres">
      <dgm:prSet presAssocID="{B0D10DD6-713F-4862-A368-5FF8650C24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019973C3-AA5E-4583-9FE6-65D0763B1007}" type="pres">
      <dgm:prSet presAssocID="{B0D10DD6-713F-4862-A368-5FF8650C24A6}" presName="spaceRect" presStyleCnt="0"/>
      <dgm:spPr/>
    </dgm:pt>
    <dgm:pt modelId="{C4AE170E-27FE-408C-90A9-8ED8868FF5F6}" type="pres">
      <dgm:prSet presAssocID="{B0D10DD6-713F-4862-A368-5FF8650C24A6}" presName="textRect" presStyleLbl="revTx" presStyleIdx="0" presStyleCnt="2">
        <dgm:presLayoutVars>
          <dgm:chMax val="1"/>
          <dgm:chPref val="1"/>
        </dgm:presLayoutVars>
      </dgm:prSet>
      <dgm:spPr/>
    </dgm:pt>
    <dgm:pt modelId="{0038CE84-69B7-46A4-B371-B315CAAEF467}" type="pres">
      <dgm:prSet presAssocID="{B473D92B-75C8-414A-910D-07D956EF09E2}" presName="sibTrans" presStyleCnt="0"/>
      <dgm:spPr/>
    </dgm:pt>
    <dgm:pt modelId="{B2506FD8-CD13-4E24-8A00-8C2AA0A5E2A3}" type="pres">
      <dgm:prSet presAssocID="{505B1B2C-C187-4F44-BE2D-5E75BDE10A75}" presName="compNode" presStyleCnt="0"/>
      <dgm:spPr/>
    </dgm:pt>
    <dgm:pt modelId="{D0787457-9F0B-4571-8227-C83C72DBF46D}" type="pres">
      <dgm:prSet presAssocID="{505B1B2C-C187-4F44-BE2D-5E75BDE10A7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F323D5B-7814-40AD-BAB9-C36E17A4C71E}" type="pres">
      <dgm:prSet presAssocID="{505B1B2C-C187-4F44-BE2D-5E75BDE10A75}" presName="spaceRect" presStyleCnt="0"/>
      <dgm:spPr/>
    </dgm:pt>
    <dgm:pt modelId="{462B93EC-4759-44B9-B5E2-AA04861C62B0}" type="pres">
      <dgm:prSet presAssocID="{505B1B2C-C187-4F44-BE2D-5E75BDE10A75}" presName="textRect" presStyleLbl="revTx" presStyleIdx="1" presStyleCnt="2">
        <dgm:presLayoutVars>
          <dgm:chMax val="1"/>
          <dgm:chPref val="1"/>
        </dgm:presLayoutVars>
      </dgm:prSet>
      <dgm:spPr/>
    </dgm:pt>
  </dgm:ptLst>
  <dgm:cxnLst>
    <dgm:cxn modelId="{182A3D1B-28DE-4EB1-8CC2-120D0A775207}" srcId="{A0CEB7EA-C493-4106-8C7A-16DD4FFB9C87}" destId="{505B1B2C-C187-4F44-BE2D-5E75BDE10A75}" srcOrd="1" destOrd="0" parTransId="{56DF1C6F-300D-4AE1-A77E-BD842E8E4FD3}" sibTransId="{B0EE8B7E-24B3-4E61-A759-794CFEA0D8F5}"/>
    <dgm:cxn modelId="{6BC2D037-434D-4E9D-B484-4287723E0A6A}" type="presOf" srcId="{505B1B2C-C187-4F44-BE2D-5E75BDE10A75}" destId="{462B93EC-4759-44B9-B5E2-AA04861C62B0}" srcOrd="0" destOrd="0" presId="urn:microsoft.com/office/officeart/2018/2/layout/IconLabelList"/>
    <dgm:cxn modelId="{B0C9D887-D94D-4662-BD6F-126701B47075}" type="presOf" srcId="{A0CEB7EA-C493-4106-8C7A-16DD4FFB9C87}" destId="{0C2B6849-1205-4507-BD17-2B9518301A5C}" srcOrd="0" destOrd="0" presId="urn:microsoft.com/office/officeart/2018/2/layout/IconLabelList"/>
    <dgm:cxn modelId="{5E63F2A3-0181-4D9B-843C-53A1BBF280DA}" type="presOf" srcId="{B0D10DD6-713F-4862-A368-5FF8650C24A6}" destId="{C4AE170E-27FE-408C-90A9-8ED8868FF5F6}" srcOrd="0" destOrd="0" presId="urn:microsoft.com/office/officeart/2018/2/layout/IconLabelList"/>
    <dgm:cxn modelId="{E07CBAA6-0884-4B2D-8CA5-FC932EFFA3FC}" srcId="{A0CEB7EA-C493-4106-8C7A-16DD4FFB9C87}" destId="{B0D10DD6-713F-4862-A368-5FF8650C24A6}" srcOrd="0" destOrd="0" parTransId="{F586D95D-FBB5-442A-A9B8-03C76C5399D6}" sibTransId="{B473D92B-75C8-414A-910D-07D956EF09E2}"/>
    <dgm:cxn modelId="{8B051C96-744D-4707-8D2A-23D04FB7D78C}" type="presParOf" srcId="{0C2B6849-1205-4507-BD17-2B9518301A5C}" destId="{CDA80DA6-3E0D-4F8B-916A-04A8C9CA0230}" srcOrd="0" destOrd="0" presId="urn:microsoft.com/office/officeart/2018/2/layout/IconLabelList"/>
    <dgm:cxn modelId="{EC79A6D5-5C67-4206-874E-CD50C7BCC1DD}" type="presParOf" srcId="{CDA80DA6-3E0D-4F8B-916A-04A8C9CA0230}" destId="{8642C67A-353D-4ABF-9919-BCB1AA33E079}" srcOrd="0" destOrd="0" presId="urn:microsoft.com/office/officeart/2018/2/layout/IconLabelList"/>
    <dgm:cxn modelId="{12E4F5F1-3180-4E26-A9BD-87224BC22524}" type="presParOf" srcId="{CDA80DA6-3E0D-4F8B-916A-04A8C9CA0230}" destId="{019973C3-AA5E-4583-9FE6-65D0763B1007}" srcOrd="1" destOrd="0" presId="urn:microsoft.com/office/officeart/2018/2/layout/IconLabelList"/>
    <dgm:cxn modelId="{1CF86D05-B059-47E9-9392-6189B886CE81}" type="presParOf" srcId="{CDA80DA6-3E0D-4F8B-916A-04A8C9CA0230}" destId="{C4AE170E-27FE-408C-90A9-8ED8868FF5F6}" srcOrd="2" destOrd="0" presId="urn:microsoft.com/office/officeart/2018/2/layout/IconLabelList"/>
    <dgm:cxn modelId="{CE70ADE4-261E-44E5-8556-588871DF4FB8}" type="presParOf" srcId="{0C2B6849-1205-4507-BD17-2B9518301A5C}" destId="{0038CE84-69B7-46A4-B371-B315CAAEF467}" srcOrd="1" destOrd="0" presId="urn:microsoft.com/office/officeart/2018/2/layout/IconLabelList"/>
    <dgm:cxn modelId="{11875FDE-3A6A-4EA2-B957-954A3F556763}" type="presParOf" srcId="{0C2B6849-1205-4507-BD17-2B9518301A5C}" destId="{B2506FD8-CD13-4E24-8A00-8C2AA0A5E2A3}" srcOrd="2" destOrd="0" presId="urn:microsoft.com/office/officeart/2018/2/layout/IconLabelList"/>
    <dgm:cxn modelId="{539FD223-0C76-49F8-8560-536C087957C3}" type="presParOf" srcId="{B2506FD8-CD13-4E24-8A00-8C2AA0A5E2A3}" destId="{D0787457-9F0B-4571-8227-C83C72DBF46D}" srcOrd="0" destOrd="0" presId="urn:microsoft.com/office/officeart/2018/2/layout/IconLabelList"/>
    <dgm:cxn modelId="{4B29B004-C9FA-4680-B8C5-D8FBF2A8C93F}" type="presParOf" srcId="{B2506FD8-CD13-4E24-8A00-8C2AA0A5E2A3}" destId="{2F323D5B-7814-40AD-BAB9-C36E17A4C71E}" srcOrd="1" destOrd="0" presId="urn:microsoft.com/office/officeart/2018/2/layout/IconLabelList"/>
    <dgm:cxn modelId="{D17000C4-A495-45CE-BFF3-8652BF3E3DF7}" type="presParOf" srcId="{B2506FD8-CD13-4E24-8A00-8C2AA0A5E2A3}" destId="{462B93EC-4759-44B9-B5E2-AA04861C62B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A833BA-60C0-4976-8E72-9CC8D944F0E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6D66073-7E70-4229-BABF-4BD57932F8D8}">
      <dgm:prSet/>
      <dgm:spPr/>
      <dgm:t>
        <a:bodyPr/>
        <a:lstStyle/>
        <a:p>
          <a:r>
            <a:rPr lang="en-US" b="1"/>
            <a:t>American Courses</a:t>
          </a:r>
          <a:r>
            <a:rPr lang="en-US"/>
            <a:t> are Known for their meticulously maintained fairways, greens, and bunkers, with a focus on presenting a perfect aesthetic. Courses may have more artificial water hazards and extensive landscaping. </a:t>
          </a:r>
        </a:p>
      </dgm:t>
    </dgm:pt>
    <dgm:pt modelId="{53CCC27D-7767-4A31-83EA-E4D170BE3F31}" type="parTrans" cxnId="{819C83D7-C7EC-41F7-8F40-72F785339956}">
      <dgm:prSet/>
      <dgm:spPr/>
      <dgm:t>
        <a:bodyPr/>
        <a:lstStyle/>
        <a:p>
          <a:endParaRPr lang="en-US"/>
        </a:p>
      </dgm:t>
    </dgm:pt>
    <dgm:pt modelId="{0B1C0D1B-1F22-4654-80BD-392878C5AF7A}" type="sibTrans" cxnId="{819C83D7-C7EC-41F7-8F40-72F785339956}">
      <dgm:prSet/>
      <dgm:spPr/>
      <dgm:t>
        <a:bodyPr/>
        <a:lstStyle/>
        <a:p>
          <a:endParaRPr lang="en-US"/>
        </a:p>
      </dgm:t>
    </dgm:pt>
    <dgm:pt modelId="{5490E6BF-C6E2-4528-8334-BC9ED088A757}">
      <dgm:prSet/>
      <dgm:spPr/>
      <dgm:t>
        <a:bodyPr/>
        <a:lstStyle/>
        <a:p>
          <a:pPr rtl="0"/>
          <a:r>
            <a:rPr lang="en-US" b="1"/>
            <a:t>Rest of the World</a:t>
          </a:r>
          <a:r>
            <a:rPr lang="en-US"/>
            <a:t>:</a:t>
          </a:r>
          <a:r>
            <a:rPr lang="en-US">
              <a:latin typeface="Aptos Display" panose="020F0302020204030204"/>
            </a:rPr>
            <a:t> Links courses are more common, these</a:t>
          </a:r>
          <a:r>
            <a:rPr lang="en-US"/>
            <a:t> courses are typically set along the coast, with sandy soil, dunes, and natural landscapes. They have fewer trees, and the layout uses natural land features rather than heavy landscaping. Examples include St. Andrews (Scotland) and Royal Portrush (Northern Ireland).</a:t>
          </a:r>
        </a:p>
      </dgm:t>
    </dgm:pt>
    <dgm:pt modelId="{343CC3FF-432F-42FC-BA15-F61C20B17EE0}" type="parTrans" cxnId="{72A1D03A-6780-4099-8650-339914AD5431}">
      <dgm:prSet/>
      <dgm:spPr/>
      <dgm:t>
        <a:bodyPr/>
        <a:lstStyle/>
        <a:p>
          <a:endParaRPr lang="en-US"/>
        </a:p>
      </dgm:t>
    </dgm:pt>
    <dgm:pt modelId="{2C29353C-8AA3-4C5B-A421-C18E2DD7A722}" type="sibTrans" cxnId="{72A1D03A-6780-4099-8650-339914AD5431}">
      <dgm:prSet/>
      <dgm:spPr/>
      <dgm:t>
        <a:bodyPr/>
        <a:lstStyle/>
        <a:p>
          <a:endParaRPr lang="en-US"/>
        </a:p>
      </dgm:t>
    </dgm:pt>
    <dgm:pt modelId="{4A92917E-BCB6-41E6-988C-A0458CF608BD}" type="pres">
      <dgm:prSet presAssocID="{09A833BA-60C0-4976-8E72-9CC8D944F0E1}" presName="hierChild1" presStyleCnt="0">
        <dgm:presLayoutVars>
          <dgm:chPref val="1"/>
          <dgm:dir/>
          <dgm:animOne val="branch"/>
          <dgm:animLvl val="lvl"/>
          <dgm:resizeHandles/>
        </dgm:presLayoutVars>
      </dgm:prSet>
      <dgm:spPr/>
    </dgm:pt>
    <dgm:pt modelId="{BA735B5F-540D-467A-9339-36FFE723D7AF}" type="pres">
      <dgm:prSet presAssocID="{A6D66073-7E70-4229-BABF-4BD57932F8D8}" presName="hierRoot1" presStyleCnt="0"/>
      <dgm:spPr/>
    </dgm:pt>
    <dgm:pt modelId="{7E2F4397-06FC-4F9E-A0E6-0C3C5E6046B9}" type="pres">
      <dgm:prSet presAssocID="{A6D66073-7E70-4229-BABF-4BD57932F8D8}" presName="composite" presStyleCnt="0"/>
      <dgm:spPr/>
    </dgm:pt>
    <dgm:pt modelId="{2967C4D7-A984-48D8-B3EA-B5D257E64918}" type="pres">
      <dgm:prSet presAssocID="{A6D66073-7E70-4229-BABF-4BD57932F8D8}" presName="background" presStyleLbl="node0" presStyleIdx="0" presStyleCnt="2"/>
      <dgm:spPr/>
    </dgm:pt>
    <dgm:pt modelId="{B9AD7A44-94F9-4C89-9A48-27BA2629C1EC}" type="pres">
      <dgm:prSet presAssocID="{A6D66073-7E70-4229-BABF-4BD57932F8D8}" presName="text" presStyleLbl="fgAcc0" presStyleIdx="0" presStyleCnt="2">
        <dgm:presLayoutVars>
          <dgm:chPref val="3"/>
        </dgm:presLayoutVars>
      </dgm:prSet>
      <dgm:spPr/>
    </dgm:pt>
    <dgm:pt modelId="{BE08792F-5B97-4752-AD38-C1951CFAAFB6}" type="pres">
      <dgm:prSet presAssocID="{A6D66073-7E70-4229-BABF-4BD57932F8D8}" presName="hierChild2" presStyleCnt="0"/>
      <dgm:spPr/>
    </dgm:pt>
    <dgm:pt modelId="{B3AED040-6906-4202-B1EE-7BD0C8665D85}" type="pres">
      <dgm:prSet presAssocID="{5490E6BF-C6E2-4528-8334-BC9ED088A757}" presName="hierRoot1" presStyleCnt="0"/>
      <dgm:spPr/>
    </dgm:pt>
    <dgm:pt modelId="{789E5C8C-9A6F-48D3-B543-735ED2FCBE87}" type="pres">
      <dgm:prSet presAssocID="{5490E6BF-C6E2-4528-8334-BC9ED088A757}" presName="composite" presStyleCnt="0"/>
      <dgm:spPr/>
    </dgm:pt>
    <dgm:pt modelId="{5790437B-43F7-4515-98E1-2EC54B9FAD07}" type="pres">
      <dgm:prSet presAssocID="{5490E6BF-C6E2-4528-8334-BC9ED088A757}" presName="background" presStyleLbl="node0" presStyleIdx="1" presStyleCnt="2"/>
      <dgm:spPr/>
    </dgm:pt>
    <dgm:pt modelId="{BE31EAE3-3A4A-492A-B956-AE7DAEBD6D6E}" type="pres">
      <dgm:prSet presAssocID="{5490E6BF-C6E2-4528-8334-BC9ED088A757}" presName="text" presStyleLbl="fgAcc0" presStyleIdx="1" presStyleCnt="2">
        <dgm:presLayoutVars>
          <dgm:chPref val="3"/>
        </dgm:presLayoutVars>
      </dgm:prSet>
      <dgm:spPr/>
    </dgm:pt>
    <dgm:pt modelId="{158EF9B3-30B0-499C-9E18-DA45965DEE52}" type="pres">
      <dgm:prSet presAssocID="{5490E6BF-C6E2-4528-8334-BC9ED088A757}" presName="hierChild2" presStyleCnt="0"/>
      <dgm:spPr/>
    </dgm:pt>
  </dgm:ptLst>
  <dgm:cxnLst>
    <dgm:cxn modelId="{72A1D03A-6780-4099-8650-339914AD5431}" srcId="{09A833BA-60C0-4976-8E72-9CC8D944F0E1}" destId="{5490E6BF-C6E2-4528-8334-BC9ED088A757}" srcOrd="1" destOrd="0" parTransId="{343CC3FF-432F-42FC-BA15-F61C20B17EE0}" sibTransId="{2C29353C-8AA3-4C5B-A421-C18E2DD7A722}"/>
    <dgm:cxn modelId="{FBFA6988-210A-404E-8FC9-E98C37D0DA74}" type="presOf" srcId="{A6D66073-7E70-4229-BABF-4BD57932F8D8}" destId="{B9AD7A44-94F9-4C89-9A48-27BA2629C1EC}" srcOrd="0" destOrd="0" presId="urn:microsoft.com/office/officeart/2005/8/layout/hierarchy1"/>
    <dgm:cxn modelId="{714EE2CD-BDDB-418F-978B-EFA25CD3BE88}" type="presOf" srcId="{5490E6BF-C6E2-4528-8334-BC9ED088A757}" destId="{BE31EAE3-3A4A-492A-B956-AE7DAEBD6D6E}" srcOrd="0" destOrd="0" presId="urn:microsoft.com/office/officeart/2005/8/layout/hierarchy1"/>
    <dgm:cxn modelId="{819C83D7-C7EC-41F7-8F40-72F785339956}" srcId="{09A833BA-60C0-4976-8E72-9CC8D944F0E1}" destId="{A6D66073-7E70-4229-BABF-4BD57932F8D8}" srcOrd="0" destOrd="0" parTransId="{53CCC27D-7767-4A31-83EA-E4D170BE3F31}" sibTransId="{0B1C0D1B-1F22-4654-80BD-392878C5AF7A}"/>
    <dgm:cxn modelId="{E6C7DEE1-1EB1-440C-B795-1F52E4FDEB43}" type="presOf" srcId="{09A833BA-60C0-4976-8E72-9CC8D944F0E1}" destId="{4A92917E-BCB6-41E6-988C-A0458CF608BD}" srcOrd="0" destOrd="0" presId="urn:microsoft.com/office/officeart/2005/8/layout/hierarchy1"/>
    <dgm:cxn modelId="{241D3CDF-2859-4C08-B9D5-09BE97F6CE71}" type="presParOf" srcId="{4A92917E-BCB6-41E6-988C-A0458CF608BD}" destId="{BA735B5F-540D-467A-9339-36FFE723D7AF}" srcOrd="0" destOrd="0" presId="urn:microsoft.com/office/officeart/2005/8/layout/hierarchy1"/>
    <dgm:cxn modelId="{CA4215A3-6021-4496-94C6-0C8CB1669BEC}" type="presParOf" srcId="{BA735B5F-540D-467A-9339-36FFE723D7AF}" destId="{7E2F4397-06FC-4F9E-A0E6-0C3C5E6046B9}" srcOrd="0" destOrd="0" presId="urn:microsoft.com/office/officeart/2005/8/layout/hierarchy1"/>
    <dgm:cxn modelId="{2D29FAE4-97E4-48FB-92A9-0CE566ED2608}" type="presParOf" srcId="{7E2F4397-06FC-4F9E-A0E6-0C3C5E6046B9}" destId="{2967C4D7-A984-48D8-B3EA-B5D257E64918}" srcOrd="0" destOrd="0" presId="urn:microsoft.com/office/officeart/2005/8/layout/hierarchy1"/>
    <dgm:cxn modelId="{907A9733-5C3F-4E4A-967F-40E7EFD7FB3D}" type="presParOf" srcId="{7E2F4397-06FC-4F9E-A0E6-0C3C5E6046B9}" destId="{B9AD7A44-94F9-4C89-9A48-27BA2629C1EC}" srcOrd="1" destOrd="0" presId="urn:microsoft.com/office/officeart/2005/8/layout/hierarchy1"/>
    <dgm:cxn modelId="{1595972C-F875-4184-B2D3-C4370EE2ADA2}" type="presParOf" srcId="{BA735B5F-540D-467A-9339-36FFE723D7AF}" destId="{BE08792F-5B97-4752-AD38-C1951CFAAFB6}" srcOrd="1" destOrd="0" presId="urn:microsoft.com/office/officeart/2005/8/layout/hierarchy1"/>
    <dgm:cxn modelId="{9783A9F3-BD27-4434-93FC-2C1EA5F3F47F}" type="presParOf" srcId="{4A92917E-BCB6-41E6-988C-A0458CF608BD}" destId="{B3AED040-6906-4202-B1EE-7BD0C8665D85}" srcOrd="1" destOrd="0" presId="urn:microsoft.com/office/officeart/2005/8/layout/hierarchy1"/>
    <dgm:cxn modelId="{778B65D8-C7D7-4BD5-BC8D-601F8AE74453}" type="presParOf" srcId="{B3AED040-6906-4202-B1EE-7BD0C8665D85}" destId="{789E5C8C-9A6F-48D3-B543-735ED2FCBE87}" srcOrd="0" destOrd="0" presId="urn:microsoft.com/office/officeart/2005/8/layout/hierarchy1"/>
    <dgm:cxn modelId="{97C5B303-2611-447F-8665-4175F55E737C}" type="presParOf" srcId="{789E5C8C-9A6F-48D3-B543-735ED2FCBE87}" destId="{5790437B-43F7-4515-98E1-2EC54B9FAD07}" srcOrd="0" destOrd="0" presId="urn:microsoft.com/office/officeart/2005/8/layout/hierarchy1"/>
    <dgm:cxn modelId="{310156F6-9973-4C24-8FCB-B3CCA41C7A35}" type="presParOf" srcId="{789E5C8C-9A6F-48D3-B543-735ED2FCBE87}" destId="{BE31EAE3-3A4A-492A-B956-AE7DAEBD6D6E}" srcOrd="1" destOrd="0" presId="urn:microsoft.com/office/officeart/2005/8/layout/hierarchy1"/>
    <dgm:cxn modelId="{26E4136B-A6AE-4E92-80D2-405CF2A3333C}" type="presParOf" srcId="{B3AED040-6906-4202-B1EE-7BD0C8665D85}" destId="{158EF9B3-30B0-499C-9E18-DA45965DEE5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3785B5-7031-4807-A9FA-CE7D18E933A0}" type="doc">
      <dgm:prSet loTypeId="urn:microsoft.com/office/officeart/2005/8/layout/hierarchy1" loCatId="hierarchy" qsTypeId="urn:microsoft.com/office/officeart/2005/8/quickstyle/simple1" qsCatId="simple" csTypeId="urn:microsoft.com/office/officeart/2005/8/colors/accent4_2" csCatId="accent4"/>
      <dgm:spPr/>
      <dgm:t>
        <a:bodyPr/>
        <a:lstStyle/>
        <a:p>
          <a:endParaRPr lang="en-US"/>
        </a:p>
      </dgm:t>
    </dgm:pt>
    <dgm:pt modelId="{3256C9FD-A8D0-4E12-8162-0FD642453D79}">
      <dgm:prSet/>
      <dgm:spPr/>
      <dgm:t>
        <a:bodyPr/>
        <a:lstStyle/>
        <a:p>
          <a:r>
            <a:rPr lang="en-US" b="1"/>
            <a:t>American Courses:</a:t>
          </a:r>
          <a:r>
            <a:rPr lang="en-US"/>
            <a:t> Typically use cool-season grasses like </a:t>
          </a:r>
          <a:r>
            <a:rPr lang="en-US" err="1"/>
            <a:t>Bentgrass</a:t>
          </a:r>
          <a:r>
            <a:rPr lang="en-US"/>
            <a:t> and Poa Annua in northern states and warm-season grasses like Bermuda and Zoysia in southern states. These grasses are chosen for their durability and aesthetics in specific climates.</a:t>
          </a:r>
        </a:p>
      </dgm:t>
    </dgm:pt>
    <dgm:pt modelId="{C0ACD14B-5B12-4586-81BE-8B705CF8A787}" type="parTrans" cxnId="{97230D4F-B145-476F-85F8-07E23D9B0DDC}">
      <dgm:prSet/>
      <dgm:spPr/>
      <dgm:t>
        <a:bodyPr/>
        <a:lstStyle/>
        <a:p>
          <a:endParaRPr lang="en-US"/>
        </a:p>
      </dgm:t>
    </dgm:pt>
    <dgm:pt modelId="{2F5BBA6D-52E0-40C7-A9D6-0A3B697B6CFA}" type="sibTrans" cxnId="{97230D4F-B145-476F-85F8-07E23D9B0DDC}">
      <dgm:prSet/>
      <dgm:spPr/>
      <dgm:t>
        <a:bodyPr/>
        <a:lstStyle/>
        <a:p>
          <a:endParaRPr lang="en-US"/>
        </a:p>
      </dgm:t>
    </dgm:pt>
    <dgm:pt modelId="{FC774C26-7950-41F0-A1D0-537E417CE242}">
      <dgm:prSet/>
      <dgm:spPr/>
      <dgm:t>
        <a:bodyPr/>
        <a:lstStyle/>
        <a:p>
          <a:r>
            <a:rPr lang="en-US"/>
            <a:t>Rest of the World: In Europe, courses might use native grasses like fescue, especially on links courses. Fescue is more tolerant of wind and salty air, providing a different playing surface that often results in firmer, faster fairways.</a:t>
          </a:r>
        </a:p>
      </dgm:t>
    </dgm:pt>
    <dgm:pt modelId="{D1716FDD-8959-4937-A0C8-AD0C0967F5D5}" type="parTrans" cxnId="{84AB5861-9C02-476C-B423-14FD9D28E3F2}">
      <dgm:prSet/>
      <dgm:spPr/>
      <dgm:t>
        <a:bodyPr/>
        <a:lstStyle/>
        <a:p>
          <a:endParaRPr lang="en-US"/>
        </a:p>
      </dgm:t>
    </dgm:pt>
    <dgm:pt modelId="{AB9DA4B1-4B3D-4116-A7A5-F574FEE1FFBB}" type="sibTrans" cxnId="{84AB5861-9C02-476C-B423-14FD9D28E3F2}">
      <dgm:prSet/>
      <dgm:spPr/>
      <dgm:t>
        <a:bodyPr/>
        <a:lstStyle/>
        <a:p>
          <a:endParaRPr lang="en-US"/>
        </a:p>
      </dgm:t>
    </dgm:pt>
    <dgm:pt modelId="{71990A39-BB0E-4BA1-A2ED-1CB47DD362C3}" type="pres">
      <dgm:prSet presAssocID="{213785B5-7031-4807-A9FA-CE7D18E933A0}" presName="hierChild1" presStyleCnt="0">
        <dgm:presLayoutVars>
          <dgm:chPref val="1"/>
          <dgm:dir/>
          <dgm:animOne val="branch"/>
          <dgm:animLvl val="lvl"/>
          <dgm:resizeHandles/>
        </dgm:presLayoutVars>
      </dgm:prSet>
      <dgm:spPr/>
    </dgm:pt>
    <dgm:pt modelId="{4DD3E569-B508-4962-8AF7-52EAB1CBC716}" type="pres">
      <dgm:prSet presAssocID="{3256C9FD-A8D0-4E12-8162-0FD642453D79}" presName="hierRoot1" presStyleCnt="0"/>
      <dgm:spPr/>
    </dgm:pt>
    <dgm:pt modelId="{A292DFEC-0BE2-439D-9FD9-3329A172439E}" type="pres">
      <dgm:prSet presAssocID="{3256C9FD-A8D0-4E12-8162-0FD642453D79}" presName="composite" presStyleCnt="0"/>
      <dgm:spPr/>
    </dgm:pt>
    <dgm:pt modelId="{12314D92-54AE-47B7-A052-CED3BA924683}" type="pres">
      <dgm:prSet presAssocID="{3256C9FD-A8D0-4E12-8162-0FD642453D79}" presName="background" presStyleLbl="node0" presStyleIdx="0" presStyleCnt="2"/>
      <dgm:spPr/>
    </dgm:pt>
    <dgm:pt modelId="{A3C014D1-A25C-41CD-9A17-3593ED52FEDA}" type="pres">
      <dgm:prSet presAssocID="{3256C9FD-A8D0-4E12-8162-0FD642453D79}" presName="text" presStyleLbl="fgAcc0" presStyleIdx="0" presStyleCnt="2">
        <dgm:presLayoutVars>
          <dgm:chPref val="3"/>
        </dgm:presLayoutVars>
      </dgm:prSet>
      <dgm:spPr/>
    </dgm:pt>
    <dgm:pt modelId="{4D5081D5-34E4-4B12-9A56-30F9E26A8931}" type="pres">
      <dgm:prSet presAssocID="{3256C9FD-A8D0-4E12-8162-0FD642453D79}" presName="hierChild2" presStyleCnt="0"/>
      <dgm:spPr/>
    </dgm:pt>
    <dgm:pt modelId="{C04A73E8-54EA-4010-9AD3-04B39D257F40}" type="pres">
      <dgm:prSet presAssocID="{FC774C26-7950-41F0-A1D0-537E417CE242}" presName="hierRoot1" presStyleCnt="0"/>
      <dgm:spPr/>
    </dgm:pt>
    <dgm:pt modelId="{3036E656-91C5-429E-B7AA-1BB74239D05B}" type="pres">
      <dgm:prSet presAssocID="{FC774C26-7950-41F0-A1D0-537E417CE242}" presName="composite" presStyleCnt="0"/>
      <dgm:spPr/>
    </dgm:pt>
    <dgm:pt modelId="{0A8E8F66-3653-4EF9-BEAC-7460A02DD7FF}" type="pres">
      <dgm:prSet presAssocID="{FC774C26-7950-41F0-A1D0-537E417CE242}" presName="background" presStyleLbl="node0" presStyleIdx="1" presStyleCnt="2"/>
      <dgm:spPr/>
    </dgm:pt>
    <dgm:pt modelId="{F3149BBE-7E7E-4DC8-B3E1-435A7887477D}" type="pres">
      <dgm:prSet presAssocID="{FC774C26-7950-41F0-A1D0-537E417CE242}" presName="text" presStyleLbl="fgAcc0" presStyleIdx="1" presStyleCnt="2">
        <dgm:presLayoutVars>
          <dgm:chPref val="3"/>
        </dgm:presLayoutVars>
      </dgm:prSet>
      <dgm:spPr/>
    </dgm:pt>
    <dgm:pt modelId="{A34172E1-CE8A-4768-A6EA-677462C236A3}" type="pres">
      <dgm:prSet presAssocID="{FC774C26-7950-41F0-A1D0-537E417CE242}" presName="hierChild2" presStyleCnt="0"/>
      <dgm:spPr/>
    </dgm:pt>
  </dgm:ptLst>
  <dgm:cxnLst>
    <dgm:cxn modelId="{2F11292B-339B-4675-8C05-DCFE547B8F62}" type="presOf" srcId="{FC774C26-7950-41F0-A1D0-537E417CE242}" destId="{F3149BBE-7E7E-4DC8-B3E1-435A7887477D}" srcOrd="0" destOrd="0" presId="urn:microsoft.com/office/officeart/2005/8/layout/hierarchy1"/>
    <dgm:cxn modelId="{84AB5861-9C02-476C-B423-14FD9D28E3F2}" srcId="{213785B5-7031-4807-A9FA-CE7D18E933A0}" destId="{FC774C26-7950-41F0-A1D0-537E417CE242}" srcOrd="1" destOrd="0" parTransId="{D1716FDD-8959-4937-A0C8-AD0C0967F5D5}" sibTransId="{AB9DA4B1-4B3D-4116-A7A5-F574FEE1FFBB}"/>
    <dgm:cxn modelId="{97230D4F-B145-476F-85F8-07E23D9B0DDC}" srcId="{213785B5-7031-4807-A9FA-CE7D18E933A0}" destId="{3256C9FD-A8D0-4E12-8162-0FD642453D79}" srcOrd="0" destOrd="0" parTransId="{C0ACD14B-5B12-4586-81BE-8B705CF8A787}" sibTransId="{2F5BBA6D-52E0-40C7-A9D6-0A3B697B6CFA}"/>
    <dgm:cxn modelId="{EBD41884-39C0-47C6-BDD6-A90694D38AB4}" type="presOf" srcId="{3256C9FD-A8D0-4E12-8162-0FD642453D79}" destId="{A3C014D1-A25C-41CD-9A17-3593ED52FEDA}" srcOrd="0" destOrd="0" presId="urn:microsoft.com/office/officeart/2005/8/layout/hierarchy1"/>
    <dgm:cxn modelId="{E9E6DA89-C9D0-46E3-ABC3-B284155C3915}" type="presOf" srcId="{213785B5-7031-4807-A9FA-CE7D18E933A0}" destId="{71990A39-BB0E-4BA1-A2ED-1CB47DD362C3}" srcOrd="0" destOrd="0" presId="urn:microsoft.com/office/officeart/2005/8/layout/hierarchy1"/>
    <dgm:cxn modelId="{AFDA507A-9112-400A-9EDC-77E6FBF83CC9}" type="presParOf" srcId="{71990A39-BB0E-4BA1-A2ED-1CB47DD362C3}" destId="{4DD3E569-B508-4962-8AF7-52EAB1CBC716}" srcOrd="0" destOrd="0" presId="urn:microsoft.com/office/officeart/2005/8/layout/hierarchy1"/>
    <dgm:cxn modelId="{7CFC33D0-E354-40CF-9B0D-4BA22230C75E}" type="presParOf" srcId="{4DD3E569-B508-4962-8AF7-52EAB1CBC716}" destId="{A292DFEC-0BE2-439D-9FD9-3329A172439E}" srcOrd="0" destOrd="0" presId="urn:microsoft.com/office/officeart/2005/8/layout/hierarchy1"/>
    <dgm:cxn modelId="{E69DBF5B-64EA-4A27-9C42-37807DDF5476}" type="presParOf" srcId="{A292DFEC-0BE2-439D-9FD9-3329A172439E}" destId="{12314D92-54AE-47B7-A052-CED3BA924683}" srcOrd="0" destOrd="0" presId="urn:microsoft.com/office/officeart/2005/8/layout/hierarchy1"/>
    <dgm:cxn modelId="{3DEE25F0-0B39-4DA1-8B8C-AD7058D322B8}" type="presParOf" srcId="{A292DFEC-0BE2-439D-9FD9-3329A172439E}" destId="{A3C014D1-A25C-41CD-9A17-3593ED52FEDA}" srcOrd="1" destOrd="0" presId="urn:microsoft.com/office/officeart/2005/8/layout/hierarchy1"/>
    <dgm:cxn modelId="{53410C21-D150-4C4A-96DA-9EBDD2A408C7}" type="presParOf" srcId="{4DD3E569-B508-4962-8AF7-52EAB1CBC716}" destId="{4D5081D5-34E4-4B12-9A56-30F9E26A8931}" srcOrd="1" destOrd="0" presId="urn:microsoft.com/office/officeart/2005/8/layout/hierarchy1"/>
    <dgm:cxn modelId="{AA720663-D325-440D-AAA1-184FC7AA9E59}" type="presParOf" srcId="{71990A39-BB0E-4BA1-A2ED-1CB47DD362C3}" destId="{C04A73E8-54EA-4010-9AD3-04B39D257F40}" srcOrd="1" destOrd="0" presId="urn:microsoft.com/office/officeart/2005/8/layout/hierarchy1"/>
    <dgm:cxn modelId="{CC70E592-81C0-43A0-808C-0032B76A0A6B}" type="presParOf" srcId="{C04A73E8-54EA-4010-9AD3-04B39D257F40}" destId="{3036E656-91C5-429E-B7AA-1BB74239D05B}" srcOrd="0" destOrd="0" presId="urn:microsoft.com/office/officeart/2005/8/layout/hierarchy1"/>
    <dgm:cxn modelId="{B5B6C976-F5B3-4E55-A252-62B24B357EDA}" type="presParOf" srcId="{3036E656-91C5-429E-B7AA-1BB74239D05B}" destId="{0A8E8F66-3653-4EF9-BEAC-7460A02DD7FF}" srcOrd="0" destOrd="0" presId="urn:microsoft.com/office/officeart/2005/8/layout/hierarchy1"/>
    <dgm:cxn modelId="{88C429DB-C34C-4CD6-8B0B-DCF5B52EAAE4}" type="presParOf" srcId="{3036E656-91C5-429E-B7AA-1BB74239D05B}" destId="{F3149BBE-7E7E-4DC8-B3E1-435A7887477D}" srcOrd="1" destOrd="0" presId="urn:microsoft.com/office/officeart/2005/8/layout/hierarchy1"/>
    <dgm:cxn modelId="{387544C1-3FD5-4112-B13E-D130FC3DDF59}" type="presParOf" srcId="{C04A73E8-54EA-4010-9AD3-04B39D257F40}" destId="{A34172E1-CE8A-4768-A6EA-677462C236A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2B1E64-80F0-4EB2-88B2-15A9BD5D51B8}"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8B1B516A-282C-4442-8592-3F202CD820F7}">
      <dgm:prSet/>
      <dgm:spPr/>
      <dgm:t>
        <a:bodyPr/>
        <a:lstStyle/>
        <a:p>
          <a:r>
            <a:rPr lang="en-US"/>
            <a:t>American Courses: Often set up to be longer, with an emphasis on rewarding powerful, long-distance hitters. Courses for PGA Tour events are regularly over 7,200 yards.</a:t>
          </a:r>
        </a:p>
      </dgm:t>
    </dgm:pt>
    <dgm:pt modelId="{6560C6D6-FE8E-4819-8AF3-E6B80BECC20F}" type="parTrans" cxnId="{97D34567-EAF7-4CDB-B77E-2FCAE9B9240C}">
      <dgm:prSet/>
      <dgm:spPr/>
      <dgm:t>
        <a:bodyPr/>
        <a:lstStyle/>
        <a:p>
          <a:endParaRPr lang="en-US"/>
        </a:p>
      </dgm:t>
    </dgm:pt>
    <dgm:pt modelId="{06D14F96-ABD3-46EF-B495-CF8EB010D877}" type="sibTrans" cxnId="{97D34567-EAF7-4CDB-B77E-2FCAE9B9240C}">
      <dgm:prSet/>
      <dgm:spPr/>
      <dgm:t>
        <a:bodyPr/>
        <a:lstStyle/>
        <a:p>
          <a:endParaRPr lang="en-US"/>
        </a:p>
      </dgm:t>
    </dgm:pt>
    <dgm:pt modelId="{49FFF84B-374E-43E6-925F-2FE04FC5AD7A}">
      <dgm:prSet/>
      <dgm:spPr/>
      <dgm:t>
        <a:bodyPr/>
        <a:lstStyle/>
        <a:p>
          <a:r>
            <a:rPr lang="en-US"/>
            <a:t>Rest of the World: Courses might be shorter but more challenging in terms of layout, natural hazards, and weather. Many traditional links courses are designed to test strategic play and shot-making rather than just length.</a:t>
          </a:r>
        </a:p>
      </dgm:t>
    </dgm:pt>
    <dgm:pt modelId="{08CE03C1-A85F-48E6-8A62-237A5CDF93BB}" type="parTrans" cxnId="{6B63AEB6-02D8-4BBF-88CF-3488B6CFA255}">
      <dgm:prSet/>
      <dgm:spPr/>
      <dgm:t>
        <a:bodyPr/>
        <a:lstStyle/>
        <a:p>
          <a:endParaRPr lang="en-US"/>
        </a:p>
      </dgm:t>
    </dgm:pt>
    <dgm:pt modelId="{DF11BD52-9A9D-44A1-85FB-39A152FC0BB8}" type="sibTrans" cxnId="{6B63AEB6-02D8-4BBF-88CF-3488B6CFA255}">
      <dgm:prSet/>
      <dgm:spPr/>
      <dgm:t>
        <a:bodyPr/>
        <a:lstStyle/>
        <a:p>
          <a:endParaRPr lang="en-US"/>
        </a:p>
      </dgm:t>
    </dgm:pt>
    <dgm:pt modelId="{5D53382F-5487-4266-AF1D-5569EA0C43C2}" type="pres">
      <dgm:prSet presAssocID="{6D2B1E64-80F0-4EB2-88B2-15A9BD5D51B8}" presName="hierChild1" presStyleCnt="0">
        <dgm:presLayoutVars>
          <dgm:chPref val="1"/>
          <dgm:dir/>
          <dgm:animOne val="branch"/>
          <dgm:animLvl val="lvl"/>
          <dgm:resizeHandles/>
        </dgm:presLayoutVars>
      </dgm:prSet>
      <dgm:spPr/>
    </dgm:pt>
    <dgm:pt modelId="{58378BB3-8E80-44E2-BE24-5F3FA0BD4571}" type="pres">
      <dgm:prSet presAssocID="{8B1B516A-282C-4442-8592-3F202CD820F7}" presName="hierRoot1" presStyleCnt="0"/>
      <dgm:spPr/>
    </dgm:pt>
    <dgm:pt modelId="{8C89EC70-60B2-465E-BAE6-24B8510F5550}" type="pres">
      <dgm:prSet presAssocID="{8B1B516A-282C-4442-8592-3F202CD820F7}" presName="composite" presStyleCnt="0"/>
      <dgm:spPr/>
    </dgm:pt>
    <dgm:pt modelId="{203644DE-3C42-4423-AB48-461571DD6C4F}" type="pres">
      <dgm:prSet presAssocID="{8B1B516A-282C-4442-8592-3F202CD820F7}" presName="background" presStyleLbl="node0" presStyleIdx="0" presStyleCnt="2"/>
      <dgm:spPr/>
    </dgm:pt>
    <dgm:pt modelId="{C0ED3BFF-F083-498F-86FA-89A6CA77B0B9}" type="pres">
      <dgm:prSet presAssocID="{8B1B516A-282C-4442-8592-3F202CD820F7}" presName="text" presStyleLbl="fgAcc0" presStyleIdx="0" presStyleCnt="2">
        <dgm:presLayoutVars>
          <dgm:chPref val="3"/>
        </dgm:presLayoutVars>
      </dgm:prSet>
      <dgm:spPr/>
    </dgm:pt>
    <dgm:pt modelId="{CDD0AB39-C4A1-4111-B83D-38DBFE225213}" type="pres">
      <dgm:prSet presAssocID="{8B1B516A-282C-4442-8592-3F202CD820F7}" presName="hierChild2" presStyleCnt="0"/>
      <dgm:spPr/>
    </dgm:pt>
    <dgm:pt modelId="{9D6E2B89-AD28-4420-A9A4-EB25E7805079}" type="pres">
      <dgm:prSet presAssocID="{49FFF84B-374E-43E6-925F-2FE04FC5AD7A}" presName="hierRoot1" presStyleCnt="0"/>
      <dgm:spPr/>
    </dgm:pt>
    <dgm:pt modelId="{60CDA1B4-CBB6-4BD9-9E6A-A5199ABEA410}" type="pres">
      <dgm:prSet presAssocID="{49FFF84B-374E-43E6-925F-2FE04FC5AD7A}" presName="composite" presStyleCnt="0"/>
      <dgm:spPr/>
    </dgm:pt>
    <dgm:pt modelId="{C8B148F9-F2CF-4A0A-9B35-418728F03E4D}" type="pres">
      <dgm:prSet presAssocID="{49FFF84B-374E-43E6-925F-2FE04FC5AD7A}" presName="background" presStyleLbl="node0" presStyleIdx="1" presStyleCnt="2"/>
      <dgm:spPr/>
    </dgm:pt>
    <dgm:pt modelId="{83330D56-0A4B-4D76-AA51-D994A6489EFB}" type="pres">
      <dgm:prSet presAssocID="{49FFF84B-374E-43E6-925F-2FE04FC5AD7A}" presName="text" presStyleLbl="fgAcc0" presStyleIdx="1" presStyleCnt="2">
        <dgm:presLayoutVars>
          <dgm:chPref val="3"/>
        </dgm:presLayoutVars>
      </dgm:prSet>
      <dgm:spPr/>
    </dgm:pt>
    <dgm:pt modelId="{F60B3DDD-A584-4F6C-A18E-24346E703479}" type="pres">
      <dgm:prSet presAssocID="{49FFF84B-374E-43E6-925F-2FE04FC5AD7A}" presName="hierChild2" presStyleCnt="0"/>
      <dgm:spPr/>
    </dgm:pt>
  </dgm:ptLst>
  <dgm:cxnLst>
    <dgm:cxn modelId="{9C3A0619-5CA8-4FAF-8152-B70072E73A86}" type="presOf" srcId="{49FFF84B-374E-43E6-925F-2FE04FC5AD7A}" destId="{83330D56-0A4B-4D76-AA51-D994A6489EFB}" srcOrd="0" destOrd="0" presId="urn:microsoft.com/office/officeart/2005/8/layout/hierarchy1"/>
    <dgm:cxn modelId="{97D34567-EAF7-4CDB-B77E-2FCAE9B9240C}" srcId="{6D2B1E64-80F0-4EB2-88B2-15A9BD5D51B8}" destId="{8B1B516A-282C-4442-8592-3F202CD820F7}" srcOrd="0" destOrd="0" parTransId="{6560C6D6-FE8E-4819-8AF3-E6B80BECC20F}" sibTransId="{06D14F96-ABD3-46EF-B495-CF8EB010D877}"/>
    <dgm:cxn modelId="{BF617F74-0DF8-45E3-86C1-941DF5502757}" type="presOf" srcId="{6D2B1E64-80F0-4EB2-88B2-15A9BD5D51B8}" destId="{5D53382F-5487-4266-AF1D-5569EA0C43C2}" srcOrd="0" destOrd="0" presId="urn:microsoft.com/office/officeart/2005/8/layout/hierarchy1"/>
    <dgm:cxn modelId="{6B63AEB6-02D8-4BBF-88CF-3488B6CFA255}" srcId="{6D2B1E64-80F0-4EB2-88B2-15A9BD5D51B8}" destId="{49FFF84B-374E-43E6-925F-2FE04FC5AD7A}" srcOrd="1" destOrd="0" parTransId="{08CE03C1-A85F-48E6-8A62-237A5CDF93BB}" sibTransId="{DF11BD52-9A9D-44A1-85FB-39A152FC0BB8}"/>
    <dgm:cxn modelId="{ECC601E5-9D6B-4FAB-8478-AC7048862EC7}" type="presOf" srcId="{8B1B516A-282C-4442-8592-3F202CD820F7}" destId="{C0ED3BFF-F083-498F-86FA-89A6CA77B0B9}" srcOrd="0" destOrd="0" presId="urn:microsoft.com/office/officeart/2005/8/layout/hierarchy1"/>
    <dgm:cxn modelId="{F46D92FB-79DD-4F45-97A9-7C3BEF94B934}" type="presParOf" srcId="{5D53382F-5487-4266-AF1D-5569EA0C43C2}" destId="{58378BB3-8E80-44E2-BE24-5F3FA0BD4571}" srcOrd="0" destOrd="0" presId="urn:microsoft.com/office/officeart/2005/8/layout/hierarchy1"/>
    <dgm:cxn modelId="{9DCACABD-8E52-4859-B4AF-D9C0A2EDCF23}" type="presParOf" srcId="{58378BB3-8E80-44E2-BE24-5F3FA0BD4571}" destId="{8C89EC70-60B2-465E-BAE6-24B8510F5550}" srcOrd="0" destOrd="0" presId="urn:microsoft.com/office/officeart/2005/8/layout/hierarchy1"/>
    <dgm:cxn modelId="{93860AE7-E797-428E-B3CD-705F3F31E4BA}" type="presParOf" srcId="{8C89EC70-60B2-465E-BAE6-24B8510F5550}" destId="{203644DE-3C42-4423-AB48-461571DD6C4F}" srcOrd="0" destOrd="0" presId="urn:microsoft.com/office/officeart/2005/8/layout/hierarchy1"/>
    <dgm:cxn modelId="{F37D850B-C491-4F67-A83F-1FB685AA8D84}" type="presParOf" srcId="{8C89EC70-60B2-465E-BAE6-24B8510F5550}" destId="{C0ED3BFF-F083-498F-86FA-89A6CA77B0B9}" srcOrd="1" destOrd="0" presId="urn:microsoft.com/office/officeart/2005/8/layout/hierarchy1"/>
    <dgm:cxn modelId="{9CE1D7BE-03DF-4C56-A20E-E6F92E840BB7}" type="presParOf" srcId="{58378BB3-8E80-44E2-BE24-5F3FA0BD4571}" destId="{CDD0AB39-C4A1-4111-B83D-38DBFE225213}" srcOrd="1" destOrd="0" presId="urn:microsoft.com/office/officeart/2005/8/layout/hierarchy1"/>
    <dgm:cxn modelId="{FB85F322-CBE5-40C2-AD96-5A8809B7759F}" type="presParOf" srcId="{5D53382F-5487-4266-AF1D-5569EA0C43C2}" destId="{9D6E2B89-AD28-4420-A9A4-EB25E7805079}" srcOrd="1" destOrd="0" presId="urn:microsoft.com/office/officeart/2005/8/layout/hierarchy1"/>
    <dgm:cxn modelId="{B681E284-C2CD-41AF-8FF3-4CD0E4A79C96}" type="presParOf" srcId="{9D6E2B89-AD28-4420-A9A4-EB25E7805079}" destId="{60CDA1B4-CBB6-4BD9-9E6A-A5199ABEA410}" srcOrd="0" destOrd="0" presId="urn:microsoft.com/office/officeart/2005/8/layout/hierarchy1"/>
    <dgm:cxn modelId="{79EC237A-569B-48A6-BB80-9393ED0EC3D5}" type="presParOf" srcId="{60CDA1B4-CBB6-4BD9-9E6A-A5199ABEA410}" destId="{C8B148F9-F2CF-4A0A-9B35-418728F03E4D}" srcOrd="0" destOrd="0" presId="urn:microsoft.com/office/officeart/2005/8/layout/hierarchy1"/>
    <dgm:cxn modelId="{59938EF0-55E2-40C3-BB98-415840F67B44}" type="presParOf" srcId="{60CDA1B4-CBB6-4BD9-9E6A-A5199ABEA410}" destId="{83330D56-0A4B-4D76-AA51-D994A6489EFB}" srcOrd="1" destOrd="0" presId="urn:microsoft.com/office/officeart/2005/8/layout/hierarchy1"/>
    <dgm:cxn modelId="{E47A91CD-FE58-4FCA-9F05-9BBE0582E7A9}" type="presParOf" srcId="{9D6E2B89-AD28-4420-A9A4-EB25E7805079}" destId="{F60B3DDD-A584-4F6C-A18E-24346E70347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1D7454-B29A-4788-B082-7D88E4E2B623}"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72B277B6-6122-4676-A125-DB24E509495B}">
      <dgm:prSet/>
      <dgm:spPr/>
      <dgm:t>
        <a:bodyPr/>
        <a:lstStyle/>
        <a:p>
          <a:r>
            <a:rPr lang="en-US"/>
            <a:t>American Courses: Typically feature large, well-maintained bunkers and artificial water hazards (lakes, ponds). The hazards are often carefully placed to challenge the modern power game.</a:t>
          </a:r>
        </a:p>
      </dgm:t>
    </dgm:pt>
    <dgm:pt modelId="{0BFD17CF-A986-42F2-86DC-732434CB539E}" type="parTrans" cxnId="{C517C9FF-8E49-498C-AFC7-A5EFE39CA5BB}">
      <dgm:prSet/>
      <dgm:spPr/>
      <dgm:t>
        <a:bodyPr/>
        <a:lstStyle/>
        <a:p>
          <a:endParaRPr lang="en-US"/>
        </a:p>
      </dgm:t>
    </dgm:pt>
    <dgm:pt modelId="{040921D1-E872-4990-BF99-8005F5139F54}" type="sibTrans" cxnId="{C517C9FF-8E49-498C-AFC7-A5EFE39CA5BB}">
      <dgm:prSet/>
      <dgm:spPr/>
      <dgm:t>
        <a:bodyPr/>
        <a:lstStyle/>
        <a:p>
          <a:endParaRPr lang="en-US"/>
        </a:p>
      </dgm:t>
    </dgm:pt>
    <dgm:pt modelId="{93B43F2A-A375-46AD-BF46-6DE7F0DF959B}">
      <dgm:prSet/>
      <dgm:spPr/>
      <dgm:t>
        <a:bodyPr/>
        <a:lstStyle/>
        <a:p>
          <a:r>
            <a:rPr lang="en-US"/>
            <a:t>Rest of the World: In the UK and Ireland, you’ll find pot bunkers, which are smaller but much deeper. These bunkers are a staple of links courses, designed to be a significant challenge. Water hazards are less common due to the natural drainage properties of links courses.</a:t>
          </a:r>
        </a:p>
      </dgm:t>
    </dgm:pt>
    <dgm:pt modelId="{F49890B1-C0FC-4F21-BDA0-960B0D574F32}" type="parTrans" cxnId="{F35536EF-926A-4291-8763-54E7930B67A8}">
      <dgm:prSet/>
      <dgm:spPr/>
      <dgm:t>
        <a:bodyPr/>
        <a:lstStyle/>
        <a:p>
          <a:endParaRPr lang="en-US"/>
        </a:p>
      </dgm:t>
    </dgm:pt>
    <dgm:pt modelId="{70475597-6DA9-45A1-B2F9-A9319D01055D}" type="sibTrans" cxnId="{F35536EF-926A-4291-8763-54E7930B67A8}">
      <dgm:prSet/>
      <dgm:spPr/>
      <dgm:t>
        <a:bodyPr/>
        <a:lstStyle/>
        <a:p>
          <a:endParaRPr lang="en-US"/>
        </a:p>
      </dgm:t>
    </dgm:pt>
    <dgm:pt modelId="{CF5E09AC-C7F9-4550-801F-594822F4DEF9}" type="pres">
      <dgm:prSet presAssocID="{F61D7454-B29A-4788-B082-7D88E4E2B623}" presName="hierChild1" presStyleCnt="0">
        <dgm:presLayoutVars>
          <dgm:chPref val="1"/>
          <dgm:dir/>
          <dgm:animOne val="branch"/>
          <dgm:animLvl val="lvl"/>
          <dgm:resizeHandles/>
        </dgm:presLayoutVars>
      </dgm:prSet>
      <dgm:spPr/>
    </dgm:pt>
    <dgm:pt modelId="{555C1DA3-2F9A-4FA5-9E9F-405C10441782}" type="pres">
      <dgm:prSet presAssocID="{72B277B6-6122-4676-A125-DB24E509495B}" presName="hierRoot1" presStyleCnt="0"/>
      <dgm:spPr/>
    </dgm:pt>
    <dgm:pt modelId="{0119CF7F-FDAE-476F-A314-7928A243189D}" type="pres">
      <dgm:prSet presAssocID="{72B277B6-6122-4676-A125-DB24E509495B}" presName="composite" presStyleCnt="0"/>
      <dgm:spPr/>
    </dgm:pt>
    <dgm:pt modelId="{95F112E1-9FE3-463B-91B3-9F8A3F3672D6}" type="pres">
      <dgm:prSet presAssocID="{72B277B6-6122-4676-A125-DB24E509495B}" presName="background" presStyleLbl="node0" presStyleIdx="0" presStyleCnt="2"/>
      <dgm:spPr/>
    </dgm:pt>
    <dgm:pt modelId="{C6C1D344-726A-48FC-9588-5E9045961F8E}" type="pres">
      <dgm:prSet presAssocID="{72B277B6-6122-4676-A125-DB24E509495B}" presName="text" presStyleLbl="fgAcc0" presStyleIdx="0" presStyleCnt="2">
        <dgm:presLayoutVars>
          <dgm:chPref val="3"/>
        </dgm:presLayoutVars>
      </dgm:prSet>
      <dgm:spPr/>
    </dgm:pt>
    <dgm:pt modelId="{098F28DD-D1FC-4BFF-BBD2-0514F009F1A6}" type="pres">
      <dgm:prSet presAssocID="{72B277B6-6122-4676-A125-DB24E509495B}" presName="hierChild2" presStyleCnt="0"/>
      <dgm:spPr/>
    </dgm:pt>
    <dgm:pt modelId="{0980125B-3175-4E65-8B51-419CC09CCAA1}" type="pres">
      <dgm:prSet presAssocID="{93B43F2A-A375-46AD-BF46-6DE7F0DF959B}" presName="hierRoot1" presStyleCnt="0"/>
      <dgm:spPr/>
    </dgm:pt>
    <dgm:pt modelId="{A31437D0-D776-4AD6-80E8-DB24F4335DE8}" type="pres">
      <dgm:prSet presAssocID="{93B43F2A-A375-46AD-BF46-6DE7F0DF959B}" presName="composite" presStyleCnt="0"/>
      <dgm:spPr/>
    </dgm:pt>
    <dgm:pt modelId="{4CB0F20E-4D33-4C80-B862-A44BAA008923}" type="pres">
      <dgm:prSet presAssocID="{93B43F2A-A375-46AD-BF46-6DE7F0DF959B}" presName="background" presStyleLbl="node0" presStyleIdx="1" presStyleCnt="2"/>
      <dgm:spPr/>
    </dgm:pt>
    <dgm:pt modelId="{44C34A7D-20D2-473A-AA76-DC5E0E66D168}" type="pres">
      <dgm:prSet presAssocID="{93B43F2A-A375-46AD-BF46-6DE7F0DF959B}" presName="text" presStyleLbl="fgAcc0" presStyleIdx="1" presStyleCnt="2">
        <dgm:presLayoutVars>
          <dgm:chPref val="3"/>
        </dgm:presLayoutVars>
      </dgm:prSet>
      <dgm:spPr/>
    </dgm:pt>
    <dgm:pt modelId="{8681E033-5490-4BCA-97AE-7310B4FA1389}" type="pres">
      <dgm:prSet presAssocID="{93B43F2A-A375-46AD-BF46-6DE7F0DF959B}" presName="hierChild2" presStyleCnt="0"/>
      <dgm:spPr/>
    </dgm:pt>
  </dgm:ptLst>
  <dgm:cxnLst>
    <dgm:cxn modelId="{6503721C-F9D0-427E-99CC-A5AED379150C}" type="presOf" srcId="{72B277B6-6122-4676-A125-DB24E509495B}" destId="{C6C1D344-726A-48FC-9588-5E9045961F8E}" srcOrd="0" destOrd="0" presId="urn:microsoft.com/office/officeart/2005/8/layout/hierarchy1"/>
    <dgm:cxn modelId="{E3EF0C3E-5DE0-4763-AA56-BB6FA02AC85F}" type="presOf" srcId="{F61D7454-B29A-4788-B082-7D88E4E2B623}" destId="{CF5E09AC-C7F9-4550-801F-594822F4DEF9}" srcOrd="0" destOrd="0" presId="urn:microsoft.com/office/officeart/2005/8/layout/hierarchy1"/>
    <dgm:cxn modelId="{24BB856A-294B-4A80-9C46-B9378EB5B8C6}" type="presOf" srcId="{93B43F2A-A375-46AD-BF46-6DE7F0DF959B}" destId="{44C34A7D-20D2-473A-AA76-DC5E0E66D168}" srcOrd="0" destOrd="0" presId="urn:microsoft.com/office/officeart/2005/8/layout/hierarchy1"/>
    <dgm:cxn modelId="{F35536EF-926A-4291-8763-54E7930B67A8}" srcId="{F61D7454-B29A-4788-B082-7D88E4E2B623}" destId="{93B43F2A-A375-46AD-BF46-6DE7F0DF959B}" srcOrd="1" destOrd="0" parTransId="{F49890B1-C0FC-4F21-BDA0-960B0D574F32}" sibTransId="{70475597-6DA9-45A1-B2F9-A9319D01055D}"/>
    <dgm:cxn modelId="{C517C9FF-8E49-498C-AFC7-A5EFE39CA5BB}" srcId="{F61D7454-B29A-4788-B082-7D88E4E2B623}" destId="{72B277B6-6122-4676-A125-DB24E509495B}" srcOrd="0" destOrd="0" parTransId="{0BFD17CF-A986-42F2-86DC-732434CB539E}" sibTransId="{040921D1-E872-4990-BF99-8005F5139F54}"/>
    <dgm:cxn modelId="{FF1B69CA-47B3-4B64-BE42-2256CECF74C1}" type="presParOf" srcId="{CF5E09AC-C7F9-4550-801F-594822F4DEF9}" destId="{555C1DA3-2F9A-4FA5-9E9F-405C10441782}" srcOrd="0" destOrd="0" presId="urn:microsoft.com/office/officeart/2005/8/layout/hierarchy1"/>
    <dgm:cxn modelId="{9CBDC35A-FA6D-4309-9FD5-BABBF9DEE88E}" type="presParOf" srcId="{555C1DA3-2F9A-4FA5-9E9F-405C10441782}" destId="{0119CF7F-FDAE-476F-A314-7928A243189D}" srcOrd="0" destOrd="0" presId="urn:microsoft.com/office/officeart/2005/8/layout/hierarchy1"/>
    <dgm:cxn modelId="{BB1378CC-0A2B-42F7-BCC7-F61C956F061C}" type="presParOf" srcId="{0119CF7F-FDAE-476F-A314-7928A243189D}" destId="{95F112E1-9FE3-463B-91B3-9F8A3F3672D6}" srcOrd="0" destOrd="0" presId="urn:microsoft.com/office/officeart/2005/8/layout/hierarchy1"/>
    <dgm:cxn modelId="{42F244EE-A66C-4BE9-817F-3ED8D6FE8BFC}" type="presParOf" srcId="{0119CF7F-FDAE-476F-A314-7928A243189D}" destId="{C6C1D344-726A-48FC-9588-5E9045961F8E}" srcOrd="1" destOrd="0" presId="urn:microsoft.com/office/officeart/2005/8/layout/hierarchy1"/>
    <dgm:cxn modelId="{E83A10FB-6CC6-424E-A842-42793727035E}" type="presParOf" srcId="{555C1DA3-2F9A-4FA5-9E9F-405C10441782}" destId="{098F28DD-D1FC-4BFF-BBD2-0514F009F1A6}" srcOrd="1" destOrd="0" presId="urn:microsoft.com/office/officeart/2005/8/layout/hierarchy1"/>
    <dgm:cxn modelId="{CE246BFB-7944-4D86-BFF5-067437C3BF5A}" type="presParOf" srcId="{CF5E09AC-C7F9-4550-801F-594822F4DEF9}" destId="{0980125B-3175-4E65-8B51-419CC09CCAA1}" srcOrd="1" destOrd="0" presId="urn:microsoft.com/office/officeart/2005/8/layout/hierarchy1"/>
    <dgm:cxn modelId="{54E41A87-A035-473C-A786-F3A52C79830C}" type="presParOf" srcId="{0980125B-3175-4E65-8B51-419CC09CCAA1}" destId="{A31437D0-D776-4AD6-80E8-DB24F4335DE8}" srcOrd="0" destOrd="0" presId="urn:microsoft.com/office/officeart/2005/8/layout/hierarchy1"/>
    <dgm:cxn modelId="{95683FC5-501E-42FD-AA68-D981D4A91CC9}" type="presParOf" srcId="{A31437D0-D776-4AD6-80E8-DB24F4335DE8}" destId="{4CB0F20E-4D33-4C80-B862-A44BAA008923}" srcOrd="0" destOrd="0" presId="urn:microsoft.com/office/officeart/2005/8/layout/hierarchy1"/>
    <dgm:cxn modelId="{4620225B-277B-415D-A192-5300FABB397D}" type="presParOf" srcId="{A31437D0-D776-4AD6-80E8-DB24F4335DE8}" destId="{44C34A7D-20D2-473A-AA76-DC5E0E66D168}" srcOrd="1" destOrd="0" presId="urn:microsoft.com/office/officeart/2005/8/layout/hierarchy1"/>
    <dgm:cxn modelId="{5C4FB305-6DBE-44CA-9A23-A442A2706B51}" type="presParOf" srcId="{0980125B-3175-4E65-8B51-419CC09CCAA1}" destId="{8681E033-5490-4BCA-97AE-7310B4FA138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2C67A-353D-4ABF-9919-BCB1AA33E079}">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AE170E-27FE-408C-90A9-8ED8868FF5F6}">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Why we selcted this data set </a:t>
          </a:r>
        </a:p>
      </dsp:txBody>
      <dsp:txXfrm>
        <a:off x="765914" y="2943510"/>
        <a:ext cx="4320000" cy="720000"/>
      </dsp:txXfrm>
    </dsp:sp>
    <dsp:sp modelId="{D0787457-9F0B-4571-8227-C83C72DBF46D}">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2B93EC-4759-44B9-B5E2-AA04861C62B0}">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Has 12 different variables and 18043 data points in total making it ideal </a:t>
          </a:r>
        </a:p>
      </dsp:txBody>
      <dsp:txXfrm>
        <a:off x="5841914" y="2943510"/>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7C4D7-A984-48D8-B3EA-B5D257E64918}">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AD7A44-94F9-4C89-9A48-27BA2629C1EC}">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American Courses</a:t>
          </a:r>
          <a:r>
            <a:rPr lang="en-US" sz="2000" kern="1200"/>
            <a:t> are Known for their meticulously maintained fairways, greens, and bunkers, with a focus on presenting a perfect aesthetic. Courses may have more artificial water hazards and extensive landscaping. </a:t>
          </a:r>
        </a:p>
      </dsp:txBody>
      <dsp:txXfrm>
        <a:off x="608661" y="692298"/>
        <a:ext cx="4508047" cy="2799040"/>
      </dsp:txXfrm>
    </dsp:sp>
    <dsp:sp modelId="{5790437B-43F7-4515-98E1-2EC54B9FAD07}">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31EAE3-3A4A-492A-B956-AE7DAEBD6D6E}">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kern="1200"/>
            <a:t>Rest of the World</a:t>
          </a:r>
          <a:r>
            <a:rPr lang="en-US" sz="2000" kern="1200"/>
            <a:t>:</a:t>
          </a:r>
          <a:r>
            <a:rPr lang="en-US" sz="2000" kern="1200">
              <a:latin typeface="Aptos Display" panose="020F0302020204030204"/>
            </a:rPr>
            <a:t> Links courses are more common, these</a:t>
          </a:r>
          <a:r>
            <a:rPr lang="en-US" sz="2000" kern="1200"/>
            <a:t> courses are typically set along the coast, with sandy soil, dunes, and natural landscapes. They have fewer trees, and the layout uses natural land features rather than heavy landscaping. Examples include St. Andrews (Scotland) and Royal Portrush (Northern Ireland).</a:t>
          </a:r>
        </a:p>
      </dsp:txBody>
      <dsp:txXfrm>
        <a:off x="6331365" y="692298"/>
        <a:ext cx="4508047" cy="2799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14D92-54AE-47B7-A052-CED3BA924683}">
      <dsp:nvSpPr>
        <dsp:cNvPr id="0" name=""/>
        <dsp:cNvSpPr/>
      </dsp:nvSpPr>
      <dsp:spPr>
        <a:xfrm>
          <a:off x="1333" y="110983"/>
          <a:ext cx="4682211" cy="2973204"/>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C014D1-A25C-41CD-9A17-3593ED52FEDA}">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American Courses:</a:t>
          </a:r>
          <a:r>
            <a:rPr lang="en-US" sz="2300" kern="1200"/>
            <a:t> Typically use cool-season grasses like </a:t>
          </a:r>
          <a:r>
            <a:rPr lang="en-US" sz="2300" kern="1200" err="1"/>
            <a:t>Bentgrass</a:t>
          </a:r>
          <a:r>
            <a:rPr lang="en-US" sz="2300" kern="1200"/>
            <a:t> and Poa Annua in northern states and warm-season grasses like Bermuda and Zoysia in southern states. These grasses are chosen for their durability and aesthetics in specific climates.</a:t>
          </a:r>
        </a:p>
      </dsp:txBody>
      <dsp:txXfrm>
        <a:off x="608661" y="692298"/>
        <a:ext cx="4508047" cy="2799040"/>
      </dsp:txXfrm>
    </dsp:sp>
    <dsp:sp modelId="{0A8E8F66-3653-4EF9-BEAC-7460A02DD7FF}">
      <dsp:nvSpPr>
        <dsp:cNvPr id="0" name=""/>
        <dsp:cNvSpPr/>
      </dsp:nvSpPr>
      <dsp:spPr>
        <a:xfrm>
          <a:off x="5724037" y="110983"/>
          <a:ext cx="4682211" cy="2973204"/>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149BBE-7E7E-4DC8-B3E1-435A7887477D}">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Rest of the World: In Europe, courses might use native grasses like fescue, especially on links courses. Fescue is more tolerant of wind and salty air, providing a different playing surface that often results in firmer, faster fairways.</a:t>
          </a:r>
        </a:p>
      </dsp:txBody>
      <dsp:txXfrm>
        <a:off x="6331365" y="692298"/>
        <a:ext cx="4508047" cy="27990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644DE-3C42-4423-AB48-461571DD6C4F}">
      <dsp:nvSpPr>
        <dsp:cNvPr id="0" name=""/>
        <dsp:cNvSpPr/>
      </dsp:nvSpPr>
      <dsp:spPr>
        <a:xfrm>
          <a:off x="1333" y="110983"/>
          <a:ext cx="4682211" cy="297320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ED3BFF-F083-498F-86FA-89A6CA77B0B9}">
      <dsp:nvSpPr>
        <dsp:cNvPr id="0" name=""/>
        <dsp:cNvSpPr/>
      </dsp:nvSpPr>
      <dsp:spPr>
        <a:xfrm>
          <a:off x="521579" y="605216"/>
          <a:ext cx="4682211" cy="297320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American Courses: Often set up to be longer, with an emphasis on rewarding powerful, long-distance hitters. Courses for PGA Tour events are regularly over 7,200 yards.</a:t>
          </a:r>
        </a:p>
      </dsp:txBody>
      <dsp:txXfrm>
        <a:off x="608661" y="692298"/>
        <a:ext cx="4508047" cy="2799040"/>
      </dsp:txXfrm>
    </dsp:sp>
    <dsp:sp modelId="{C8B148F9-F2CF-4A0A-9B35-418728F03E4D}">
      <dsp:nvSpPr>
        <dsp:cNvPr id="0" name=""/>
        <dsp:cNvSpPr/>
      </dsp:nvSpPr>
      <dsp:spPr>
        <a:xfrm>
          <a:off x="5724037" y="110983"/>
          <a:ext cx="4682211" cy="297320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30D56-0A4B-4D76-AA51-D994A6489EFB}">
      <dsp:nvSpPr>
        <dsp:cNvPr id="0" name=""/>
        <dsp:cNvSpPr/>
      </dsp:nvSpPr>
      <dsp:spPr>
        <a:xfrm>
          <a:off x="6244283" y="605216"/>
          <a:ext cx="4682211" cy="297320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Rest of the World: Courses might be shorter but more challenging in terms of layout, natural hazards, and weather. Many traditional links courses are designed to test strategic play and shot-making rather than just length.</a:t>
          </a:r>
        </a:p>
      </dsp:txBody>
      <dsp:txXfrm>
        <a:off x="6331365" y="692298"/>
        <a:ext cx="4508047" cy="2799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112E1-9FE3-463B-91B3-9F8A3F3672D6}">
      <dsp:nvSpPr>
        <dsp:cNvPr id="0" name=""/>
        <dsp:cNvSpPr/>
      </dsp:nvSpPr>
      <dsp:spPr>
        <a:xfrm>
          <a:off x="1333" y="110983"/>
          <a:ext cx="4682211" cy="297320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C1D344-726A-48FC-9588-5E9045961F8E}">
      <dsp:nvSpPr>
        <dsp:cNvPr id="0" name=""/>
        <dsp:cNvSpPr/>
      </dsp:nvSpPr>
      <dsp:spPr>
        <a:xfrm>
          <a:off x="521579" y="605216"/>
          <a:ext cx="4682211" cy="297320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American Courses: Typically feature large, well-maintained bunkers and artificial water hazards (lakes, ponds). The hazards are often carefully placed to challenge the modern power game.</a:t>
          </a:r>
        </a:p>
      </dsp:txBody>
      <dsp:txXfrm>
        <a:off x="608661" y="692298"/>
        <a:ext cx="4508047" cy="2799040"/>
      </dsp:txXfrm>
    </dsp:sp>
    <dsp:sp modelId="{4CB0F20E-4D33-4C80-B862-A44BAA008923}">
      <dsp:nvSpPr>
        <dsp:cNvPr id="0" name=""/>
        <dsp:cNvSpPr/>
      </dsp:nvSpPr>
      <dsp:spPr>
        <a:xfrm>
          <a:off x="5724037" y="110983"/>
          <a:ext cx="4682211" cy="297320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C34A7D-20D2-473A-AA76-DC5E0E66D168}">
      <dsp:nvSpPr>
        <dsp:cNvPr id="0" name=""/>
        <dsp:cNvSpPr/>
      </dsp:nvSpPr>
      <dsp:spPr>
        <a:xfrm>
          <a:off x="6244283" y="605216"/>
          <a:ext cx="4682211" cy="297320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Rest of the World: In the UK and Ireland, you’ll find pot bunkers, which are smaller but much deeper. These bunkers are a staple of links courses, designed to be a significant challenge. Water hazards are less common due to the natural drainage properties of links courses.</a:t>
          </a:r>
        </a:p>
      </dsp:txBody>
      <dsp:txXfrm>
        <a:off x="6331365" y="692298"/>
        <a:ext cx="4508047" cy="279904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winging a golf club&#10;&#10;Description automatically generated">
            <a:extLst>
              <a:ext uri="{FF2B5EF4-FFF2-40B4-BE49-F238E27FC236}">
                <a16:creationId xmlns:a16="http://schemas.microsoft.com/office/drawing/2014/main" id="{D852B42F-B524-D595-71A7-99A562CDF4D9}"/>
              </a:ext>
            </a:extLst>
          </p:cNvPr>
          <p:cNvPicPr>
            <a:picLocks noChangeAspect="1"/>
          </p:cNvPicPr>
          <p:nvPr/>
        </p:nvPicPr>
        <p:blipFill>
          <a:blip r:embed="rId2">
            <a:alphaModFix amt="50000"/>
          </a:blip>
          <a:srcRect r="9334" b="1"/>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rPr>
              <a:t>Final Presentation </a:t>
            </a:r>
          </a:p>
        </p:txBody>
      </p:sp>
      <p:sp>
        <p:nvSpPr>
          <p:cNvPr id="3" name="Subtitle 2"/>
          <p:cNvSpPr>
            <a:spLocks noGrp="1"/>
          </p:cNvSpPr>
          <p:nvPr>
            <p:ph type="subTitle" idx="1"/>
          </p:nvPr>
        </p:nvSpPr>
        <p:spPr>
          <a:xfrm>
            <a:off x="1524000" y="4159404"/>
            <a:ext cx="9144000" cy="1098395"/>
          </a:xfrm>
        </p:spPr>
        <p:txBody>
          <a:bodyPr vert="horz" lIns="91440" tIns="45720" rIns="91440" bIns="45720" rtlCol="0" anchor="t">
            <a:normAutofit/>
          </a:bodyPr>
          <a:lstStyle/>
          <a:p>
            <a:r>
              <a:rPr lang="en-US">
                <a:solidFill>
                  <a:srgbClr val="FFFFFF"/>
                </a:solidFill>
              </a:rPr>
              <a:t>Jacob Parkinson, Magdalena Quezada, Sabrina Fleig, Harri Rowe</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46F134-7F0E-84F0-1838-D881A7C4837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OnePuttPct</a:t>
            </a:r>
          </a:p>
        </p:txBody>
      </p:sp>
      <p:sp>
        <p:nvSpPr>
          <p:cNvPr id="3" name="Content Placeholder 2">
            <a:extLst>
              <a:ext uri="{FF2B5EF4-FFF2-40B4-BE49-F238E27FC236}">
                <a16:creationId xmlns:a16="http://schemas.microsoft.com/office/drawing/2014/main" id="{C95CE56F-5239-B304-794B-74F8A953C6C6}"/>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3600">
                <a:latin typeface="Source Sans Pro"/>
                <a:ea typeface="Source Sans Pro"/>
              </a:rPr>
              <a:t>Percentage of times it took one putt to get the ball into the hole</a:t>
            </a:r>
            <a:endParaRPr lang="en-US" sz="3600"/>
          </a:p>
        </p:txBody>
      </p:sp>
    </p:spTree>
    <p:extLst>
      <p:ext uri="{BB962C8B-B14F-4D97-AF65-F5344CB8AC3E}">
        <p14:creationId xmlns:p14="http://schemas.microsoft.com/office/powerpoint/2010/main" val="362953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795A3-299E-0AEF-7A19-47543CF646C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PuttsSG</a:t>
            </a:r>
          </a:p>
        </p:txBody>
      </p:sp>
      <p:graphicFrame>
        <p:nvGraphicFramePr>
          <p:cNvPr id="5" name="Content Placeholder 4">
            <a:extLst>
              <a:ext uri="{FF2B5EF4-FFF2-40B4-BE49-F238E27FC236}">
                <a16:creationId xmlns:a16="http://schemas.microsoft.com/office/drawing/2014/main" id="{2EE4077F-675B-472C-CEBB-7B7E5FCB4348}"/>
              </a:ext>
            </a:extLst>
          </p:cNvPr>
          <p:cNvGraphicFramePr>
            <a:graphicFrameLocks noGrp="1"/>
          </p:cNvGraphicFramePr>
          <p:nvPr>
            <p:ph idx="1"/>
          </p:nvPr>
        </p:nvGraphicFramePr>
        <p:xfrm>
          <a:off x="836624" y="3085793"/>
          <a:ext cx="10542694" cy="2246376"/>
        </p:xfrm>
        <a:graphic>
          <a:graphicData uri="http://schemas.openxmlformats.org/drawingml/2006/table">
            <a:tbl>
              <a:tblPr bandRow="1">
                <a:tableStyleId>{5C22544A-7EE6-4342-B048-85BDC9FD1C3A}</a:tableStyleId>
              </a:tblPr>
              <a:tblGrid>
                <a:gridCol w="10542694">
                  <a:extLst>
                    <a:ext uri="{9D8B030D-6E8A-4147-A177-3AD203B41FA5}">
                      <a16:colId xmlns:a16="http://schemas.microsoft.com/office/drawing/2014/main" val="1680796517"/>
                    </a:ext>
                  </a:extLst>
                </a:gridCol>
              </a:tblGrid>
              <a:tr h="2246376">
                <a:tc>
                  <a:txBody>
                    <a:bodyPr/>
                    <a:lstStyle/>
                    <a:p>
                      <a:br>
                        <a:rPr lang="en-US" sz="3300">
                          <a:effectLst/>
                        </a:rPr>
                      </a:br>
                      <a:r>
                        <a:rPr lang="en-US" sz="3300">
                          <a:effectLst/>
                        </a:rPr>
                        <a:t>Strokes gained putting measures how many strokes a player gains or loses on the greens compared to the PGA Tour average</a:t>
                      </a:r>
                    </a:p>
                  </a:txBody>
                  <a:tcPr marL="167640" marR="167640" marT="83820" marB="83820">
                    <a:lnL w="12700" cap="flat" cmpd="sng" algn="ctr">
                      <a:solidFill>
                        <a:srgbClr val="B0779E"/>
                      </a:solidFill>
                      <a:prstDash val="solid"/>
                      <a:round/>
                      <a:headEnd type="none" w="med" len="med"/>
                      <a:tailEnd type="none" w="med" len="med"/>
                    </a:lnL>
                    <a:lnR w="12700" cap="flat" cmpd="sng" algn="ctr">
                      <a:solidFill>
                        <a:srgbClr val="B0779E"/>
                      </a:solidFill>
                      <a:prstDash val="solid"/>
                      <a:round/>
                      <a:headEnd type="none" w="med" len="med"/>
                      <a:tailEnd type="none" w="med" len="med"/>
                    </a:lnR>
                    <a:lnT w="9525" cap="flat" cmpd="sng" algn="ctr">
                      <a:solidFill>
                        <a:srgbClr val="B0779E"/>
                      </a:solidFill>
                      <a:prstDash val="solid"/>
                      <a:round/>
                      <a:headEnd type="none" w="med" len="med"/>
                      <a:tailEnd type="none" w="med" len="med"/>
                    </a:lnT>
                    <a:lnB w="9525" cap="flat" cmpd="sng" algn="ctr">
                      <a:solidFill>
                        <a:srgbClr val="B0779E"/>
                      </a:solidFill>
                      <a:prstDash val="solid"/>
                      <a:round/>
                      <a:headEnd type="none" w="med" len="med"/>
                      <a:tailEnd type="none" w="med" len="med"/>
                    </a:lnB>
                    <a:solidFill>
                      <a:srgbClr val="FFFFFF"/>
                    </a:solidFill>
                  </a:tcPr>
                </a:tc>
                <a:extLst>
                  <a:ext uri="{0D108BD9-81ED-4DB2-BD59-A6C34878D82A}">
                    <a16:rowId xmlns:a16="http://schemas.microsoft.com/office/drawing/2014/main" val="4041221880"/>
                  </a:ext>
                </a:extLst>
              </a:tr>
            </a:tbl>
          </a:graphicData>
        </a:graphic>
      </p:graphicFrame>
    </p:spTree>
    <p:extLst>
      <p:ext uri="{BB962C8B-B14F-4D97-AF65-F5344CB8AC3E}">
        <p14:creationId xmlns:p14="http://schemas.microsoft.com/office/powerpoint/2010/main" val="1429449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1C9B0-2748-AB76-580F-692140AA390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AveScore</a:t>
            </a:r>
          </a:p>
        </p:txBody>
      </p:sp>
      <p:sp>
        <p:nvSpPr>
          <p:cNvPr id="3" name="Content Placeholder 2">
            <a:extLst>
              <a:ext uri="{FF2B5EF4-FFF2-40B4-BE49-F238E27FC236}">
                <a16:creationId xmlns:a16="http://schemas.microsoft.com/office/drawing/2014/main" id="{7F2E268C-C50F-6204-EF00-704A986603F4}"/>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3600">
                <a:latin typeface="Source Sans Pro"/>
                <a:ea typeface="Source Sans Pro"/>
              </a:rPr>
              <a:t>The scoring average is the total strokes divided by the total rounds</a:t>
            </a:r>
            <a:endParaRPr lang="en-US" sz="3600"/>
          </a:p>
        </p:txBody>
      </p:sp>
    </p:spTree>
    <p:extLst>
      <p:ext uri="{BB962C8B-B14F-4D97-AF65-F5344CB8AC3E}">
        <p14:creationId xmlns:p14="http://schemas.microsoft.com/office/powerpoint/2010/main" val="1344085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6880E7-9325-55F3-213F-870F8F6F988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Money</a:t>
            </a:r>
          </a:p>
        </p:txBody>
      </p:sp>
      <p:graphicFrame>
        <p:nvGraphicFramePr>
          <p:cNvPr id="5" name="Content Placeholder 4">
            <a:extLst>
              <a:ext uri="{FF2B5EF4-FFF2-40B4-BE49-F238E27FC236}">
                <a16:creationId xmlns:a16="http://schemas.microsoft.com/office/drawing/2014/main" id="{92B90B03-59B4-CBD5-68E9-83002A573577}"/>
              </a:ext>
            </a:extLst>
          </p:cNvPr>
          <p:cNvGraphicFramePr>
            <a:graphicFrameLocks noGrp="1"/>
          </p:cNvGraphicFramePr>
          <p:nvPr>
            <p:ph idx="1"/>
          </p:nvPr>
        </p:nvGraphicFramePr>
        <p:xfrm>
          <a:off x="1105435" y="3258828"/>
          <a:ext cx="9981129" cy="1867091"/>
        </p:xfrm>
        <a:graphic>
          <a:graphicData uri="http://schemas.openxmlformats.org/drawingml/2006/table">
            <a:tbl>
              <a:tblPr bandRow="1">
                <a:noFill/>
                <a:tableStyleId>{5C22544A-7EE6-4342-B048-85BDC9FD1C3A}</a:tableStyleId>
              </a:tblPr>
              <a:tblGrid>
                <a:gridCol w="9981129">
                  <a:extLst>
                    <a:ext uri="{9D8B030D-6E8A-4147-A177-3AD203B41FA5}">
                      <a16:colId xmlns:a16="http://schemas.microsoft.com/office/drawing/2014/main" val="4051170112"/>
                    </a:ext>
                  </a:extLst>
                </a:gridCol>
              </a:tblGrid>
              <a:tr h="1867091">
                <a:tc>
                  <a:txBody>
                    <a:bodyPr/>
                    <a:lstStyle/>
                    <a:p>
                      <a:br>
                        <a:rPr lang="en-US" sz="3300" cap="none" spc="0">
                          <a:solidFill>
                            <a:schemeClr val="tx1"/>
                          </a:solidFill>
                          <a:effectLst/>
                        </a:rPr>
                      </a:br>
                      <a:r>
                        <a:rPr lang="en-US" sz="3300" cap="none" spc="0">
                          <a:solidFill>
                            <a:schemeClr val="tx1"/>
                          </a:solidFill>
                          <a:effectLst/>
                        </a:rPr>
                        <a:t>The official money is the prize money award to the Professional members</a:t>
                      </a:r>
                    </a:p>
                  </a:txBody>
                  <a:tcPr marL="188595" marR="188595" marT="94298" marB="188595">
                    <a:lnL w="12700" cap="flat" cmpd="sng" algn="ctr">
                      <a:noFill/>
                      <a:prstDash val="solid"/>
                    </a:lnL>
                    <a:lnR w="12700" cmpd="sng">
                      <a:noFill/>
                      <a:prstDash val="solid"/>
                    </a:lnR>
                    <a:lnT w="12700" cap="flat" cmpd="sng" algn="ctr">
                      <a:noFill/>
                      <a:prstDash val="solid"/>
                    </a:lnT>
                    <a:lnB w="12700" cap="flat" cmpd="sng" algn="ctr">
                      <a:noFill/>
                      <a:prstDash val="solid"/>
                    </a:lnB>
                    <a:noFill/>
                  </a:tcPr>
                </a:tc>
                <a:extLst>
                  <a:ext uri="{0D108BD9-81ED-4DB2-BD59-A6C34878D82A}">
                    <a16:rowId xmlns:a16="http://schemas.microsoft.com/office/drawing/2014/main" val="1545583825"/>
                  </a:ext>
                </a:extLst>
              </a:tr>
            </a:tbl>
          </a:graphicData>
        </a:graphic>
      </p:graphicFrame>
    </p:spTree>
    <p:extLst>
      <p:ext uri="{BB962C8B-B14F-4D97-AF65-F5344CB8AC3E}">
        <p14:creationId xmlns:p14="http://schemas.microsoft.com/office/powerpoint/2010/main" val="90512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ABBF7-6FF3-63D2-3AB8-1DE19AA9894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Points </a:t>
            </a:r>
          </a:p>
        </p:txBody>
      </p:sp>
      <p:sp>
        <p:nvSpPr>
          <p:cNvPr id="3" name="Content Placeholder 2">
            <a:extLst>
              <a:ext uri="{FF2B5EF4-FFF2-40B4-BE49-F238E27FC236}">
                <a16:creationId xmlns:a16="http://schemas.microsoft.com/office/drawing/2014/main" id="{2668AC26-C596-B352-0158-3B26EB206660}"/>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3600" err="1">
                <a:latin typeface="Source Sans Pro"/>
                <a:ea typeface="Source Sans Pro"/>
              </a:rPr>
              <a:t>FedexCup</a:t>
            </a:r>
            <a:r>
              <a:rPr lang="en-US" sz="3600">
                <a:latin typeface="Source Sans Pro"/>
                <a:ea typeface="Source Sans Pro"/>
              </a:rPr>
              <a:t> Regular Season Points are awarded points by finished position for performance in each tournament</a:t>
            </a:r>
            <a:endParaRPr lang="en-US" sz="3600"/>
          </a:p>
        </p:txBody>
      </p:sp>
    </p:spTree>
    <p:extLst>
      <p:ext uri="{BB962C8B-B14F-4D97-AF65-F5344CB8AC3E}">
        <p14:creationId xmlns:p14="http://schemas.microsoft.com/office/powerpoint/2010/main" val="3612163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EBE7AB-0975-C6DB-A128-C07AA5144A4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Tournament </a:t>
            </a:r>
          </a:p>
        </p:txBody>
      </p:sp>
      <p:sp>
        <p:nvSpPr>
          <p:cNvPr id="3" name="Content Placeholder 2">
            <a:extLst>
              <a:ext uri="{FF2B5EF4-FFF2-40B4-BE49-F238E27FC236}">
                <a16:creationId xmlns:a16="http://schemas.microsoft.com/office/drawing/2014/main" id="{BCF32C8F-B4C4-3A59-F4A1-70C63CD988E4}"/>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3600">
                <a:latin typeface="Source Sans Pro"/>
                <a:ea typeface="Source Sans Pro"/>
              </a:rPr>
              <a:t>The tournament where the PGA Tour is taking place</a:t>
            </a:r>
            <a:endParaRPr lang="en-US" sz="3600"/>
          </a:p>
        </p:txBody>
      </p:sp>
    </p:spTree>
    <p:extLst>
      <p:ext uri="{BB962C8B-B14F-4D97-AF65-F5344CB8AC3E}">
        <p14:creationId xmlns:p14="http://schemas.microsoft.com/office/powerpoint/2010/main" val="2822410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4CEEC-E2BB-DE9E-E197-CBC3185B614B}"/>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Our question </a:t>
            </a:r>
          </a:p>
        </p:txBody>
      </p:sp>
      <p:sp>
        <p:nvSpPr>
          <p:cNvPr id="3" name="Content Placeholder 2">
            <a:extLst>
              <a:ext uri="{FF2B5EF4-FFF2-40B4-BE49-F238E27FC236}">
                <a16:creationId xmlns:a16="http://schemas.microsoft.com/office/drawing/2014/main" id="{25C4D48C-C6B0-4CAE-A56A-A1D2DDD80C56}"/>
              </a:ext>
            </a:extLst>
          </p:cNvPr>
          <p:cNvSpPr>
            <a:spLocks noGrp="1"/>
          </p:cNvSpPr>
          <p:nvPr>
            <p:ph idx="1"/>
          </p:nvPr>
        </p:nvSpPr>
        <p:spPr>
          <a:xfrm>
            <a:off x="6503158" y="649480"/>
            <a:ext cx="4862447" cy="5546047"/>
          </a:xfrm>
        </p:spPr>
        <p:txBody>
          <a:bodyPr vert="horz" lIns="91440" tIns="45720" rIns="91440" bIns="45720" rtlCol="0" anchor="ctr">
            <a:normAutofit/>
          </a:bodyPr>
          <a:lstStyle/>
          <a:p>
            <a:pPr algn="ctr"/>
            <a:r>
              <a:rPr lang="en-US" sz="3200"/>
              <a:t>Do American players have an advantage over the foreign players at the PGA tour?</a:t>
            </a:r>
            <a:endParaRPr lang="en-US"/>
          </a:p>
        </p:txBody>
      </p:sp>
    </p:spTree>
    <p:extLst>
      <p:ext uri="{BB962C8B-B14F-4D97-AF65-F5344CB8AC3E}">
        <p14:creationId xmlns:p14="http://schemas.microsoft.com/office/powerpoint/2010/main" val="1188312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2CB627-2F7F-7FBA-F9F2-708AF326B6E8}"/>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The Venues (2022 PGA Tour)</a:t>
            </a:r>
          </a:p>
        </p:txBody>
      </p:sp>
      <p:sp>
        <p:nvSpPr>
          <p:cNvPr id="3" name="Content Placeholder 2">
            <a:extLst>
              <a:ext uri="{FF2B5EF4-FFF2-40B4-BE49-F238E27FC236}">
                <a16:creationId xmlns:a16="http://schemas.microsoft.com/office/drawing/2014/main" id="{7BE7A7E2-6618-E620-0E04-6EFF11E660BE}"/>
              </a:ext>
            </a:extLst>
          </p:cNvPr>
          <p:cNvSpPr>
            <a:spLocks noGrp="1"/>
          </p:cNvSpPr>
          <p:nvPr>
            <p:ph idx="1"/>
          </p:nvPr>
        </p:nvSpPr>
        <p:spPr>
          <a:xfrm>
            <a:off x="4380855" y="936239"/>
            <a:ext cx="3427283" cy="5411594"/>
          </a:xfrm>
        </p:spPr>
        <p:txBody>
          <a:bodyPr vert="horz" lIns="91440" tIns="45720" rIns="91440" bIns="45720" rtlCol="0" anchor="t">
            <a:noAutofit/>
          </a:bodyPr>
          <a:lstStyle/>
          <a:p>
            <a:pPr marL="0" indent="0">
              <a:buNone/>
            </a:pPr>
            <a:r>
              <a:rPr lang="en-US" sz="1400" b="1"/>
              <a:t>Locations in America (17) </a:t>
            </a:r>
            <a:endParaRPr lang="en-US" sz="1400"/>
          </a:p>
          <a:p>
            <a:r>
              <a:rPr lang="en-US" sz="1100" b="1"/>
              <a:t>Wyndham Championship</a:t>
            </a:r>
            <a:r>
              <a:rPr lang="en-US" sz="1100"/>
              <a:t> - North Carolina, USA</a:t>
            </a:r>
          </a:p>
          <a:p>
            <a:r>
              <a:rPr lang="en-US" sz="1100" b="1"/>
              <a:t>RBC Heritage</a:t>
            </a:r>
            <a:r>
              <a:rPr lang="en-US" sz="1100"/>
              <a:t> - South Carolina, USA</a:t>
            </a:r>
          </a:p>
          <a:p>
            <a:r>
              <a:rPr lang="en-US" sz="1100" b="1"/>
              <a:t>THE PLAYERS Championship</a:t>
            </a:r>
            <a:r>
              <a:rPr lang="en-US" sz="1100"/>
              <a:t> - Florida, USA</a:t>
            </a:r>
          </a:p>
          <a:p>
            <a:r>
              <a:rPr lang="en-US" sz="1100" b="1"/>
              <a:t>The Honda Classic</a:t>
            </a:r>
            <a:r>
              <a:rPr lang="en-US" sz="1100"/>
              <a:t> - Florida, USA</a:t>
            </a:r>
          </a:p>
          <a:p>
            <a:r>
              <a:rPr lang="en-US" sz="1100" b="1"/>
              <a:t>Arnold Palmer Invitational</a:t>
            </a:r>
            <a:r>
              <a:rPr lang="en-US" sz="1100"/>
              <a:t> - Florida, USA</a:t>
            </a:r>
          </a:p>
          <a:p>
            <a:r>
              <a:rPr lang="en-US" sz="1100" b="1"/>
              <a:t>The Genesis Invitational</a:t>
            </a:r>
            <a:r>
              <a:rPr lang="en-US" sz="1100"/>
              <a:t> - California, USA</a:t>
            </a:r>
          </a:p>
          <a:p>
            <a:r>
              <a:rPr lang="en-US" sz="1100" b="1"/>
              <a:t>AT&amp;T Pebble Beach Pro-Am</a:t>
            </a:r>
            <a:r>
              <a:rPr lang="en-US" sz="1100"/>
              <a:t> - California, USA</a:t>
            </a:r>
          </a:p>
          <a:p>
            <a:r>
              <a:rPr lang="en-US" sz="1100" b="1"/>
              <a:t>Farmers Insurance Open</a:t>
            </a:r>
            <a:r>
              <a:rPr lang="en-US" sz="1100"/>
              <a:t> - California, USA</a:t>
            </a:r>
          </a:p>
          <a:p>
            <a:r>
              <a:rPr lang="en-US" sz="1100" b="1"/>
              <a:t>WM Phoenix Open</a:t>
            </a:r>
            <a:r>
              <a:rPr lang="en-US" sz="1100"/>
              <a:t> - Arizona, USA</a:t>
            </a:r>
          </a:p>
          <a:p>
            <a:r>
              <a:rPr lang="en-US" sz="1100" b="1"/>
              <a:t>Valero Texas Open</a:t>
            </a:r>
            <a:r>
              <a:rPr lang="en-US" sz="1100"/>
              <a:t> - Texas, USA</a:t>
            </a:r>
          </a:p>
          <a:p>
            <a:r>
              <a:rPr lang="en-US" sz="1100" b="1"/>
              <a:t>Travelers Championship</a:t>
            </a:r>
            <a:r>
              <a:rPr lang="en-US" sz="1100"/>
              <a:t> - Connecticut, USA</a:t>
            </a:r>
          </a:p>
          <a:p>
            <a:r>
              <a:rPr lang="en-US" sz="1100" b="1"/>
              <a:t>PGA Championship</a:t>
            </a:r>
            <a:r>
              <a:rPr lang="en-US" sz="1100"/>
              <a:t> - Varies, but typically USA</a:t>
            </a:r>
          </a:p>
          <a:p>
            <a:r>
              <a:rPr lang="en-US" sz="1100" b="1"/>
              <a:t>John Deere Classic</a:t>
            </a:r>
            <a:r>
              <a:rPr lang="en-US" sz="1100"/>
              <a:t> - Illinois, USA</a:t>
            </a:r>
          </a:p>
          <a:p>
            <a:r>
              <a:rPr lang="en-US" sz="1100" b="1"/>
              <a:t>Memorial Tournament</a:t>
            </a:r>
            <a:r>
              <a:rPr lang="en-US" sz="1100"/>
              <a:t> - Ohio, USA</a:t>
            </a:r>
          </a:p>
          <a:p>
            <a:r>
              <a:rPr lang="en-US" sz="1100" b="1"/>
              <a:t>Charles Schwab Challenge</a:t>
            </a:r>
            <a:r>
              <a:rPr lang="en-US" sz="1100"/>
              <a:t> - Texas, USA</a:t>
            </a:r>
          </a:p>
          <a:p>
            <a:r>
              <a:rPr lang="en-US" sz="1100" b="1"/>
              <a:t>AT&amp;T Byron Nelson</a:t>
            </a:r>
            <a:r>
              <a:rPr lang="en-US" sz="1100"/>
              <a:t> - Texas, USA</a:t>
            </a:r>
          </a:p>
          <a:p>
            <a:r>
              <a:rPr lang="en-US" sz="1100" b="1"/>
              <a:t>The American Express</a:t>
            </a:r>
            <a:r>
              <a:rPr lang="en-US" sz="1100"/>
              <a:t> - California, USA</a:t>
            </a:r>
          </a:p>
          <a:p>
            <a:endParaRPr lang="en-US" sz="800"/>
          </a:p>
          <a:p>
            <a:endParaRPr lang="en-US" sz="800"/>
          </a:p>
          <a:p>
            <a:endParaRPr lang="en-US" sz="800"/>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5A9EF5-C45B-6F68-E005-1769CC00515A}"/>
              </a:ext>
            </a:extLst>
          </p:cNvPr>
          <p:cNvSpPr txBox="1"/>
          <p:nvPr/>
        </p:nvSpPr>
        <p:spPr>
          <a:xfrm>
            <a:off x="8451604" y="1412489"/>
            <a:ext cx="3197701" cy="436384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1400" b="1"/>
              <a:t>International Locations (1)</a:t>
            </a:r>
          </a:p>
          <a:p>
            <a:pPr indent="-228600">
              <a:lnSpc>
                <a:spcPct val="90000"/>
              </a:lnSpc>
              <a:spcAft>
                <a:spcPts val="600"/>
              </a:spcAft>
              <a:buFont typeface="Arial" panose="020B0604020202020204" pitchFamily="34" charset="0"/>
              <a:buChar char="•"/>
            </a:pPr>
            <a:endParaRPr lang="en-US" sz="1400" b="1"/>
          </a:p>
          <a:p>
            <a:pPr marL="171450" indent="-228600">
              <a:lnSpc>
                <a:spcPct val="90000"/>
              </a:lnSpc>
              <a:spcAft>
                <a:spcPts val="600"/>
              </a:spcAft>
              <a:buFont typeface="Arial" panose="020B0604020202020204" pitchFamily="34" charset="0"/>
              <a:buChar char="•"/>
            </a:pPr>
            <a:r>
              <a:rPr lang="en-US" sz="1400" b="1"/>
              <a:t>RBC Canadian Open</a:t>
            </a:r>
            <a:r>
              <a:rPr lang="en-US" sz="1400"/>
              <a:t> - </a:t>
            </a:r>
            <a:r>
              <a:rPr lang="en-US" sz="1400" b="1"/>
              <a:t>Canada</a:t>
            </a:r>
            <a:r>
              <a:rPr lang="en-US" sz="1400"/>
              <a:t> (location varies, but it's held in different venues across Canada)</a:t>
            </a:r>
          </a:p>
        </p:txBody>
      </p:sp>
    </p:spTree>
    <p:extLst>
      <p:ext uri="{BB962C8B-B14F-4D97-AF65-F5344CB8AC3E}">
        <p14:creationId xmlns:p14="http://schemas.microsoft.com/office/powerpoint/2010/main" val="3787031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772175-955A-4811-B3D9-A03023BEF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4724" y="126724"/>
            <a:ext cx="6346209" cy="611304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92937" y="2554938"/>
            <a:ext cx="2501979" cy="6104139"/>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245782" y="1257085"/>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5457" y="385455"/>
            <a:ext cx="6858001" cy="6087091"/>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0C86EF7-5EC4-4682-A7BD-444DA4916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760" y="10141"/>
            <a:ext cx="5608469" cy="6858864"/>
          </a:xfrm>
          <a:prstGeom prst="rect">
            <a:avLst/>
          </a:prstGeom>
          <a:gradFill>
            <a:gsLst>
              <a:gs pos="21000">
                <a:schemeClr val="accent1">
                  <a:lumMod val="75000"/>
                  <a:alpha val="6000"/>
                </a:schemeClr>
              </a:gs>
              <a:gs pos="99000">
                <a:schemeClr val="accent1">
                  <a:lumMod val="50000"/>
                  <a:alpha val="33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A4290-0882-DB64-DA93-0314FE9C7DC6}"/>
              </a:ext>
            </a:extLst>
          </p:cNvPr>
          <p:cNvSpPr>
            <a:spLocks noGrp="1"/>
          </p:cNvSpPr>
          <p:nvPr>
            <p:ph type="title"/>
          </p:nvPr>
        </p:nvSpPr>
        <p:spPr>
          <a:xfrm>
            <a:off x="952500" y="457199"/>
            <a:ext cx="4494652" cy="3465177"/>
          </a:xfrm>
        </p:spPr>
        <p:txBody>
          <a:bodyPr vert="horz" lIns="91440" tIns="45720" rIns="91440" bIns="45720" rtlCol="0" anchor="b">
            <a:normAutofit/>
          </a:bodyPr>
          <a:lstStyle/>
          <a:p>
            <a:r>
              <a:rPr lang="en-US">
                <a:solidFill>
                  <a:srgbClr val="FFFFFF"/>
                </a:solidFill>
              </a:rPr>
              <a:t>History of American players at the PGA tour </a:t>
            </a:r>
          </a:p>
        </p:txBody>
      </p:sp>
      <p:sp>
        <p:nvSpPr>
          <p:cNvPr id="5" name="TextBox 4">
            <a:extLst>
              <a:ext uri="{FF2B5EF4-FFF2-40B4-BE49-F238E27FC236}">
                <a16:creationId xmlns:a16="http://schemas.microsoft.com/office/drawing/2014/main" id="{049A44D9-CA32-C26A-1A00-A03FDDFA0AF6}"/>
              </a:ext>
            </a:extLst>
          </p:cNvPr>
          <p:cNvSpPr txBox="1"/>
          <p:nvPr/>
        </p:nvSpPr>
        <p:spPr>
          <a:xfrm>
            <a:off x="952499" y="4745318"/>
            <a:ext cx="4506605" cy="126653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Bef>
                <a:spcPts val="1000"/>
              </a:spcBef>
            </a:pPr>
            <a:r>
              <a:rPr lang="en-US" sz="2000">
                <a:solidFill>
                  <a:srgbClr val="FFFFFF"/>
                </a:solidFill>
              </a:rPr>
              <a:t>From 1916 to present day 82.86% of the PGA tour winners have been Americans </a:t>
            </a:r>
          </a:p>
        </p:txBody>
      </p:sp>
      <p:pic>
        <p:nvPicPr>
          <p:cNvPr id="4" name="Content Placeholder 3" descr="A screenshot of a computer&#10;&#10;Description automatically generated">
            <a:extLst>
              <a:ext uri="{FF2B5EF4-FFF2-40B4-BE49-F238E27FC236}">
                <a16:creationId xmlns:a16="http://schemas.microsoft.com/office/drawing/2014/main" id="{4803241B-F5AA-9EF2-5270-BC050BB5AE11}"/>
              </a:ext>
            </a:extLst>
          </p:cNvPr>
          <p:cNvPicPr>
            <a:picLocks noGrp="1" noChangeAspect="1"/>
          </p:cNvPicPr>
          <p:nvPr>
            <p:ph idx="1"/>
          </p:nvPr>
        </p:nvPicPr>
        <p:blipFill>
          <a:blip r:embed="rId2"/>
          <a:srcRect r="2968"/>
          <a:stretch/>
        </p:blipFill>
        <p:spPr>
          <a:xfrm>
            <a:off x="7101840" y="1028701"/>
            <a:ext cx="4033520" cy="4833620"/>
          </a:xfrm>
          <a:prstGeom prst="rect">
            <a:avLst/>
          </a:prstGeom>
        </p:spPr>
      </p:pic>
    </p:spTree>
    <p:extLst>
      <p:ext uri="{BB962C8B-B14F-4D97-AF65-F5344CB8AC3E}">
        <p14:creationId xmlns:p14="http://schemas.microsoft.com/office/powerpoint/2010/main" val="1792160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03F83A-FE73-F19E-BB32-72CEB9F0CEF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The differences between American Courses and international courses </a:t>
            </a:r>
          </a:p>
        </p:txBody>
      </p:sp>
      <p:pic>
        <p:nvPicPr>
          <p:cNvPr id="6" name="Content Placeholder 5" descr="A golf course with a pond and trees&#10;&#10;Description automatically generated">
            <a:extLst>
              <a:ext uri="{FF2B5EF4-FFF2-40B4-BE49-F238E27FC236}">
                <a16:creationId xmlns:a16="http://schemas.microsoft.com/office/drawing/2014/main" id="{457E1F15-EABE-EA46-DB78-F1C4BE8F1DF1}"/>
              </a:ext>
            </a:extLst>
          </p:cNvPr>
          <p:cNvPicPr>
            <a:picLocks noGrp="1" noChangeAspect="1"/>
          </p:cNvPicPr>
          <p:nvPr>
            <p:ph idx="1"/>
          </p:nvPr>
        </p:nvPicPr>
        <p:blipFill>
          <a:blip r:embed="rId2"/>
          <a:stretch>
            <a:fillRect/>
          </a:stretch>
        </p:blipFill>
        <p:spPr>
          <a:xfrm>
            <a:off x="4502428" y="1089664"/>
            <a:ext cx="7225748" cy="4678671"/>
          </a:xfrm>
          <a:prstGeom prst="rect">
            <a:avLst/>
          </a:prstGeom>
        </p:spPr>
      </p:pic>
    </p:spTree>
    <p:extLst>
      <p:ext uri="{BB962C8B-B14F-4D97-AF65-F5344CB8AC3E}">
        <p14:creationId xmlns:p14="http://schemas.microsoft.com/office/powerpoint/2010/main" val="2049081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EFA25F-9D0C-947F-A0C7-DB1C187EC51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Our chosen data set </a:t>
            </a:r>
          </a:p>
        </p:txBody>
      </p:sp>
      <p:graphicFrame>
        <p:nvGraphicFramePr>
          <p:cNvPr id="5" name="Content Placeholder 2">
            <a:extLst>
              <a:ext uri="{FF2B5EF4-FFF2-40B4-BE49-F238E27FC236}">
                <a16:creationId xmlns:a16="http://schemas.microsoft.com/office/drawing/2014/main" id="{202E7408-ABAC-E75F-AFF6-B0F6B0E9E5BD}"/>
              </a:ext>
            </a:extLst>
          </p:cNvPr>
          <p:cNvGraphicFramePr>
            <a:graphicFrameLocks noGrp="1"/>
          </p:cNvGraphicFramePr>
          <p:nvPr>
            <p:ph idx="1"/>
            <p:extLst>
              <p:ext uri="{D42A27DB-BD31-4B8C-83A1-F6EECF244321}">
                <p14:modId xmlns:p14="http://schemas.microsoft.com/office/powerpoint/2010/main" val="920882006"/>
              </p:ext>
            </p:extLst>
          </p:nvPr>
        </p:nvGraphicFramePr>
        <p:xfrm>
          <a:off x="628014" y="2024347"/>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6793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ABA88-EF03-EFB5-F84E-5981F7A10E73}"/>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latin typeface="Aptos"/>
              </a:rPr>
              <a:t>Course design/ style </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35519BA5-CC65-163A-4109-A80E9160D72B}"/>
              </a:ext>
            </a:extLst>
          </p:cNvPr>
          <p:cNvGraphicFramePr>
            <a:graphicFrameLocks noGrp="1"/>
          </p:cNvGraphicFramePr>
          <p:nvPr>
            <p:ph idx="1"/>
            <p:extLst>
              <p:ext uri="{D42A27DB-BD31-4B8C-83A1-F6EECF244321}">
                <p14:modId xmlns:p14="http://schemas.microsoft.com/office/powerpoint/2010/main" val="125471574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581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36258A-CF13-715D-1099-755DEF6B65A1}"/>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Grass Types </a:t>
            </a:r>
          </a:p>
        </p:txBody>
      </p:sp>
      <p:graphicFrame>
        <p:nvGraphicFramePr>
          <p:cNvPr id="5" name="Content Placeholder 2">
            <a:extLst>
              <a:ext uri="{FF2B5EF4-FFF2-40B4-BE49-F238E27FC236}">
                <a16:creationId xmlns:a16="http://schemas.microsoft.com/office/drawing/2014/main" id="{58254A97-A937-54D0-9750-061947CC74A1}"/>
              </a:ext>
            </a:extLst>
          </p:cNvPr>
          <p:cNvGraphicFramePr>
            <a:graphicFrameLocks noGrp="1"/>
          </p:cNvGraphicFramePr>
          <p:nvPr>
            <p:ph idx="1"/>
            <p:extLst>
              <p:ext uri="{D42A27DB-BD31-4B8C-83A1-F6EECF244321}">
                <p14:modId xmlns:p14="http://schemas.microsoft.com/office/powerpoint/2010/main" val="281347799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6759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8520EA-D7A1-0178-46DA-E2571150D9BC}"/>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 Course length and setup </a:t>
            </a:r>
          </a:p>
        </p:txBody>
      </p:sp>
      <p:graphicFrame>
        <p:nvGraphicFramePr>
          <p:cNvPr id="5" name="Content Placeholder 2">
            <a:extLst>
              <a:ext uri="{FF2B5EF4-FFF2-40B4-BE49-F238E27FC236}">
                <a16:creationId xmlns:a16="http://schemas.microsoft.com/office/drawing/2014/main" id="{2CB71006-9E14-E1BE-9A31-BE2182EA1EA4}"/>
              </a:ext>
            </a:extLst>
          </p:cNvPr>
          <p:cNvGraphicFramePr>
            <a:graphicFrameLocks noGrp="1"/>
          </p:cNvGraphicFramePr>
          <p:nvPr>
            <p:ph idx="1"/>
            <p:extLst>
              <p:ext uri="{D42A27DB-BD31-4B8C-83A1-F6EECF244321}">
                <p14:modId xmlns:p14="http://schemas.microsoft.com/office/powerpoint/2010/main" val="265104467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2355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9BBA6-C2FE-F69C-98F7-C90619E566A4}"/>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Hazard and Bunker style </a:t>
            </a:r>
          </a:p>
        </p:txBody>
      </p:sp>
      <p:graphicFrame>
        <p:nvGraphicFramePr>
          <p:cNvPr id="5" name="Content Placeholder 2">
            <a:extLst>
              <a:ext uri="{FF2B5EF4-FFF2-40B4-BE49-F238E27FC236}">
                <a16:creationId xmlns:a16="http://schemas.microsoft.com/office/drawing/2014/main" id="{5A363736-D235-F2D2-75E7-5B025A34DA10}"/>
              </a:ext>
            </a:extLst>
          </p:cNvPr>
          <p:cNvGraphicFramePr>
            <a:graphicFrameLocks noGrp="1"/>
          </p:cNvGraphicFramePr>
          <p:nvPr>
            <p:ph idx="1"/>
            <p:extLst>
              <p:ext uri="{D42A27DB-BD31-4B8C-83A1-F6EECF244321}">
                <p14:modId xmlns:p14="http://schemas.microsoft.com/office/powerpoint/2010/main" val="13097130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2363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E2698-AE38-4D4E-21A3-FBBDA6DBEC14}"/>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Question 1 </a:t>
            </a:r>
          </a:p>
        </p:txBody>
      </p:sp>
      <p:sp>
        <p:nvSpPr>
          <p:cNvPr id="3" name="Content Placeholder 2">
            <a:extLst>
              <a:ext uri="{FF2B5EF4-FFF2-40B4-BE49-F238E27FC236}">
                <a16:creationId xmlns:a16="http://schemas.microsoft.com/office/drawing/2014/main" id="{EB8068B5-DF25-BEED-3DB0-5D537A9982A8}"/>
              </a:ext>
            </a:extLst>
          </p:cNvPr>
          <p:cNvSpPr>
            <a:spLocks noGrp="1"/>
          </p:cNvSpPr>
          <p:nvPr>
            <p:ph idx="1"/>
          </p:nvPr>
        </p:nvSpPr>
        <p:spPr>
          <a:xfrm>
            <a:off x="6503158" y="649480"/>
            <a:ext cx="4862447" cy="5546047"/>
          </a:xfrm>
        </p:spPr>
        <p:txBody>
          <a:bodyPr vert="horz" lIns="91440" tIns="45720" rIns="91440" bIns="45720" rtlCol="0" anchor="ctr">
            <a:normAutofit/>
          </a:bodyPr>
          <a:lstStyle/>
          <a:p>
            <a:pPr algn="ctr"/>
            <a:r>
              <a:rPr lang="en-US" sz="3200">
                <a:ea typeface="+mn-lt"/>
                <a:cs typeface="+mn-lt"/>
              </a:rPr>
              <a:t>Does a higher average drive distance correlate with better performance in tournaments, how does this compare with Amercian player to foreign players?</a:t>
            </a:r>
            <a:endParaRPr lang="en-US" sz="3200"/>
          </a:p>
        </p:txBody>
      </p:sp>
    </p:spTree>
    <p:extLst>
      <p:ext uri="{BB962C8B-B14F-4D97-AF65-F5344CB8AC3E}">
        <p14:creationId xmlns:p14="http://schemas.microsoft.com/office/powerpoint/2010/main" val="470529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0EC0C8-B8C7-F832-39CA-63DFF4F7891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WHY </a:t>
            </a:r>
          </a:p>
        </p:txBody>
      </p:sp>
      <p:sp>
        <p:nvSpPr>
          <p:cNvPr id="3" name="Content Placeholder 2">
            <a:extLst>
              <a:ext uri="{FF2B5EF4-FFF2-40B4-BE49-F238E27FC236}">
                <a16:creationId xmlns:a16="http://schemas.microsoft.com/office/drawing/2014/main" id="{72D1FA84-7270-D985-765A-1EBE25D9D15B}"/>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400"/>
              <a:t>Due to the longer fairways on American courses, do players get rewarded for a higher average drive distance and does this give the American players an advantage. </a:t>
            </a:r>
          </a:p>
        </p:txBody>
      </p:sp>
    </p:spTree>
    <p:extLst>
      <p:ext uri="{BB962C8B-B14F-4D97-AF65-F5344CB8AC3E}">
        <p14:creationId xmlns:p14="http://schemas.microsoft.com/office/powerpoint/2010/main" val="2827615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4EB5-609E-00FA-476C-F0163033FCF2}"/>
              </a:ext>
            </a:extLst>
          </p:cNvPr>
          <p:cNvSpPr>
            <a:spLocks noGrp="1"/>
          </p:cNvSpPr>
          <p:nvPr>
            <p:ph type="title"/>
          </p:nvPr>
        </p:nvSpPr>
        <p:spPr>
          <a:xfrm>
            <a:off x="876693" y="741391"/>
            <a:ext cx="3455821" cy="1616203"/>
          </a:xfrm>
        </p:spPr>
        <p:txBody>
          <a:bodyPr anchor="b">
            <a:normAutofit/>
          </a:bodyPr>
          <a:lstStyle/>
          <a:p>
            <a:r>
              <a:rPr lang="en-US" sz="3200"/>
              <a:t>Findings for question 1 </a:t>
            </a:r>
          </a:p>
        </p:txBody>
      </p:sp>
      <p:sp>
        <p:nvSpPr>
          <p:cNvPr id="3" name="Content Placeholder 2">
            <a:extLst>
              <a:ext uri="{FF2B5EF4-FFF2-40B4-BE49-F238E27FC236}">
                <a16:creationId xmlns:a16="http://schemas.microsoft.com/office/drawing/2014/main" id="{A073B12A-4D81-9C40-7D42-9EB2A2A419E5}"/>
              </a:ext>
            </a:extLst>
          </p:cNvPr>
          <p:cNvSpPr>
            <a:spLocks noGrp="1"/>
          </p:cNvSpPr>
          <p:nvPr>
            <p:ph idx="1"/>
          </p:nvPr>
        </p:nvSpPr>
        <p:spPr>
          <a:xfrm>
            <a:off x="876693" y="2533476"/>
            <a:ext cx="3455821" cy="3447832"/>
          </a:xfrm>
        </p:spPr>
        <p:txBody>
          <a:bodyPr vert="horz" lIns="91440" tIns="45720" rIns="91440" bIns="45720" rtlCol="0" anchor="t">
            <a:normAutofit/>
          </a:bodyPr>
          <a:lstStyle/>
          <a:p>
            <a:r>
              <a:rPr lang="en-US" sz="2000"/>
              <a:t>Average score and average drive distance of US teams and non-US teams are correlated and almost the same. </a:t>
            </a:r>
          </a:p>
          <a:p>
            <a:r>
              <a:rPr lang="en-US" sz="2000"/>
              <a:t>No signs on significance of advantage of American players</a:t>
            </a:r>
          </a:p>
          <a:p>
            <a:pPr marL="0" indent="0">
              <a:buNone/>
            </a:pPr>
            <a:endParaRPr lang="en-US" sz="2000"/>
          </a:p>
          <a:p>
            <a:endParaRPr lang="en-US" sz="2000"/>
          </a:p>
        </p:txBody>
      </p:sp>
      <p:pic>
        <p:nvPicPr>
          <p:cNvPr id="6" name="Picture 5" descr="A screen shot of a graph&#10;&#10;Description automatically generated">
            <a:extLst>
              <a:ext uri="{FF2B5EF4-FFF2-40B4-BE49-F238E27FC236}">
                <a16:creationId xmlns:a16="http://schemas.microsoft.com/office/drawing/2014/main" id="{9C25024D-816B-C3AE-2447-B93959572321}"/>
              </a:ext>
            </a:extLst>
          </p:cNvPr>
          <p:cNvPicPr>
            <a:picLocks noChangeAspect="1"/>
          </p:cNvPicPr>
          <p:nvPr/>
        </p:nvPicPr>
        <p:blipFill>
          <a:blip r:embed="rId2"/>
          <a:stretch>
            <a:fillRect/>
          </a:stretch>
        </p:blipFill>
        <p:spPr>
          <a:xfrm>
            <a:off x="4303164" y="1699357"/>
            <a:ext cx="7073854" cy="3920628"/>
          </a:xfrm>
          <a:prstGeom prst="rect">
            <a:avLst/>
          </a:prstGeom>
        </p:spPr>
      </p:pic>
      <p:grpSp>
        <p:nvGrpSpPr>
          <p:cNvPr id="60" name="Group 5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61" name="Rectangle 6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8207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BFE766-EB29-8196-63D5-1DCD9D53E2A7}"/>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Question 2 </a:t>
            </a:r>
          </a:p>
        </p:txBody>
      </p:sp>
      <p:sp>
        <p:nvSpPr>
          <p:cNvPr id="3" name="Content Placeholder 2">
            <a:extLst>
              <a:ext uri="{FF2B5EF4-FFF2-40B4-BE49-F238E27FC236}">
                <a16:creationId xmlns:a16="http://schemas.microsoft.com/office/drawing/2014/main" id="{793A7B3A-A4A7-5C2E-6481-BE26B78B7FAA}"/>
              </a:ext>
            </a:extLst>
          </p:cNvPr>
          <p:cNvSpPr>
            <a:spLocks noGrp="1"/>
          </p:cNvSpPr>
          <p:nvPr>
            <p:ph idx="1"/>
          </p:nvPr>
        </p:nvSpPr>
        <p:spPr>
          <a:xfrm>
            <a:off x="6503158" y="649480"/>
            <a:ext cx="4862447" cy="5546047"/>
          </a:xfrm>
        </p:spPr>
        <p:txBody>
          <a:bodyPr vert="horz" lIns="91440" tIns="45720" rIns="91440" bIns="45720" rtlCol="0" anchor="ctr">
            <a:normAutofit/>
          </a:bodyPr>
          <a:lstStyle/>
          <a:p>
            <a:pPr algn="ctr"/>
            <a:r>
              <a:rPr lang="en-US" sz="3200">
                <a:ea typeface="+mn-lt"/>
                <a:cs typeface="+mn-lt"/>
              </a:rPr>
              <a:t>How does the number of putts per round affect a player's total earnings, how does this compare with American players to foreign players?</a:t>
            </a:r>
            <a:endParaRPr lang="en-US" sz="3200"/>
          </a:p>
        </p:txBody>
      </p:sp>
    </p:spTree>
    <p:extLst>
      <p:ext uri="{BB962C8B-B14F-4D97-AF65-F5344CB8AC3E}">
        <p14:creationId xmlns:p14="http://schemas.microsoft.com/office/powerpoint/2010/main" val="1728776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7483A-3ACE-F76E-3CD0-4EC97EC7B9D5}"/>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WHY </a:t>
            </a:r>
          </a:p>
        </p:txBody>
      </p:sp>
      <p:sp>
        <p:nvSpPr>
          <p:cNvPr id="3" name="Content Placeholder 2">
            <a:extLst>
              <a:ext uri="{FF2B5EF4-FFF2-40B4-BE49-F238E27FC236}">
                <a16:creationId xmlns:a16="http://schemas.microsoft.com/office/drawing/2014/main" id="{5A0F805F-01DB-B569-1276-F7B8E607CB2E}"/>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r>
              <a:rPr lang="en-US" sz="2400"/>
              <a:t>Did the Americans have such an advantage getting to the green that the foreigners had to make up for this with better putting performance? Could the Amercian payers afford to have a slightly worse putting performance? </a:t>
            </a:r>
          </a:p>
        </p:txBody>
      </p:sp>
    </p:spTree>
    <p:extLst>
      <p:ext uri="{BB962C8B-B14F-4D97-AF65-F5344CB8AC3E}">
        <p14:creationId xmlns:p14="http://schemas.microsoft.com/office/powerpoint/2010/main" val="2556755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EA7BD-D08E-9741-7418-6A2B34FC2664}"/>
              </a:ext>
            </a:extLst>
          </p:cNvPr>
          <p:cNvSpPr>
            <a:spLocks noGrp="1"/>
          </p:cNvSpPr>
          <p:nvPr>
            <p:ph type="title"/>
          </p:nvPr>
        </p:nvSpPr>
        <p:spPr>
          <a:xfrm>
            <a:off x="876693" y="741391"/>
            <a:ext cx="3455821" cy="1616203"/>
          </a:xfrm>
        </p:spPr>
        <p:txBody>
          <a:bodyPr anchor="b">
            <a:normAutofit/>
          </a:bodyPr>
          <a:lstStyle/>
          <a:p>
            <a:r>
              <a:rPr lang="en-US" sz="3200"/>
              <a:t>Findings for question 2 </a:t>
            </a:r>
          </a:p>
        </p:txBody>
      </p:sp>
      <p:sp>
        <p:nvSpPr>
          <p:cNvPr id="3" name="Content Placeholder 2">
            <a:extLst>
              <a:ext uri="{FF2B5EF4-FFF2-40B4-BE49-F238E27FC236}">
                <a16:creationId xmlns:a16="http://schemas.microsoft.com/office/drawing/2014/main" id="{7FF73D4F-D7EE-5C5C-1CF4-9F0DCC04E49C}"/>
              </a:ext>
            </a:extLst>
          </p:cNvPr>
          <p:cNvSpPr>
            <a:spLocks noGrp="1"/>
          </p:cNvSpPr>
          <p:nvPr>
            <p:ph idx="1"/>
          </p:nvPr>
        </p:nvSpPr>
        <p:spPr>
          <a:xfrm>
            <a:off x="876693" y="2533476"/>
            <a:ext cx="3455821" cy="3447832"/>
          </a:xfrm>
        </p:spPr>
        <p:txBody>
          <a:bodyPr vert="horz" lIns="91440" tIns="45720" rIns="91440" bIns="45720" rtlCol="0" anchor="t">
            <a:normAutofit/>
          </a:bodyPr>
          <a:lstStyle/>
          <a:p>
            <a:r>
              <a:rPr lang="en-US" sz="2000" dirty="0"/>
              <a:t>On average non-US players did better in terms of average putts and money.</a:t>
            </a:r>
          </a:p>
          <a:p>
            <a:r>
              <a:rPr lang="en-US" sz="2000" dirty="0"/>
              <a:t>US players where more constant if we consider all the tournaments, because the standard deviation is smaller for US-teams</a:t>
            </a:r>
          </a:p>
        </p:txBody>
      </p:sp>
      <p:pic>
        <p:nvPicPr>
          <p:cNvPr id="5" name="Picture 4" descr="A screenshot of a graph&#10;&#10;Description automatically generated">
            <a:extLst>
              <a:ext uri="{FF2B5EF4-FFF2-40B4-BE49-F238E27FC236}">
                <a16:creationId xmlns:a16="http://schemas.microsoft.com/office/drawing/2014/main" id="{5B902054-3C31-78AE-51A9-21A7F7B9EA38}"/>
              </a:ext>
            </a:extLst>
          </p:cNvPr>
          <p:cNvPicPr>
            <a:picLocks noChangeAspect="1"/>
          </p:cNvPicPr>
          <p:nvPr/>
        </p:nvPicPr>
        <p:blipFill>
          <a:blip r:embed="rId2"/>
          <a:stretch>
            <a:fillRect/>
          </a:stretch>
        </p:blipFill>
        <p:spPr>
          <a:xfrm>
            <a:off x="4987672" y="1636652"/>
            <a:ext cx="6389346" cy="3594005"/>
          </a:xfrm>
          <a:prstGeom prst="rect">
            <a:avLst/>
          </a:prstGeom>
        </p:spPr>
      </p:pic>
      <p:grpSp>
        <p:nvGrpSpPr>
          <p:cNvPr id="23" name="Group 2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4" name="Rectangle 23">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75980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9B83A7-C1B7-8E06-575C-99D8BAECBC6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The variables within our data</a:t>
            </a:r>
          </a:p>
        </p:txBody>
      </p:sp>
      <p:pic>
        <p:nvPicPr>
          <p:cNvPr id="4" name="Content Placeholder 3" descr="A screenshot of a video game&#10;&#10;Description automatically generated">
            <a:extLst>
              <a:ext uri="{FF2B5EF4-FFF2-40B4-BE49-F238E27FC236}">
                <a16:creationId xmlns:a16="http://schemas.microsoft.com/office/drawing/2014/main" id="{9C04C825-2401-CDB6-9D72-C2EE70541868}"/>
              </a:ext>
            </a:extLst>
          </p:cNvPr>
          <p:cNvPicPr>
            <a:picLocks noGrp="1" noChangeAspect="1"/>
          </p:cNvPicPr>
          <p:nvPr>
            <p:ph idx="1"/>
          </p:nvPr>
        </p:nvPicPr>
        <p:blipFill>
          <a:blip r:embed="rId2"/>
          <a:stretch>
            <a:fillRect/>
          </a:stretch>
        </p:blipFill>
        <p:spPr>
          <a:xfrm>
            <a:off x="4730396" y="467208"/>
            <a:ext cx="6769812" cy="5923584"/>
          </a:xfrm>
          <a:prstGeom prst="rect">
            <a:avLst/>
          </a:prstGeom>
        </p:spPr>
      </p:pic>
    </p:spTree>
    <p:extLst>
      <p:ext uri="{BB962C8B-B14F-4D97-AF65-F5344CB8AC3E}">
        <p14:creationId xmlns:p14="http://schemas.microsoft.com/office/powerpoint/2010/main" val="1228455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D844-DCEA-A8B9-AB38-492DD89620B5}"/>
              </a:ext>
            </a:extLst>
          </p:cNvPr>
          <p:cNvSpPr>
            <a:spLocks noGrp="1"/>
          </p:cNvSpPr>
          <p:nvPr>
            <p:ph type="title"/>
          </p:nvPr>
        </p:nvSpPr>
        <p:spPr/>
        <p:txBody>
          <a:bodyPr/>
          <a:lstStyle/>
          <a:p>
            <a:r>
              <a:rPr lang="en-US"/>
              <a:t>Question 2: </a:t>
            </a:r>
          </a:p>
        </p:txBody>
      </p:sp>
      <p:pic>
        <p:nvPicPr>
          <p:cNvPr id="4" name="Content Placeholder 3" descr="A screenshot of a graph&#10;&#10;Description automatically generated">
            <a:extLst>
              <a:ext uri="{FF2B5EF4-FFF2-40B4-BE49-F238E27FC236}">
                <a16:creationId xmlns:a16="http://schemas.microsoft.com/office/drawing/2014/main" id="{B155E578-BEB5-9CBA-227D-7C3A0C4DA1FC}"/>
              </a:ext>
            </a:extLst>
          </p:cNvPr>
          <p:cNvPicPr>
            <a:picLocks noGrp="1" noChangeAspect="1"/>
          </p:cNvPicPr>
          <p:nvPr>
            <p:ph idx="1"/>
          </p:nvPr>
        </p:nvPicPr>
        <p:blipFill>
          <a:blip r:embed="rId2"/>
          <a:stretch>
            <a:fillRect/>
          </a:stretch>
        </p:blipFill>
        <p:spPr>
          <a:xfrm>
            <a:off x="2195593" y="2047556"/>
            <a:ext cx="7800813" cy="4049543"/>
          </a:xfrm>
        </p:spPr>
      </p:pic>
    </p:spTree>
    <p:extLst>
      <p:ext uri="{BB962C8B-B14F-4D97-AF65-F5344CB8AC3E}">
        <p14:creationId xmlns:p14="http://schemas.microsoft.com/office/powerpoint/2010/main" val="455248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8C17-E569-03FF-B26B-F0FD3681936D}"/>
              </a:ext>
            </a:extLst>
          </p:cNvPr>
          <p:cNvSpPr>
            <a:spLocks noGrp="1"/>
          </p:cNvSpPr>
          <p:nvPr>
            <p:ph type="title"/>
          </p:nvPr>
        </p:nvSpPr>
        <p:spPr/>
        <p:txBody>
          <a:bodyPr/>
          <a:lstStyle/>
          <a:p>
            <a:r>
              <a:rPr lang="en-US"/>
              <a:t>Question 2 </a:t>
            </a:r>
          </a:p>
        </p:txBody>
      </p:sp>
      <p:pic>
        <p:nvPicPr>
          <p:cNvPr id="4" name="Content Placeholder 3" descr="A screenshot of a graph&#10;&#10;Description automatically generated">
            <a:extLst>
              <a:ext uri="{FF2B5EF4-FFF2-40B4-BE49-F238E27FC236}">
                <a16:creationId xmlns:a16="http://schemas.microsoft.com/office/drawing/2014/main" id="{D3825DC2-0747-5877-7653-44702BAAF74B}"/>
              </a:ext>
            </a:extLst>
          </p:cNvPr>
          <p:cNvPicPr>
            <a:picLocks noGrp="1" noChangeAspect="1"/>
          </p:cNvPicPr>
          <p:nvPr>
            <p:ph idx="1"/>
          </p:nvPr>
        </p:nvPicPr>
        <p:blipFill>
          <a:blip r:embed="rId2"/>
          <a:stretch>
            <a:fillRect/>
          </a:stretch>
        </p:blipFill>
        <p:spPr>
          <a:xfrm>
            <a:off x="3048000" y="2186318"/>
            <a:ext cx="7038813" cy="4275714"/>
          </a:xfrm>
        </p:spPr>
      </p:pic>
    </p:spTree>
    <p:extLst>
      <p:ext uri="{BB962C8B-B14F-4D97-AF65-F5344CB8AC3E}">
        <p14:creationId xmlns:p14="http://schemas.microsoft.com/office/powerpoint/2010/main" val="4220808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A8A06-BC78-BC90-E56F-1515332256F6}"/>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Question 3 </a:t>
            </a:r>
          </a:p>
        </p:txBody>
      </p:sp>
      <p:sp>
        <p:nvSpPr>
          <p:cNvPr id="3" name="Content Placeholder 2">
            <a:extLst>
              <a:ext uri="{FF2B5EF4-FFF2-40B4-BE49-F238E27FC236}">
                <a16:creationId xmlns:a16="http://schemas.microsoft.com/office/drawing/2014/main" id="{8FDF8BE9-5721-92E7-D9AE-13CFB115D7C4}"/>
              </a:ext>
            </a:extLst>
          </p:cNvPr>
          <p:cNvSpPr>
            <a:spLocks noGrp="1"/>
          </p:cNvSpPr>
          <p:nvPr>
            <p:ph idx="1"/>
          </p:nvPr>
        </p:nvSpPr>
        <p:spPr>
          <a:xfrm>
            <a:off x="6503158" y="649480"/>
            <a:ext cx="4862447" cy="5546047"/>
          </a:xfrm>
        </p:spPr>
        <p:txBody>
          <a:bodyPr vert="horz" lIns="91440" tIns="45720" rIns="91440" bIns="45720" rtlCol="0" anchor="ctr">
            <a:normAutofit/>
          </a:bodyPr>
          <a:lstStyle/>
          <a:p>
            <a:pPr algn="ctr"/>
            <a:r>
              <a:rPr lang="en-US" sz="3200" dirty="0">
                <a:ea typeface="+mn-lt"/>
                <a:cs typeface="+mn-lt"/>
              </a:rPr>
              <a:t>3. </a:t>
            </a:r>
            <a:r>
              <a:rPr lang="en-US" sz="3200">
                <a:ea typeface="+mn-lt"/>
                <a:cs typeface="+mn-lt"/>
              </a:rPr>
              <a:t>How </a:t>
            </a:r>
            <a:r>
              <a:rPr lang="en-US" sz="3200" dirty="0">
                <a:ea typeface="+mn-lt"/>
                <a:cs typeface="+mn-lt"/>
              </a:rPr>
              <a:t>does </a:t>
            </a:r>
            <a:r>
              <a:rPr lang="en-US" sz="3200">
                <a:ea typeface="+mn-lt"/>
                <a:cs typeface="+mn-lt"/>
              </a:rPr>
              <a:t>each tournament impact a golfer’s ranking in the tournament? </a:t>
            </a:r>
            <a:r>
              <a:rPr lang="en-US" sz="3200" dirty="0">
                <a:ea typeface="+mn-lt"/>
                <a:cs typeface="+mn-lt"/>
              </a:rPr>
              <a:t>Is there a difference between American a non-American player?</a:t>
            </a:r>
            <a:endParaRPr lang="en-US" dirty="0">
              <a:ea typeface="+mn-lt"/>
              <a:cs typeface="+mn-lt"/>
            </a:endParaRPr>
          </a:p>
        </p:txBody>
      </p:sp>
    </p:spTree>
    <p:extLst>
      <p:ext uri="{BB962C8B-B14F-4D97-AF65-F5344CB8AC3E}">
        <p14:creationId xmlns:p14="http://schemas.microsoft.com/office/powerpoint/2010/main" val="2557455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lowchart: Document 2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44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7FFC93-7177-34B1-FF5D-ADA7A0288468}"/>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Findings for question 3 </a:t>
            </a:r>
          </a:p>
        </p:txBody>
      </p:sp>
      <p:pic>
        <p:nvPicPr>
          <p:cNvPr id="3" name="Content Placeholder 2" descr="A screenshot of a graph&#10;&#10;Description automatically generated">
            <a:extLst>
              <a:ext uri="{FF2B5EF4-FFF2-40B4-BE49-F238E27FC236}">
                <a16:creationId xmlns:a16="http://schemas.microsoft.com/office/drawing/2014/main" id="{5BD2AD77-3CD2-2C71-72CE-B99C3689B5A8}"/>
              </a:ext>
            </a:extLst>
          </p:cNvPr>
          <p:cNvPicPr>
            <a:picLocks noGrp="1" noChangeAspect="1"/>
          </p:cNvPicPr>
          <p:nvPr>
            <p:ph idx="1"/>
          </p:nvPr>
        </p:nvPicPr>
        <p:blipFill>
          <a:blip r:embed="rId2"/>
          <a:stretch>
            <a:fillRect/>
          </a:stretch>
        </p:blipFill>
        <p:spPr>
          <a:xfrm>
            <a:off x="4207933" y="1344625"/>
            <a:ext cx="7347537" cy="4169726"/>
          </a:xfrm>
          <a:prstGeom prst="rect">
            <a:avLst/>
          </a:prstGeom>
        </p:spPr>
      </p:pic>
    </p:spTree>
    <p:extLst>
      <p:ext uri="{BB962C8B-B14F-4D97-AF65-F5344CB8AC3E}">
        <p14:creationId xmlns:p14="http://schemas.microsoft.com/office/powerpoint/2010/main" val="2720101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7DB3-11F9-4508-CD7C-6205ED88B27B}"/>
              </a:ext>
            </a:extLst>
          </p:cNvPr>
          <p:cNvSpPr>
            <a:spLocks noGrp="1"/>
          </p:cNvSpPr>
          <p:nvPr>
            <p:ph type="title"/>
          </p:nvPr>
        </p:nvSpPr>
        <p:spPr/>
        <p:txBody>
          <a:bodyPr/>
          <a:lstStyle/>
          <a:p>
            <a:r>
              <a:rPr lang="en-US"/>
              <a:t>WHY</a:t>
            </a:r>
          </a:p>
        </p:txBody>
      </p:sp>
      <p:sp>
        <p:nvSpPr>
          <p:cNvPr id="3" name="Content Placeholder 2">
            <a:extLst>
              <a:ext uri="{FF2B5EF4-FFF2-40B4-BE49-F238E27FC236}">
                <a16:creationId xmlns:a16="http://schemas.microsoft.com/office/drawing/2014/main" id="{0FB75E52-4A58-E768-1EDB-AF9D1F697C0F}"/>
              </a:ext>
            </a:extLst>
          </p:cNvPr>
          <p:cNvSpPr>
            <a:spLocks noGrp="1"/>
          </p:cNvSpPr>
          <p:nvPr>
            <p:ph idx="1"/>
          </p:nvPr>
        </p:nvSpPr>
        <p:spPr/>
        <p:txBody>
          <a:bodyPr vert="horz" lIns="91440" tIns="45720" rIns="91440" bIns="45720" rtlCol="0" anchor="t">
            <a:normAutofit/>
          </a:bodyPr>
          <a:lstStyle/>
          <a:p>
            <a:r>
              <a:rPr lang="en-US" dirty="0"/>
              <a:t>To confirm or debunk the home advantage hypothesis. </a:t>
            </a:r>
          </a:p>
          <a:p>
            <a:r>
              <a:rPr lang="en-US" dirty="0"/>
              <a:t>To highlight any systemic disparities between American and international players in achieving high rankings. </a:t>
            </a:r>
            <a:endParaRPr lang="en-US"/>
          </a:p>
          <a:p>
            <a:r>
              <a:rPr lang="en-US" dirty="0"/>
              <a:t>To provide actionable insights into how course design and environmental familiarity influence competitive golf outcomes.</a:t>
            </a:r>
          </a:p>
        </p:txBody>
      </p:sp>
    </p:spTree>
    <p:extLst>
      <p:ext uri="{BB962C8B-B14F-4D97-AF65-F5344CB8AC3E}">
        <p14:creationId xmlns:p14="http://schemas.microsoft.com/office/powerpoint/2010/main" val="1915648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7B8F-34F0-1876-407E-765AAE2BE7B9}"/>
              </a:ext>
            </a:extLst>
          </p:cNvPr>
          <p:cNvSpPr>
            <a:spLocks noGrp="1"/>
          </p:cNvSpPr>
          <p:nvPr>
            <p:ph type="title"/>
          </p:nvPr>
        </p:nvSpPr>
        <p:spPr/>
        <p:txBody>
          <a:bodyPr/>
          <a:lstStyle/>
          <a:p>
            <a:r>
              <a:rPr lang="en-US"/>
              <a:t>Conclusion </a:t>
            </a:r>
          </a:p>
        </p:txBody>
      </p:sp>
      <p:sp>
        <p:nvSpPr>
          <p:cNvPr id="3" name="Content Placeholder 2">
            <a:extLst>
              <a:ext uri="{FF2B5EF4-FFF2-40B4-BE49-F238E27FC236}">
                <a16:creationId xmlns:a16="http://schemas.microsoft.com/office/drawing/2014/main" id="{57869621-86BB-F91A-54B9-AB8C45833BC1}"/>
              </a:ext>
            </a:extLst>
          </p:cNvPr>
          <p:cNvSpPr>
            <a:spLocks noGrp="1"/>
          </p:cNvSpPr>
          <p:nvPr>
            <p:ph idx="1"/>
          </p:nvPr>
        </p:nvSpPr>
        <p:spPr/>
        <p:txBody>
          <a:bodyPr vert="horz" lIns="91440" tIns="45720" rIns="91440" bIns="45720" rtlCol="0" anchor="t">
            <a:normAutofit/>
          </a:bodyPr>
          <a:lstStyle/>
          <a:p>
            <a:pPr marL="0" indent="0">
              <a:buNone/>
            </a:pPr>
            <a:r>
              <a:rPr lang="en-US"/>
              <a:t>Our answer to the initial question: </a:t>
            </a:r>
            <a:r>
              <a:rPr lang="en-US" sz="3200"/>
              <a:t>Do American players have an advantage over the foreign players at the PGA tour?</a:t>
            </a:r>
            <a:endParaRPr lang="en-US"/>
          </a:p>
        </p:txBody>
      </p:sp>
    </p:spTree>
    <p:extLst>
      <p:ext uri="{BB962C8B-B14F-4D97-AF65-F5344CB8AC3E}">
        <p14:creationId xmlns:p14="http://schemas.microsoft.com/office/powerpoint/2010/main" val="424595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0A35F-8986-E577-F1A6-D4F0F8271DF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PlayerName </a:t>
            </a:r>
          </a:p>
        </p:txBody>
      </p:sp>
      <p:sp>
        <p:nvSpPr>
          <p:cNvPr id="3" name="Content Placeholder 2">
            <a:extLst>
              <a:ext uri="{FF2B5EF4-FFF2-40B4-BE49-F238E27FC236}">
                <a16:creationId xmlns:a16="http://schemas.microsoft.com/office/drawing/2014/main" id="{EB09C663-3593-E788-FB59-EA7649B5DA6E}"/>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4000">
                <a:latin typeface="Source Sans Pro"/>
                <a:ea typeface="Source Sans Pro"/>
              </a:rPr>
              <a:t>Name of the player</a:t>
            </a:r>
            <a:endParaRPr lang="en-US" sz="4000"/>
          </a:p>
        </p:txBody>
      </p:sp>
    </p:spTree>
    <p:extLst>
      <p:ext uri="{BB962C8B-B14F-4D97-AF65-F5344CB8AC3E}">
        <p14:creationId xmlns:p14="http://schemas.microsoft.com/office/powerpoint/2010/main" val="51757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EE349-75CC-8A1F-39D2-1784F1F6715A}"/>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Country </a:t>
            </a:r>
          </a:p>
        </p:txBody>
      </p:sp>
      <p:graphicFrame>
        <p:nvGraphicFramePr>
          <p:cNvPr id="5" name="Content Placeholder 4">
            <a:extLst>
              <a:ext uri="{FF2B5EF4-FFF2-40B4-BE49-F238E27FC236}">
                <a16:creationId xmlns:a16="http://schemas.microsoft.com/office/drawing/2014/main" id="{F02B9951-E73B-B763-6B87-E2128B7FE73F}"/>
              </a:ext>
            </a:extLst>
          </p:cNvPr>
          <p:cNvGraphicFramePr>
            <a:graphicFrameLocks noGrp="1"/>
          </p:cNvGraphicFramePr>
          <p:nvPr>
            <p:ph idx="1"/>
          </p:nvPr>
        </p:nvGraphicFramePr>
        <p:xfrm>
          <a:off x="2897199" y="3588953"/>
          <a:ext cx="6421544" cy="1743456"/>
        </p:xfrm>
        <a:graphic>
          <a:graphicData uri="http://schemas.openxmlformats.org/drawingml/2006/table">
            <a:tbl>
              <a:tblPr bandRow="1">
                <a:tableStyleId>{5C22544A-7EE6-4342-B048-85BDC9FD1C3A}</a:tableStyleId>
              </a:tblPr>
              <a:tblGrid>
                <a:gridCol w="6421544">
                  <a:extLst>
                    <a:ext uri="{9D8B030D-6E8A-4147-A177-3AD203B41FA5}">
                      <a16:colId xmlns:a16="http://schemas.microsoft.com/office/drawing/2014/main" val="1939600714"/>
                    </a:ext>
                  </a:extLst>
                </a:gridCol>
              </a:tblGrid>
              <a:tr h="1743456">
                <a:tc>
                  <a:txBody>
                    <a:bodyPr/>
                    <a:lstStyle/>
                    <a:p>
                      <a:br>
                        <a:rPr lang="en-US" sz="3300">
                          <a:effectLst/>
                        </a:rPr>
                      </a:br>
                      <a:r>
                        <a:rPr lang="en-US" sz="3300">
                          <a:effectLst/>
                        </a:rPr>
                        <a:t>The country where the player is from</a:t>
                      </a:r>
                    </a:p>
                  </a:txBody>
                  <a:tcPr marL="167640" marR="167640" marT="83820" marB="83820">
                    <a:lnL w="12700" cap="flat" cmpd="sng" algn="ctr">
                      <a:solidFill>
                        <a:srgbClr val="20CAB6"/>
                      </a:solidFill>
                      <a:prstDash val="solid"/>
                      <a:round/>
                      <a:headEnd type="none" w="med" len="med"/>
                      <a:tailEnd type="none" w="med" len="med"/>
                    </a:lnL>
                    <a:lnR w="12700" cap="flat" cmpd="sng" algn="ctr">
                      <a:solidFill>
                        <a:srgbClr val="20CAB6"/>
                      </a:solidFill>
                      <a:prstDash val="solid"/>
                      <a:round/>
                      <a:headEnd type="none" w="med" len="med"/>
                      <a:tailEnd type="none" w="med" len="med"/>
                    </a:lnR>
                    <a:lnT w="9525" cap="flat" cmpd="sng" algn="ctr">
                      <a:solidFill>
                        <a:srgbClr val="20CAB6"/>
                      </a:solidFill>
                      <a:prstDash val="solid"/>
                      <a:round/>
                      <a:headEnd type="none" w="med" len="med"/>
                      <a:tailEnd type="none" w="med" len="med"/>
                    </a:lnT>
                    <a:lnB w="9525" cap="flat" cmpd="sng" algn="ctr">
                      <a:solidFill>
                        <a:srgbClr val="20CAB6"/>
                      </a:solidFill>
                      <a:prstDash val="solid"/>
                      <a:round/>
                      <a:headEnd type="none" w="med" len="med"/>
                      <a:tailEnd type="none" w="med" len="med"/>
                    </a:lnB>
                    <a:solidFill>
                      <a:srgbClr val="FFFFFF"/>
                    </a:solidFill>
                  </a:tcPr>
                </a:tc>
                <a:extLst>
                  <a:ext uri="{0D108BD9-81ED-4DB2-BD59-A6C34878D82A}">
                    <a16:rowId xmlns:a16="http://schemas.microsoft.com/office/drawing/2014/main" val="3132994285"/>
                  </a:ext>
                </a:extLst>
              </a:tr>
            </a:tbl>
          </a:graphicData>
        </a:graphic>
      </p:graphicFrame>
    </p:spTree>
    <p:extLst>
      <p:ext uri="{BB962C8B-B14F-4D97-AF65-F5344CB8AC3E}">
        <p14:creationId xmlns:p14="http://schemas.microsoft.com/office/powerpoint/2010/main" val="92096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346225-FBB4-54C6-9161-C3C7818C04C5}"/>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AveDriveDist</a:t>
            </a:r>
          </a:p>
        </p:txBody>
      </p:sp>
      <p:sp>
        <p:nvSpPr>
          <p:cNvPr id="3" name="Content Placeholder 2">
            <a:extLst>
              <a:ext uri="{FF2B5EF4-FFF2-40B4-BE49-F238E27FC236}">
                <a16:creationId xmlns:a16="http://schemas.microsoft.com/office/drawing/2014/main" id="{DE2A3791-E5D3-1F53-7BD3-6B0E99F081EE}"/>
              </a:ext>
            </a:extLst>
          </p:cNvPr>
          <p:cNvSpPr>
            <a:spLocks noGrp="1"/>
          </p:cNvSpPr>
          <p:nvPr>
            <p:ph idx="1"/>
          </p:nvPr>
        </p:nvSpPr>
        <p:spPr>
          <a:xfrm>
            <a:off x="1371599" y="2318197"/>
            <a:ext cx="9724031" cy="3683358"/>
          </a:xfrm>
        </p:spPr>
        <p:txBody>
          <a:bodyPr vert="horz" lIns="91440" tIns="45720" rIns="91440" bIns="45720" rtlCol="0" anchor="ctr">
            <a:normAutofit/>
          </a:bodyPr>
          <a:lstStyle/>
          <a:p>
            <a:endParaRPr lang="en-US" sz="2000"/>
          </a:p>
          <a:p>
            <a:pPr algn="ctr"/>
            <a:r>
              <a:rPr lang="en-US" sz="4000">
                <a:solidFill>
                  <a:srgbClr val="343A40"/>
                </a:solidFill>
                <a:latin typeface="Source Sans Pro"/>
                <a:ea typeface="Source Sans Pro"/>
              </a:rPr>
              <a:t>Average driving distance (in yards)</a:t>
            </a:r>
            <a:endParaRPr lang="en-US" sz="4000"/>
          </a:p>
        </p:txBody>
      </p:sp>
    </p:spTree>
    <p:extLst>
      <p:ext uri="{BB962C8B-B14F-4D97-AF65-F5344CB8AC3E}">
        <p14:creationId xmlns:p14="http://schemas.microsoft.com/office/powerpoint/2010/main" val="207592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D0C25-6166-3166-AF12-E96A794C5292}"/>
              </a:ext>
            </a:extLst>
          </p:cNvPr>
          <p:cNvSpPr>
            <a:spLocks noGrp="1"/>
          </p:cNvSpPr>
          <p:nvPr>
            <p:ph type="title"/>
          </p:nvPr>
        </p:nvSpPr>
        <p:spPr>
          <a:xfrm>
            <a:off x="5596501" y="489508"/>
            <a:ext cx="5754896" cy="1667569"/>
          </a:xfrm>
        </p:spPr>
        <p:txBody>
          <a:bodyPr vert="horz" lIns="91440" tIns="45720" rIns="91440" bIns="45720" rtlCol="0" anchor="b">
            <a:normAutofit/>
          </a:bodyPr>
          <a:lstStyle/>
          <a:p>
            <a:r>
              <a:rPr lang="en-US" sz="4000" kern="1200">
                <a:latin typeface="+mj-lt"/>
                <a:ea typeface="+mj-ea"/>
                <a:cs typeface="+mj-cs"/>
              </a:rPr>
              <a:t>DrivePCT </a:t>
            </a:r>
          </a:p>
        </p:txBody>
      </p:sp>
      <p:pic>
        <p:nvPicPr>
          <p:cNvPr id="7" name="Graphic 6" descr="GolfFlagInHole">
            <a:extLst>
              <a:ext uri="{FF2B5EF4-FFF2-40B4-BE49-F238E27FC236}">
                <a16:creationId xmlns:a16="http://schemas.microsoft.com/office/drawing/2014/main" id="{2A8F266A-97B1-C744-1823-0347DD46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39A7B058-89C3-28D3-F79A-0F7F92947FFF}"/>
              </a:ext>
            </a:extLst>
          </p:cNvPr>
          <p:cNvSpPr>
            <a:spLocks noGrp="1"/>
          </p:cNvSpPr>
          <p:nvPr>
            <p:ph idx="1"/>
          </p:nvPr>
        </p:nvSpPr>
        <p:spPr>
          <a:xfrm>
            <a:off x="5596502" y="2405894"/>
            <a:ext cx="5754896" cy="3197464"/>
          </a:xfrm>
        </p:spPr>
        <p:txBody>
          <a:bodyPr vert="horz" lIns="91440" tIns="45720" rIns="91440" bIns="45720" rtlCol="0" anchor="t">
            <a:normAutofit/>
          </a:bodyPr>
          <a:lstStyle/>
          <a:p>
            <a:pPr marL="0" indent="0">
              <a:buNone/>
            </a:pPr>
            <a:r>
              <a:rPr lang="en-US" sz="2000" kern="1200">
                <a:latin typeface="+mn-lt"/>
                <a:ea typeface="+mn-ea"/>
                <a:cs typeface="+mn-cs"/>
              </a:rPr>
              <a:t>Percentage of times a tee shot comes to rest in the fairway</a:t>
            </a:r>
          </a:p>
        </p:txBody>
      </p:sp>
      <p:sp>
        <p:nvSpPr>
          <p:cNvPr id="35" name="Rectangle 3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366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4813A8-C00D-B711-3DAA-A065627D8005}"/>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DriveSG</a:t>
            </a:r>
          </a:p>
        </p:txBody>
      </p:sp>
      <p:graphicFrame>
        <p:nvGraphicFramePr>
          <p:cNvPr id="5" name="Content Placeholder 4">
            <a:extLst>
              <a:ext uri="{FF2B5EF4-FFF2-40B4-BE49-F238E27FC236}">
                <a16:creationId xmlns:a16="http://schemas.microsoft.com/office/drawing/2014/main" id="{0DCC3A26-9390-696D-9F9B-24DD060CDA03}"/>
              </a:ext>
            </a:extLst>
          </p:cNvPr>
          <p:cNvGraphicFramePr>
            <a:graphicFrameLocks noGrp="1"/>
          </p:cNvGraphicFramePr>
          <p:nvPr>
            <p:ph idx="1"/>
          </p:nvPr>
        </p:nvGraphicFramePr>
        <p:xfrm>
          <a:off x="918115" y="2834333"/>
          <a:ext cx="10379710" cy="2749296"/>
        </p:xfrm>
        <a:graphic>
          <a:graphicData uri="http://schemas.openxmlformats.org/drawingml/2006/table">
            <a:tbl>
              <a:tblPr bandRow="1">
                <a:tableStyleId>{5C22544A-7EE6-4342-B048-85BDC9FD1C3A}</a:tableStyleId>
              </a:tblPr>
              <a:tblGrid>
                <a:gridCol w="10379710">
                  <a:extLst>
                    <a:ext uri="{9D8B030D-6E8A-4147-A177-3AD203B41FA5}">
                      <a16:colId xmlns:a16="http://schemas.microsoft.com/office/drawing/2014/main" val="3923392397"/>
                    </a:ext>
                  </a:extLst>
                </a:gridCol>
              </a:tblGrid>
              <a:tr h="2749296">
                <a:tc>
                  <a:txBody>
                    <a:bodyPr/>
                    <a:lstStyle/>
                    <a:p>
                      <a:br>
                        <a:rPr lang="en-US" sz="3300">
                          <a:effectLst/>
                        </a:rPr>
                      </a:br>
                      <a:r>
                        <a:rPr lang="en-US" sz="3300">
                          <a:effectLst/>
                        </a:rPr>
                        <a:t>Strokes gained off the tee measures player performance off the tee on all par 4s and par 5s of how much better or worse a player’s drive is than the PGA Tour average</a:t>
                      </a:r>
                    </a:p>
                  </a:txBody>
                  <a:tcPr marL="167640" marR="167640" marT="83820" marB="83820">
                    <a:lnL w="12700" cap="flat" cmpd="sng" algn="ctr">
                      <a:solidFill>
                        <a:srgbClr val="80ECE0"/>
                      </a:solidFill>
                      <a:prstDash val="solid"/>
                      <a:round/>
                      <a:headEnd type="none" w="med" len="med"/>
                      <a:tailEnd type="none" w="med" len="med"/>
                    </a:lnL>
                    <a:lnR w="12700" cap="flat" cmpd="sng" algn="ctr">
                      <a:solidFill>
                        <a:srgbClr val="80ECE0"/>
                      </a:solidFill>
                      <a:prstDash val="solid"/>
                      <a:round/>
                      <a:headEnd type="none" w="med" len="med"/>
                      <a:tailEnd type="none" w="med" len="med"/>
                    </a:lnR>
                    <a:lnT w="9525" cap="flat" cmpd="sng" algn="ctr">
                      <a:solidFill>
                        <a:srgbClr val="80ECE0"/>
                      </a:solidFill>
                      <a:prstDash val="solid"/>
                      <a:round/>
                      <a:headEnd type="none" w="med" len="med"/>
                      <a:tailEnd type="none" w="med" len="med"/>
                    </a:lnT>
                    <a:lnB w="9525" cap="flat" cmpd="sng" algn="ctr">
                      <a:solidFill>
                        <a:srgbClr val="80ECE0"/>
                      </a:solidFill>
                      <a:prstDash val="solid"/>
                      <a:round/>
                      <a:headEnd type="none" w="med" len="med"/>
                      <a:tailEnd type="none" w="med" len="med"/>
                    </a:lnB>
                    <a:solidFill>
                      <a:srgbClr val="FFFFFF"/>
                    </a:solidFill>
                  </a:tcPr>
                </a:tc>
                <a:extLst>
                  <a:ext uri="{0D108BD9-81ED-4DB2-BD59-A6C34878D82A}">
                    <a16:rowId xmlns:a16="http://schemas.microsoft.com/office/drawing/2014/main" val="2776056727"/>
                  </a:ext>
                </a:extLst>
              </a:tr>
            </a:tbl>
          </a:graphicData>
        </a:graphic>
      </p:graphicFrame>
    </p:spTree>
    <p:extLst>
      <p:ext uri="{BB962C8B-B14F-4D97-AF65-F5344CB8AC3E}">
        <p14:creationId xmlns:p14="http://schemas.microsoft.com/office/powerpoint/2010/main" val="2505642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olf ball near cup on putting green outdoors">
            <a:extLst>
              <a:ext uri="{FF2B5EF4-FFF2-40B4-BE49-F238E27FC236}">
                <a16:creationId xmlns:a16="http://schemas.microsoft.com/office/drawing/2014/main" id="{8ECB0892-915C-708E-F8C7-BC9B5DDCD0C1}"/>
              </a:ext>
            </a:extLst>
          </p:cNvPr>
          <p:cNvPicPr>
            <a:picLocks noChangeAspect="1"/>
          </p:cNvPicPr>
          <p:nvPr/>
        </p:nvPicPr>
        <p:blipFill>
          <a:blip r:embed="rId2"/>
          <a:srcRect l="20783"/>
          <a:stretch/>
        </p:blipFill>
        <p:spPr>
          <a:xfrm>
            <a:off x="4038599" y="10"/>
            <a:ext cx="8160026" cy="6875809"/>
          </a:xfrm>
          <a:prstGeom prst="rect">
            <a:avLst/>
          </a:prstGeom>
        </p:spPr>
      </p:pic>
      <p:sp>
        <p:nvSpPr>
          <p:cNvPr id="22" name="Freeform: Shape 21">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4580BE2-8462-37CC-DE43-22D1667A7494}"/>
              </a:ext>
            </a:extLst>
          </p:cNvPr>
          <p:cNvSpPr>
            <a:spLocks noGrp="1"/>
          </p:cNvSpPr>
          <p:nvPr>
            <p:ph type="title"/>
          </p:nvPr>
        </p:nvSpPr>
        <p:spPr>
          <a:xfrm>
            <a:off x="486092" y="1934387"/>
            <a:ext cx="3052293" cy="882546"/>
          </a:xfrm>
        </p:spPr>
        <p:txBody>
          <a:bodyPr vert="horz" lIns="91440" tIns="45720" rIns="91440" bIns="45720" rtlCol="0" anchor="t">
            <a:normAutofit/>
          </a:bodyPr>
          <a:lstStyle/>
          <a:p>
            <a:pPr algn="r"/>
            <a:r>
              <a:rPr lang="en-US" sz="2800">
                <a:solidFill>
                  <a:srgbClr val="FFFFFF"/>
                </a:solidFill>
              </a:rPr>
              <a:t>avgPuttsPerRound</a:t>
            </a:r>
          </a:p>
        </p:txBody>
      </p:sp>
      <p:sp>
        <p:nvSpPr>
          <p:cNvPr id="3" name="Content Placeholder 2">
            <a:extLst>
              <a:ext uri="{FF2B5EF4-FFF2-40B4-BE49-F238E27FC236}">
                <a16:creationId xmlns:a16="http://schemas.microsoft.com/office/drawing/2014/main" id="{ED4D3A99-B31A-CF3C-E130-3A570CF33B82}"/>
              </a:ext>
            </a:extLst>
          </p:cNvPr>
          <p:cNvSpPr>
            <a:spLocks noGrp="1"/>
          </p:cNvSpPr>
          <p:nvPr>
            <p:ph idx="1"/>
          </p:nvPr>
        </p:nvSpPr>
        <p:spPr>
          <a:xfrm>
            <a:off x="717446" y="2812089"/>
            <a:ext cx="2917701" cy="922773"/>
          </a:xfrm>
        </p:spPr>
        <p:txBody>
          <a:bodyPr vert="horz" lIns="91440" tIns="45720" rIns="91440" bIns="45720" rtlCol="0" anchor="b">
            <a:noAutofit/>
          </a:bodyPr>
          <a:lstStyle/>
          <a:p>
            <a:pPr marL="0" indent="0">
              <a:buNone/>
            </a:pPr>
            <a:r>
              <a:rPr lang="en-US">
                <a:solidFill>
                  <a:srgbClr val="FFFFFF"/>
                </a:solidFill>
              </a:rPr>
              <a:t>Average number of total putts per round golf</a:t>
            </a:r>
            <a:endParaRPr lang="en-US"/>
          </a:p>
        </p:txBody>
      </p:sp>
    </p:spTree>
    <p:extLst>
      <p:ext uri="{BB962C8B-B14F-4D97-AF65-F5344CB8AC3E}">
        <p14:creationId xmlns:p14="http://schemas.microsoft.com/office/powerpoint/2010/main" val="2758625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35</Slides>
  <Notes>0</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Final Presentation </vt:lpstr>
      <vt:lpstr>Our chosen data set </vt:lpstr>
      <vt:lpstr>The variables within our data</vt:lpstr>
      <vt:lpstr>PlayerName </vt:lpstr>
      <vt:lpstr>Country </vt:lpstr>
      <vt:lpstr>AveDriveDist</vt:lpstr>
      <vt:lpstr>DrivePCT </vt:lpstr>
      <vt:lpstr>DriveSG</vt:lpstr>
      <vt:lpstr>avgPuttsPerRound</vt:lpstr>
      <vt:lpstr>OnePuttPct</vt:lpstr>
      <vt:lpstr>PuttsSG</vt:lpstr>
      <vt:lpstr>AveScore</vt:lpstr>
      <vt:lpstr>Money</vt:lpstr>
      <vt:lpstr>Points </vt:lpstr>
      <vt:lpstr>Tournament </vt:lpstr>
      <vt:lpstr>Our question </vt:lpstr>
      <vt:lpstr>The Venues (2022 PGA Tour)</vt:lpstr>
      <vt:lpstr>History of American players at the PGA tour </vt:lpstr>
      <vt:lpstr>The differences between American Courses and international courses </vt:lpstr>
      <vt:lpstr>Course design/ style </vt:lpstr>
      <vt:lpstr>Grass Types </vt:lpstr>
      <vt:lpstr> Course length and setup </vt:lpstr>
      <vt:lpstr>Hazard and Bunker style </vt:lpstr>
      <vt:lpstr>Question 1 </vt:lpstr>
      <vt:lpstr>WHY </vt:lpstr>
      <vt:lpstr>Findings for question 1 </vt:lpstr>
      <vt:lpstr>Question 2 </vt:lpstr>
      <vt:lpstr>WHY </vt:lpstr>
      <vt:lpstr>Findings for question 2 </vt:lpstr>
      <vt:lpstr>Question 2: </vt:lpstr>
      <vt:lpstr>Question 2 </vt:lpstr>
      <vt:lpstr>Question 3 </vt:lpstr>
      <vt:lpstr>Findings for question 3 </vt:lpstr>
      <vt:lpstr>WHY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5</cp:revision>
  <dcterms:created xsi:type="dcterms:W3CDTF">2024-11-13T21:24:57Z</dcterms:created>
  <dcterms:modified xsi:type="dcterms:W3CDTF">2024-11-18T02:16:47Z</dcterms:modified>
</cp:coreProperties>
</file>