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notesSlides/notesSlide5.xml" ContentType="application/vnd.openxmlformats-officedocument.presentationml.notesSlide+xml"/>
  <Override PartName="/ppt/charts/chart5.xml" ContentType="application/vnd.openxmlformats-officedocument.drawingml.chart+xml"/>
  <Override PartName="/ppt/notesSlides/notesSlide6.xml" ContentType="application/vnd.openxmlformats-officedocument.presentationml.notesSlide+xml"/>
  <Override PartName="/ppt/charts/chart6.xml" ContentType="application/vnd.openxmlformats-officedocument.drawingml.chart+xml"/>
  <Override PartName="/ppt/notesSlides/notesSlide7.xml" ContentType="application/vnd.openxmlformats-officedocument.presentationml.notesSlide+xml"/>
  <Override PartName="/ppt/charts/chart7.xml" ContentType="application/vnd.openxmlformats-officedocument.drawingml.chart+xml"/>
  <Override PartName="/ppt/notesSlides/notesSlide8.xml" ContentType="application/vnd.openxmlformats-officedocument.presentationml.notesSlide+xml"/>
  <Override PartName="/ppt/charts/chart8.xml" ContentType="application/vnd.openxmlformats-officedocument.drawingml.chart+xml"/>
  <Override PartName="/ppt/notesSlides/notesSlide9.xml" ContentType="application/vnd.openxmlformats-officedocument.presentationml.notesSlide+xml"/>
  <Override PartName="/ppt/charts/chart9.xml" ContentType="application/vnd.openxmlformats-officedocument.drawingml.chart+xml"/>
  <Override PartName="/ppt/notesSlides/notesSlide10.xml" ContentType="application/vnd.openxmlformats-officedocument.presentationml.notesSlide+xml"/>
  <Override PartName="/ppt/charts/chart10.xml" ContentType="application/vnd.openxmlformats-officedocument.drawingml.chart+xml"/>
  <Override PartName="/ppt/notesSlides/notesSlide11.xml" ContentType="application/vnd.openxmlformats-officedocument.presentationml.notesSlide+xml"/>
  <Override PartName="/ppt/charts/chart11.xml" ContentType="application/vnd.openxmlformats-officedocument.drawingml.chart+xml"/>
  <Override PartName="/ppt/notesSlides/notesSlide12.xml" ContentType="application/vnd.openxmlformats-officedocument.presentationml.notesSlide+xml"/>
  <Override PartName="/ppt/charts/chart12.xml" ContentType="application/vnd.openxmlformats-officedocument.drawingml.chart+xml"/>
  <Override PartName="/ppt/notesSlides/notesSlide13.xml" ContentType="application/vnd.openxmlformats-officedocument.presentationml.notesSlide+xml"/>
  <Override PartName="/ppt/charts/chart13.xml" ContentType="application/vnd.openxmlformats-officedocument.drawingml.chart+xml"/>
  <Override PartName="/ppt/notesSlides/notesSlide14.xml" ContentType="application/vnd.openxmlformats-officedocument.presentationml.notesSlide+xml"/>
  <Override PartName="/ppt/charts/chart14.xml" ContentType="application/vnd.openxmlformats-officedocument.drawingml.chart+xml"/>
  <Override PartName="/ppt/notesSlides/notesSlide15.xml" ContentType="application/vnd.openxmlformats-officedocument.presentationml.notesSlide+xml"/>
  <Override PartName="/ppt/charts/chart15.xml" ContentType="application/vnd.openxmlformats-officedocument.drawingml.chart+xml"/>
  <Override PartName="/ppt/notesSlides/notesSlide16.xml" ContentType="application/vnd.openxmlformats-officedocument.presentationml.notesSlide+xml"/>
  <Override PartName="/ppt/charts/chart16.xml" ContentType="application/vnd.openxmlformats-officedocument.drawingml.chart+xml"/>
  <Override PartName="/ppt/notesSlides/notesSlide17.xml" ContentType="application/vnd.openxmlformats-officedocument.presentationml.notesSlide+xml"/>
  <Override PartName="/ppt/charts/chart17.xml" ContentType="application/vnd.openxmlformats-officedocument.drawingml.chart+xml"/>
  <Override PartName="/ppt/notesSlides/notesSlide18.xml" ContentType="application/vnd.openxmlformats-officedocument.presentationml.notesSlide+xml"/>
  <Override PartName="/ppt/charts/chart1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0" r:id="rId2"/>
    <p:sldId id="4000" r:id="rId3"/>
    <p:sldId id="4001" r:id="rId4"/>
    <p:sldId id="4002" r:id="rId5"/>
    <p:sldId id="4003" r:id="rId6"/>
    <p:sldId id="4004" r:id="rId7"/>
    <p:sldId id="4005" r:id="rId8"/>
    <p:sldId id="4006" r:id="rId9"/>
    <p:sldId id="4007" r:id="rId10"/>
    <p:sldId id="4008" r:id="rId11"/>
    <p:sldId id="4009" r:id="rId12"/>
    <p:sldId id="4010" r:id="rId13"/>
    <p:sldId id="4011" r:id="rId14"/>
    <p:sldId id="4012" r:id="rId15"/>
    <p:sldId id="4013" r:id="rId16"/>
    <p:sldId id="4014" r:id="rId17"/>
    <p:sldId id="4015" r:id="rId18"/>
    <p:sldId id="4016" r:id="rId19"/>
    <p:sldId id="401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Shoa-Azar" initials="M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94682"/>
  </p:normalViewPr>
  <p:slideViewPr>
    <p:cSldViewPr snapToGrid="0">
      <p:cViewPr varScale="1">
        <p:scale>
          <a:sx n="111" d="100"/>
          <a:sy n="111" d="100"/>
        </p:scale>
        <p:origin x="6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Product</a:t>
            </a:r>
          </a:p>
        </c:rich>
      </c:tx>
      <c:layout/>
      <c:overlay val="0"/>
      <c:spPr>
        <a:noFill/>
        <a:ln>
          <a:noFill/>
        </a:ln>
        <a:effectLst/>
      </c:spPr>
    </c:title>
    <c:autoTitleDeleted val="0"/>
    <c:plotArea>
      <c:layout/>
      <c:barChart>
        <c:barDir val="col"/>
        <c:grouping val="clustered"/>
        <c:varyColors val="0"/>
        <c:ser>
          <c:idx val="0"/>
          <c:order val="0"/>
          <c:tx>
            <c:v/>
          </c:tx>
          <c:spPr>
            <a:solidFill>
              <a:schemeClr val="accent1"/>
            </a:solidFill>
            <a:ln>
              <a:noFill/>
            </a:ln>
            <a:effectLst/>
          </c:spPr>
          <c:invertIfNegative val="0"/>
          <c:dPt>
            <c:idx val="0"/>
            <c:invertIfNegative val="0"/>
            <c:bubble3D val="0"/>
            <c:spPr>
              <a:solidFill>
                <a:schemeClr val="accent1">
                  <a:alpha val="20000"/>
                </a:schemeClr>
              </a:solidFill>
              <a:ln>
                <a:noFill/>
              </a:ln>
              <a:effectLst/>
            </c:spPr>
          </c:dPt>
          <c:dPt>
            <c:idx val="1"/>
            <c:invertIfNegative val="0"/>
            <c:bubble3D val="0"/>
            <c:spPr>
              <a:solidFill>
                <a:schemeClr val="accent1">
                  <a:alpha val="2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2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2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100000"/>
                </a:schemeClr>
              </a:solidFill>
              <a:ln>
                <a:noFill/>
              </a:ln>
              <a:effectLst/>
            </c:spPr>
          </c:dPt>
          <c:dPt>
            <c:idx val="11"/>
            <c:invertIfNegative val="0"/>
            <c:bubble3D val="0"/>
            <c:spPr>
              <a:solidFill>
                <a:schemeClr val="accent1">
                  <a:alpha val="100000"/>
                </a:schemeClr>
              </a:solidFill>
              <a:ln>
                <a:noFill/>
              </a:ln>
              <a:effectLst/>
            </c:spPr>
          </c:dPt>
          <c:cat>
            <c:strLit>
              <c:ptCount val="12"/>
              <c:pt idx="0">
                <c:v>Ball Bearings</c:v>
              </c:pt>
              <c:pt idx="1">
                <c:v>Wheel Bearings</c:v>
              </c:pt>
              <c:pt idx="2">
                <c:v>Clutches</c:v>
              </c:pt>
              <c:pt idx="3">
                <c:v>Brakes</c:v>
              </c:pt>
              <c:pt idx="4">
                <c:v>Alternators</c:v>
              </c:pt>
              <c:pt idx="5">
                <c:v>Rotor Screws</c:v>
              </c:pt>
              <c:pt idx="6">
                <c:v>Planetary Gears</c:v>
              </c:pt>
              <c:pt idx="7">
                <c:v>Wiper Gears</c:v>
              </c:pt>
              <c:pt idx="8">
                <c:v>Hybrid Motors</c:v>
              </c:pt>
              <c:pt idx="9">
                <c:v>Lift Supports</c:v>
              </c:pt>
              <c:pt idx="10">
                <c:v>Brake Pads</c:v>
              </c:pt>
              <c:pt idx="11">
                <c:v>Belt drives</c:v>
              </c:pt>
            </c:strLit>
          </c:cat>
          <c:val>
            <c:numLit>
              <c:formatCode>General</c:formatCode>
              <c:ptCount val="12"/>
              <c:pt idx="0">
                <c:v>36.81</c:v>
              </c:pt>
              <c:pt idx="1">
                <c:v>32.1</c:v>
              </c:pt>
              <c:pt idx="2">
                <c:v>40.82</c:v>
              </c:pt>
              <c:pt idx="3">
                <c:v>34.75</c:v>
              </c:pt>
              <c:pt idx="4">
                <c:v>20.0</c:v>
              </c:pt>
              <c:pt idx="5">
                <c:v>41.84</c:v>
              </c:pt>
              <c:pt idx="6">
                <c:v>35.68</c:v>
              </c:pt>
              <c:pt idx="7">
                <c:v>32.04</c:v>
              </c:pt>
              <c:pt idx="8">
                <c:v>33.45</c:v>
              </c:pt>
              <c:pt idx="9">
                <c:v>35.63</c:v>
              </c:pt>
              <c:pt idx="10">
                <c:v>25.02</c:v>
              </c:pt>
              <c:pt idx="11">
                <c:v>50.24</c:v>
              </c:pt>
            </c:numLit>
          </c:val>
        </c:ser>
        <c:dLbls>
          <c:showLegendKey val="0"/>
          <c:showVal val="0"/>
          <c:showCatName val="0"/>
          <c:showSerName val="0"/>
          <c:showPercent val="0"/>
          <c:showBubbleSize val="0"/>
        </c:dLbls>
        <c:gapWidth val="219"/>
        <c:overlap val="-27"/>
        <c:axId val="-1946143760"/>
        <c:axId val="-1946140288"/>
      </c:barChart>
      <c:catAx>
        <c:axId val="-19461437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Product</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6140288"/>
        <c:crosses val="autoZero"/>
        <c:auto val="1"/>
        <c:lblAlgn val="ctr"/>
        <c:lblOffset val="100"/>
        <c:noMultiLvlLbl val="0"/>
      </c:catAx>
      <c:valAx>
        <c:axId val="-1946140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6143760"/>
        <c:crosses val="autoZero"/>
        <c:crossBetween val="between"/>
      </c:valAx>
      <c:spPr>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Distributor</a:t>
            </a:r>
          </a:p>
        </c:rich>
      </c:tx>
      <c:layout/>
      <c:overlay val="0"/>
      <c:spPr>
        <a:noFill/>
        <a:ln>
          <a:noFill/>
        </a:ln>
        <a:effectLst/>
      </c:spPr>
    </c:title>
    <c:autoTitleDeleted val="0"/>
    <c:plotArea>
      <c:layout/>
      <c:barChart>
        <c:barDir val="col"/>
        <c:grouping val="clustered"/>
        <c:varyColors val="0"/>
        <c:ser>
          <c:idx val="0"/>
          <c:order val="0"/>
          <c:tx>
            <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20000"/>
                </a:schemeClr>
              </a:solidFill>
              <a:ln>
                <a:noFill/>
              </a:ln>
              <a:effectLst/>
            </c:spPr>
          </c:dPt>
          <c:cat>
            <c:strLit>
              <c:ptCount val="6"/>
              <c:pt idx="0">
                <c:v>Nokemi</c:v>
              </c:pt>
              <c:pt idx="1">
                <c:v>Nisizu</c:v>
              </c:pt>
              <c:pt idx="2">
                <c:v>BDINC</c:v>
              </c:pt>
              <c:pt idx="3">
                <c:v>DIMAGO</c:v>
              </c:pt>
              <c:pt idx="4">
                <c:v>BERLIN &amp; DRIVE</c:v>
              </c:pt>
              <c:pt idx="5">
                <c:v>APPLIC IND</c:v>
              </c:pt>
            </c:strLit>
          </c:cat>
          <c:val>
            <c:numLit>
              <c:formatCode>General</c:formatCode>
              <c:ptCount val="6"/>
              <c:pt idx="0">
                <c:v>30.04</c:v>
              </c:pt>
              <c:pt idx="1">
                <c:v>38.13</c:v>
              </c:pt>
              <c:pt idx="2">
                <c:v>38.28</c:v>
              </c:pt>
              <c:pt idx="3">
                <c:v>42.68</c:v>
              </c:pt>
              <c:pt idx="4">
                <c:v>41.36</c:v>
              </c:pt>
              <c:pt idx="5">
                <c:v>38.28</c:v>
              </c:pt>
            </c:numLit>
          </c:val>
        </c:ser>
        <c:dLbls>
          <c:showLegendKey val="0"/>
          <c:showVal val="0"/>
          <c:showCatName val="0"/>
          <c:showSerName val="0"/>
          <c:showPercent val="0"/>
          <c:showBubbleSize val="0"/>
        </c:dLbls>
        <c:gapWidth val="219"/>
        <c:overlap val="-27"/>
        <c:axId val="-1943513040"/>
        <c:axId val="-1943509008"/>
      </c:barChart>
      <c:catAx>
        <c:axId val="-19435130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Distributor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3509008"/>
        <c:crosses val="autoZero"/>
        <c:auto val="1"/>
        <c:lblAlgn val="ctr"/>
        <c:lblOffset val="100"/>
        <c:noMultiLvlLbl val="0"/>
      </c:catAx>
      <c:valAx>
        <c:axId val="-1943509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3513040"/>
        <c:crosses val="autoZero"/>
        <c:crossBetween val="between"/>
      </c:valAx>
      <c:spPr>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Distributor when Region is India</a:t>
            </a:r>
          </a:p>
        </c:rich>
      </c:tx>
      <c:layout/>
      <c:overlay val="0"/>
      <c:spPr>
        <a:noFill/>
        <a:ln>
          <a:noFill/>
        </a:ln>
        <a:effectLst/>
      </c:spPr>
    </c:title>
    <c:autoTitleDeleted val="0"/>
    <c:plotArea>
      <c:layout/>
      <c:barChart>
        <c:barDir val="col"/>
        <c:grouping val="clustered"/>
        <c:varyColors val="0"/>
        <c:ser>
          <c:idx val="0"/>
          <c:order val="0"/>
          <c:tx>
            <c:v>only India</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2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20000"/>
                </a:schemeClr>
              </a:solidFill>
              <a:ln>
                <a:noFill/>
              </a:ln>
              <a:effectLst/>
            </c:spPr>
          </c:dPt>
          <c:cat>
            <c:strLit>
              <c:ptCount val="6"/>
              <c:pt idx="0">
                <c:v>Nokemi</c:v>
              </c:pt>
              <c:pt idx="1">
                <c:v>Nisizu</c:v>
              </c:pt>
              <c:pt idx="2">
                <c:v>BDINC</c:v>
              </c:pt>
              <c:pt idx="3">
                <c:v>DIMAGO</c:v>
              </c:pt>
              <c:pt idx="4">
                <c:v>BERLIN &amp; DRIVE</c:v>
              </c:pt>
              <c:pt idx="5">
                <c:v>APPLIC IND</c:v>
              </c:pt>
            </c:strLit>
          </c:cat>
          <c:val>
            <c:numLit>
              <c:formatCode>General</c:formatCode>
              <c:ptCount val="6"/>
              <c:pt idx="0">
                <c:v>24.68</c:v>
              </c:pt>
              <c:pt idx="1">
                <c:v>38.58</c:v>
              </c:pt>
              <c:pt idx="2">
                <c:v>53.23</c:v>
              </c:pt>
              <c:pt idx="3">
                <c:v>69.03</c:v>
              </c:pt>
              <c:pt idx="4">
                <c:v>66.14</c:v>
              </c:pt>
              <c:pt idx="5">
                <c:v>52.44</c:v>
              </c:pt>
            </c:numLit>
          </c:val>
        </c:ser>
        <c:ser>
          <c:idx val="1"/>
          <c:order val="1"/>
          <c:tx>
            <c:v>all other Region</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2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10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20000"/>
                  </a:schemeClr>
                </a:fgClr>
                <a:bgClr>
                  <a:schemeClr val="bg1"/>
                </a:bgClr>
              </a:pattFill>
              <a:ln>
                <a:noFill/>
              </a:ln>
              <a:effectLst/>
            </c:spPr>
          </c:dPt>
          <c:cat>
            <c:strLit>
              <c:ptCount val="6"/>
              <c:pt idx="0">
                <c:v>Nokemi</c:v>
              </c:pt>
              <c:pt idx="1">
                <c:v>Nisizu</c:v>
              </c:pt>
              <c:pt idx="2">
                <c:v>BDINC</c:v>
              </c:pt>
              <c:pt idx="3">
                <c:v>DIMAGO</c:v>
              </c:pt>
              <c:pt idx="4">
                <c:v>BERLIN &amp; DRIVE</c:v>
              </c:pt>
              <c:pt idx="5">
                <c:v>APPLIC IND</c:v>
              </c:pt>
            </c:strLit>
          </c:cat>
          <c:val>
            <c:numLit>
              <c:formatCode>General</c:formatCode>
              <c:ptCount val="6"/>
              <c:pt idx="0">
                <c:v>30.43</c:v>
              </c:pt>
              <c:pt idx="1">
                <c:v>38.09</c:v>
              </c:pt>
              <c:pt idx="2">
                <c:v>36.68</c:v>
              </c:pt>
              <c:pt idx="3">
                <c:v>41.98</c:v>
              </c:pt>
              <c:pt idx="4">
                <c:v>38.89</c:v>
              </c:pt>
              <c:pt idx="5">
                <c:v>37.3</c:v>
              </c:pt>
            </c:numLit>
          </c:val>
        </c:ser>
        <c:dLbls>
          <c:showLegendKey val="0"/>
          <c:showVal val="0"/>
          <c:showCatName val="0"/>
          <c:showSerName val="0"/>
          <c:showPercent val="0"/>
          <c:showBubbleSize val="0"/>
        </c:dLbls>
        <c:gapWidth val="219"/>
        <c:overlap val="-27"/>
        <c:axId val="-2064623968"/>
        <c:axId val="-2063757008"/>
      </c:barChart>
      <c:catAx>
        <c:axId val="-2064623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Distributor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63757008"/>
        <c:crosses val="autoZero"/>
        <c:auto val="1"/>
        <c:lblAlgn val="ctr"/>
        <c:lblOffset val="100"/>
        <c:noMultiLvlLbl val="0"/>
      </c:catAx>
      <c:valAx>
        <c:axId val="-2063757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64623968"/>
        <c:crosses val="autoZero"/>
        <c:crossBetween val="between"/>
      </c:valAx>
      <c:spPr>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Vertical</a:t>
            </a:r>
          </a:p>
        </c:rich>
      </c:tx>
      <c:layout/>
      <c:overlay val="0"/>
      <c:spPr>
        <a:noFill/>
        <a:ln>
          <a:noFill/>
        </a:ln>
        <a:effectLst/>
      </c:spPr>
    </c:title>
    <c:autoTitleDeleted val="0"/>
    <c:plotArea>
      <c:layout/>
      <c:barChart>
        <c:barDir val="col"/>
        <c:grouping val="clustered"/>
        <c:varyColors val="0"/>
        <c:ser>
          <c:idx val="0"/>
          <c:order val="0"/>
          <c:tx>
            <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2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2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100000"/>
                </a:schemeClr>
              </a:solidFill>
              <a:ln>
                <a:noFill/>
              </a:ln>
              <a:effectLst/>
            </c:spPr>
          </c:dPt>
          <c:dPt>
            <c:idx val="11"/>
            <c:invertIfNegative val="0"/>
            <c:bubble3D val="0"/>
            <c:spPr>
              <a:solidFill>
                <a:schemeClr val="accent1">
                  <a:alpha val="20000"/>
                </a:schemeClr>
              </a:solidFill>
              <a:ln>
                <a:noFill/>
              </a:ln>
              <a:effectLst/>
            </c:spPr>
          </c:dPt>
          <c:dPt>
            <c:idx val="12"/>
            <c:invertIfNegative val="0"/>
            <c:bubble3D val="0"/>
            <c:spPr>
              <a:solidFill>
                <a:schemeClr val="accent1">
                  <a:alpha val="20000"/>
                </a:schemeClr>
              </a:solidFill>
              <a:ln>
                <a:noFill/>
              </a:ln>
              <a:effectLst/>
            </c:spPr>
          </c:dPt>
          <c:dPt>
            <c:idx val="13"/>
            <c:invertIfNegative val="0"/>
            <c:bubble3D val="0"/>
            <c:spPr>
              <a:solidFill>
                <a:schemeClr val="accent1">
                  <a:alpha val="20000"/>
                </a:schemeClr>
              </a:solidFill>
              <a:ln>
                <a:noFill/>
              </a:ln>
              <a:effectLst/>
            </c:spPr>
          </c:dPt>
          <c:dPt>
            <c:idx val="14"/>
            <c:invertIfNegative val="0"/>
            <c:bubble3D val="0"/>
            <c:spPr>
              <a:solidFill>
                <a:schemeClr val="accent1">
                  <a:alpha val="20000"/>
                </a:schemeClr>
              </a:solidFill>
              <a:ln>
                <a:noFill/>
              </a:ln>
              <a:effectLst/>
            </c:spPr>
          </c:dPt>
          <c:dPt>
            <c:idx val="15"/>
            <c:invertIfNegative val="0"/>
            <c:bubble3D val="0"/>
            <c:spPr>
              <a:solidFill>
                <a:schemeClr val="accent1">
                  <a:alpha val="100000"/>
                </a:schemeClr>
              </a:solidFill>
              <a:ln>
                <a:noFill/>
              </a:ln>
              <a:effectLst/>
            </c:spPr>
          </c:dPt>
          <c:dPt>
            <c:idx val="16"/>
            <c:invertIfNegative val="0"/>
            <c:bubble3D val="0"/>
            <c:spPr>
              <a:solidFill>
                <a:schemeClr val="accent1">
                  <a:alpha val="20000"/>
                </a:schemeClr>
              </a:solidFill>
              <a:ln>
                <a:noFill/>
              </a:ln>
              <a:effectLst/>
            </c:spPr>
          </c:dPt>
          <c:dPt>
            <c:idx val="17"/>
            <c:invertIfNegative val="0"/>
            <c:bubble3D val="0"/>
            <c:spPr>
              <a:solidFill>
                <a:schemeClr val="accent1">
                  <a:alpha val="20000"/>
                </a:schemeClr>
              </a:solidFill>
              <a:ln>
                <a:noFill/>
              </a:ln>
              <a:effectLst/>
            </c:spPr>
          </c:dPt>
          <c:dPt>
            <c:idx val="18"/>
            <c:invertIfNegative val="0"/>
            <c:bubble3D val="0"/>
            <c:spPr>
              <a:solidFill>
                <a:schemeClr val="accent1">
                  <a:alpha val="20000"/>
                </a:schemeClr>
              </a:solidFill>
              <a:ln>
                <a:noFill/>
              </a:ln>
              <a:effectLst/>
            </c:spPr>
          </c:dPt>
          <c:cat>
            <c:strLit>
              <c:ptCount val="19"/>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pt idx="18">
                <c:v>Oil and Gas</c:v>
              </c:pt>
            </c:strLit>
          </c:cat>
          <c:val>
            <c:numLit>
              <c:formatCode>General</c:formatCode>
              <c:ptCount val="19"/>
              <c:pt idx="0">
                <c:v>39.36</c:v>
              </c:pt>
              <c:pt idx="1">
                <c:v>36.31</c:v>
              </c:pt>
              <c:pt idx="2">
                <c:v>33.6</c:v>
              </c:pt>
              <c:pt idx="3">
                <c:v>29.43</c:v>
              </c:pt>
              <c:pt idx="4">
                <c:v>32.3</c:v>
              </c:pt>
              <c:pt idx="5">
                <c:v>34.64</c:v>
              </c:pt>
              <c:pt idx="6">
                <c:v>37.18</c:v>
              </c:pt>
              <c:pt idx="7">
                <c:v>35.73</c:v>
              </c:pt>
              <c:pt idx="8">
                <c:v>32.81</c:v>
              </c:pt>
              <c:pt idx="9">
                <c:v>35.11</c:v>
              </c:pt>
              <c:pt idx="10">
                <c:v>37.21</c:v>
              </c:pt>
              <c:pt idx="11">
                <c:v>35.97</c:v>
              </c:pt>
              <c:pt idx="12">
                <c:v>32.97</c:v>
              </c:pt>
              <c:pt idx="13">
                <c:v>35.58</c:v>
              </c:pt>
              <c:pt idx="14">
                <c:v>34.44</c:v>
              </c:pt>
              <c:pt idx="15">
                <c:v>40.16</c:v>
              </c:pt>
              <c:pt idx="16">
                <c:v>32.35</c:v>
              </c:pt>
              <c:pt idx="17">
                <c:v>33.99</c:v>
              </c:pt>
              <c:pt idx="18">
                <c:v>32.39</c:v>
              </c:pt>
            </c:numLit>
          </c:val>
        </c:ser>
        <c:dLbls>
          <c:showLegendKey val="0"/>
          <c:showVal val="0"/>
          <c:showCatName val="0"/>
          <c:showSerName val="0"/>
          <c:showPercent val="0"/>
          <c:showBubbleSize val="0"/>
        </c:dLbls>
        <c:gapWidth val="219"/>
        <c:overlap val="-27"/>
        <c:axId val="-1957103872"/>
        <c:axId val="-1957099840"/>
      </c:barChart>
      <c:catAx>
        <c:axId val="-19571038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Vertical</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57099840"/>
        <c:crosses val="autoZero"/>
        <c:auto val="1"/>
        <c:lblAlgn val="ctr"/>
        <c:lblOffset val="100"/>
        <c:noMultiLvlLbl val="0"/>
      </c:catAx>
      <c:valAx>
        <c:axId val="-1957099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57103872"/>
        <c:crosses val="autoZero"/>
        <c:crossBetween val="between"/>
      </c:valAx>
      <c:spPr>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Vertical when Distributor is Nisizu</a:t>
            </a:r>
          </a:p>
        </c:rich>
      </c:tx>
      <c:layout/>
      <c:overlay val="0"/>
      <c:spPr>
        <a:noFill/>
        <a:ln>
          <a:noFill/>
        </a:ln>
        <a:effectLst/>
      </c:spPr>
    </c:title>
    <c:autoTitleDeleted val="0"/>
    <c:plotArea>
      <c:layout/>
      <c:barChart>
        <c:barDir val="col"/>
        <c:grouping val="clustered"/>
        <c:varyColors val="0"/>
        <c:ser>
          <c:idx val="0"/>
          <c:order val="0"/>
          <c:tx>
            <c:v>only Nisizu</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2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2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20000"/>
                </a:schemeClr>
              </a:solidFill>
              <a:ln>
                <a:noFill/>
              </a:ln>
              <a:effectLst/>
            </c:spPr>
          </c:dPt>
          <c:dPt>
            <c:idx val="7"/>
            <c:invertIfNegative val="0"/>
            <c:bubble3D val="0"/>
            <c:spPr>
              <a:solidFill>
                <a:schemeClr val="accent1">
                  <a:alpha val="10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20000"/>
                </a:schemeClr>
              </a:solidFill>
              <a:ln>
                <a:noFill/>
              </a:ln>
              <a:effectLst/>
            </c:spPr>
          </c:dPt>
          <c:dPt>
            <c:idx val="12"/>
            <c:invertIfNegative val="0"/>
            <c:bubble3D val="0"/>
            <c:spPr>
              <a:solidFill>
                <a:schemeClr val="accent1">
                  <a:alpha val="20000"/>
                </a:schemeClr>
              </a:solidFill>
              <a:ln>
                <a:noFill/>
              </a:ln>
              <a:effectLst/>
            </c:spPr>
          </c:dPt>
          <c:dPt>
            <c:idx val="13"/>
            <c:invertIfNegative val="0"/>
            <c:bubble3D val="0"/>
            <c:spPr>
              <a:solidFill>
                <a:schemeClr val="accent1">
                  <a:alpha val="100000"/>
                </a:schemeClr>
              </a:solidFill>
              <a:ln>
                <a:noFill/>
              </a:ln>
              <a:effectLst/>
            </c:spPr>
          </c:dPt>
          <c:dPt>
            <c:idx val="14"/>
            <c:invertIfNegative val="0"/>
            <c:bubble3D val="0"/>
            <c:spPr>
              <a:solidFill>
                <a:schemeClr val="accent1">
                  <a:alpha val="20000"/>
                </a:schemeClr>
              </a:solidFill>
              <a:ln>
                <a:noFill/>
              </a:ln>
              <a:effectLst/>
            </c:spPr>
          </c:dPt>
          <c:dPt>
            <c:idx val="15"/>
            <c:invertIfNegative val="0"/>
            <c:bubble3D val="0"/>
            <c:spPr>
              <a:solidFill>
                <a:schemeClr val="accent1">
                  <a:alpha val="100000"/>
                </a:schemeClr>
              </a:solidFill>
              <a:ln>
                <a:noFill/>
              </a:ln>
              <a:effectLst/>
            </c:spPr>
          </c:dPt>
          <c:dPt>
            <c:idx val="16"/>
            <c:invertIfNegative val="0"/>
            <c:bubble3D val="0"/>
            <c:spPr>
              <a:solidFill>
                <a:schemeClr val="accent1">
                  <a:alpha val="20000"/>
                </a:schemeClr>
              </a:solidFill>
              <a:ln>
                <a:noFill/>
              </a:ln>
              <a:effectLst/>
            </c:spPr>
          </c:dPt>
          <c:dPt>
            <c:idx val="17"/>
            <c:invertIfNegative val="0"/>
            <c:bubble3D val="0"/>
            <c:spPr>
              <a:solidFill>
                <a:schemeClr val="accent1">
                  <a:alpha val="100000"/>
                </a:schemeClr>
              </a:solidFill>
              <a:ln>
                <a:noFill/>
              </a:ln>
              <a:effectLst/>
            </c:spPr>
          </c:dPt>
          <c:dPt>
            <c:idx val="18"/>
            <c:invertIfNegative val="0"/>
            <c:bubble3D val="0"/>
            <c:spPr>
              <a:solidFill>
                <a:schemeClr val="accent1">
                  <a:alpha val="20000"/>
                </a:schemeClr>
              </a:solidFill>
              <a:ln>
                <a:noFill/>
              </a:ln>
              <a:effectLst/>
            </c:spPr>
          </c:dPt>
          <c:cat>
            <c:strLit>
              <c:ptCount val="19"/>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pt idx="18">
                <c:v>Oil and Gas</c:v>
              </c:pt>
            </c:strLit>
          </c:cat>
          <c:val>
            <c:numLit>
              <c:formatCode>General</c:formatCode>
              <c:ptCount val="19"/>
              <c:pt idx="0">
                <c:v>44.73</c:v>
              </c:pt>
              <c:pt idx="1">
                <c:v>43.62</c:v>
              </c:pt>
              <c:pt idx="2">
                <c:v>33.85</c:v>
              </c:pt>
              <c:pt idx="3">
                <c:v>25.36</c:v>
              </c:pt>
              <c:pt idx="4">
                <c:v>34.21</c:v>
              </c:pt>
              <c:pt idx="5">
                <c:v>38.43</c:v>
              </c:pt>
              <c:pt idx="6">
                <c:v>39.24</c:v>
              </c:pt>
              <c:pt idx="7">
                <c:v>41.4</c:v>
              </c:pt>
              <c:pt idx="8">
                <c:v>36.78</c:v>
              </c:pt>
              <c:pt idx="9">
                <c:v>33.48</c:v>
              </c:pt>
              <c:pt idx="10">
                <c:v>39.16</c:v>
              </c:pt>
              <c:pt idx="11">
                <c:v>36.92</c:v>
              </c:pt>
              <c:pt idx="12">
                <c:v>35.36</c:v>
              </c:pt>
              <c:pt idx="13">
                <c:v>41.67</c:v>
              </c:pt>
              <c:pt idx="14">
                <c:v>37.9</c:v>
              </c:pt>
              <c:pt idx="15">
                <c:v>50.25</c:v>
              </c:pt>
              <c:pt idx="16">
                <c:v>35.49</c:v>
              </c:pt>
              <c:pt idx="17">
                <c:v>42.89</c:v>
              </c:pt>
              <c:pt idx="18">
                <c:v>32.35</c:v>
              </c:pt>
            </c:numLit>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20000"/>
                  </a:schemeClr>
                </a:fgClr>
                <a:bgClr>
                  <a:schemeClr val="bg1"/>
                </a:bgClr>
              </a:pattFill>
              <a:ln>
                <a:noFill/>
              </a:ln>
              <a:effectLst/>
            </c:spPr>
          </c:dPt>
          <c:dPt>
            <c:idx val="3"/>
            <c:invertIfNegative val="0"/>
            <c:bubble3D val="0"/>
            <c:spPr>
              <a:pattFill prst="ltUpDiag">
                <a:fgClr>
                  <a:schemeClr val="accent3">
                    <a:alpha val="100000"/>
                  </a:schemeClr>
                </a:fgClr>
                <a:bgClr>
                  <a:schemeClr val="bg1"/>
                </a:bgClr>
              </a:pattFill>
              <a:ln>
                <a:noFill/>
              </a:ln>
              <a:effectLst/>
            </c:spPr>
          </c:dPt>
          <c:dPt>
            <c:idx val="4"/>
            <c:invertIfNegative val="0"/>
            <c:bubble3D val="0"/>
            <c:spPr>
              <a:pattFill prst="ltUpDiag">
                <a:fgClr>
                  <a:schemeClr val="accent3">
                    <a:alpha val="2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20000"/>
                  </a:schemeClr>
                </a:fgClr>
                <a:bgClr>
                  <a:schemeClr val="bg1"/>
                </a:bgClr>
              </a:pattFill>
              <a:ln>
                <a:noFill/>
              </a:ln>
              <a:effectLst/>
            </c:spPr>
          </c:dPt>
          <c:dPt>
            <c:idx val="7"/>
            <c:invertIfNegative val="0"/>
            <c:bubble3D val="0"/>
            <c:spPr>
              <a:pattFill prst="ltUpDiag">
                <a:fgClr>
                  <a:schemeClr val="accent3">
                    <a:alpha val="10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2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20000"/>
                  </a:schemeClr>
                </a:fgClr>
                <a:bgClr>
                  <a:schemeClr val="bg1"/>
                </a:bgClr>
              </a:pattFill>
              <a:ln>
                <a:noFill/>
              </a:ln>
              <a:effectLst/>
            </c:spPr>
          </c:dPt>
          <c:dPt>
            <c:idx val="12"/>
            <c:invertIfNegative val="0"/>
            <c:bubble3D val="0"/>
            <c:spPr>
              <a:pattFill prst="ltUpDiag">
                <a:fgClr>
                  <a:schemeClr val="accent3">
                    <a:alpha val="20000"/>
                  </a:schemeClr>
                </a:fgClr>
                <a:bgClr>
                  <a:schemeClr val="bg1"/>
                </a:bgClr>
              </a:pattFill>
              <a:ln>
                <a:noFill/>
              </a:ln>
              <a:effectLst/>
            </c:spPr>
          </c:dPt>
          <c:dPt>
            <c:idx val="13"/>
            <c:invertIfNegative val="0"/>
            <c:bubble3D val="0"/>
            <c:spPr>
              <a:pattFill prst="ltUpDiag">
                <a:fgClr>
                  <a:schemeClr val="accent3">
                    <a:alpha val="100000"/>
                  </a:schemeClr>
                </a:fgClr>
                <a:bgClr>
                  <a:schemeClr val="bg1"/>
                </a:bgClr>
              </a:pattFill>
              <a:ln>
                <a:noFill/>
              </a:ln>
              <a:effectLst/>
            </c:spPr>
          </c:dPt>
          <c:dPt>
            <c:idx val="14"/>
            <c:invertIfNegative val="0"/>
            <c:bubble3D val="0"/>
            <c:spPr>
              <a:pattFill prst="ltUpDiag">
                <a:fgClr>
                  <a:schemeClr val="accent3">
                    <a:alpha val="20000"/>
                  </a:schemeClr>
                </a:fgClr>
                <a:bgClr>
                  <a:schemeClr val="bg1"/>
                </a:bgClr>
              </a:pattFill>
              <a:ln>
                <a:noFill/>
              </a:ln>
              <a:effectLst/>
            </c:spPr>
          </c:dPt>
          <c:dPt>
            <c:idx val="15"/>
            <c:invertIfNegative val="0"/>
            <c:bubble3D val="0"/>
            <c:spPr>
              <a:pattFill prst="ltUpDiag">
                <a:fgClr>
                  <a:schemeClr val="accent3">
                    <a:alpha val="100000"/>
                  </a:schemeClr>
                </a:fgClr>
                <a:bgClr>
                  <a:schemeClr val="bg1"/>
                </a:bgClr>
              </a:pattFill>
              <a:ln>
                <a:noFill/>
              </a:ln>
              <a:effectLst/>
            </c:spPr>
          </c:dPt>
          <c:dPt>
            <c:idx val="16"/>
            <c:invertIfNegative val="0"/>
            <c:bubble3D val="0"/>
            <c:spPr>
              <a:pattFill prst="ltUpDiag">
                <a:fgClr>
                  <a:schemeClr val="accent3">
                    <a:alpha val="20000"/>
                  </a:schemeClr>
                </a:fgClr>
                <a:bgClr>
                  <a:schemeClr val="bg1"/>
                </a:bgClr>
              </a:pattFill>
              <a:ln>
                <a:noFill/>
              </a:ln>
              <a:effectLst/>
            </c:spPr>
          </c:dPt>
          <c:dPt>
            <c:idx val="17"/>
            <c:invertIfNegative val="0"/>
            <c:bubble3D val="0"/>
            <c:spPr>
              <a:pattFill prst="ltUpDiag">
                <a:fgClr>
                  <a:schemeClr val="accent3">
                    <a:alpha val="100000"/>
                  </a:schemeClr>
                </a:fgClr>
                <a:bgClr>
                  <a:schemeClr val="bg1"/>
                </a:bgClr>
              </a:pattFill>
              <a:ln>
                <a:noFill/>
              </a:ln>
              <a:effectLst/>
            </c:spPr>
          </c:dPt>
          <c:dPt>
            <c:idx val="18"/>
            <c:invertIfNegative val="0"/>
            <c:bubble3D val="0"/>
            <c:spPr>
              <a:pattFill prst="ltUpDiag">
                <a:fgClr>
                  <a:schemeClr val="accent3">
                    <a:alpha val="20000"/>
                  </a:schemeClr>
                </a:fgClr>
                <a:bgClr>
                  <a:schemeClr val="bg1"/>
                </a:bgClr>
              </a:pattFill>
              <a:ln>
                <a:noFill/>
              </a:ln>
              <a:effectLst/>
            </c:spPr>
          </c:dPt>
          <c:cat>
            <c:strLit>
              <c:ptCount val="19"/>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pt idx="18">
                <c:v>Oil and Gas</c:v>
              </c:pt>
            </c:strLit>
          </c:cat>
          <c:val>
            <c:numLit>
              <c:formatCode>General</c:formatCode>
              <c:ptCount val="19"/>
              <c:pt idx="0">
                <c:v>36.13</c:v>
              </c:pt>
              <c:pt idx="1">
                <c:v>31.59</c:v>
              </c:pt>
              <c:pt idx="2">
                <c:v>33.45</c:v>
              </c:pt>
              <c:pt idx="3">
                <c:v>31.09</c:v>
              </c:pt>
              <c:pt idx="4">
                <c:v>31.53</c:v>
              </c:pt>
              <c:pt idx="5">
                <c:v>32.46</c:v>
              </c:pt>
              <c:pt idx="6">
                <c:v>35.8</c:v>
              </c:pt>
              <c:pt idx="7">
                <c:v>32.37</c:v>
              </c:pt>
              <c:pt idx="8">
                <c:v>30.5</c:v>
              </c:pt>
              <c:pt idx="9">
                <c:v>36.04</c:v>
              </c:pt>
              <c:pt idx="10">
                <c:v>35.95</c:v>
              </c:pt>
              <c:pt idx="11">
                <c:v>35.38</c:v>
              </c:pt>
              <c:pt idx="12">
                <c:v>31.57</c:v>
              </c:pt>
              <c:pt idx="13">
                <c:v>31.98</c:v>
              </c:pt>
              <c:pt idx="14">
                <c:v>32.92</c:v>
              </c:pt>
              <c:pt idx="15">
                <c:v>32.88</c:v>
              </c:pt>
              <c:pt idx="16">
                <c:v>31.11</c:v>
              </c:pt>
              <c:pt idx="17">
                <c:v>30.42</c:v>
              </c:pt>
              <c:pt idx="18">
                <c:v>32.42</c:v>
              </c:pt>
            </c:numLit>
          </c:val>
        </c:ser>
        <c:dLbls>
          <c:showLegendKey val="0"/>
          <c:showVal val="0"/>
          <c:showCatName val="0"/>
          <c:showSerName val="0"/>
          <c:showPercent val="0"/>
          <c:showBubbleSize val="0"/>
        </c:dLbls>
        <c:gapWidth val="219"/>
        <c:overlap val="-27"/>
        <c:axId val="-2063670064"/>
        <c:axId val="-2063666304"/>
      </c:barChart>
      <c:catAx>
        <c:axId val="-20636700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Vertical</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63666304"/>
        <c:crosses val="autoZero"/>
        <c:auto val="1"/>
        <c:lblAlgn val="ctr"/>
        <c:lblOffset val="100"/>
        <c:noMultiLvlLbl val="0"/>
      </c:catAx>
      <c:valAx>
        <c:axId val="-206366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63670064"/>
        <c:crosses val="autoZero"/>
        <c:crossBetween val="between"/>
      </c:valAx>
      <c:spPr>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Vertical when Distributor is BDINC</a:t>
            </a:r>
          </a:p>
        </c:rich>
      </c:tx>
      <c:layout/>
      <c:overlay val="0"/>
      <c:spPr>
        <a:noFill/>
        <a:ln>
          <a:noFill/>
        </a:ln>
        <a:effectLst/>
      </c:spPr>
    </c:title>
    <c:autoTitleDeleted val="0"/>
    <c:plotArea>
      <c:layout/>
      <c:barChart>
        <c:barDir val="col"/>
        <c:grouping val="clustered"/>
        <c:varyColors val="0"/>
        <c:ser>
          <c:idx val="0"/>
          <c:order val="0"/>
          <c:tx>
            <c:v>only BDINC</c:v>
          </c:tx>
          <c:spPr>
            <a:solidFill>
              <a:schemeClr val="accent1"/>
            </a:solidFill>
            <a:ln>
              <a:noFill/>
            </a:ln>
            <a:effectLst/>
          </c:spPr>
          <c:invertIfNegative val="0"/>
          <c:dPt>
            <c:idx val="0"/>
            <c:invertIfNegative val="0"/>
            <c:bubble3D val="0"/>
            <c:spPr>
              <a:solidFill>
                <a:schemeClr val="accent1">
                  <a:alpha val="2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2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2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20000"/>
                </a:schemeClr>
              </a:solidFill>
              <a:ln>
                <a:noFill/>
              </a:ln>
              <a:effectLst/>
            </c:spPr>
          </c:dPt>
          <c:dPt>
            <c:idx val="12"/>
            <c:invertIfNegative val="0"/>
            <c:bubble3D val="0"/>
            <c:spPr>
              <a:solidFill>
                <a:schemeClr val="accent1">
                  <a:alpha val="20000"/>
                </a:schemeClr>
              </a:solidFill>
              <a:ln>
                <a:noFill/>
              </a:ln>
              <a:effectLst/>
            </c:spPr>
          </c:dPt>
          <c:dPt>
            <c:idx val="13"/>
            <c:invertIfNegative val="0"/>
            <c:bubble3D val="0"/>
            <c:spPr>
              <a:solidFill>
                <a:schemeClr val="accent1">
                  <a:alpha val="20000"/>
                </a:schemeClr>
              </a:solidFill>
              <a:ln>
                <a:noFill/>
              </a:ln>
              <a:effectLst/>
            </c:spPr>
          </c:dPt>
          <c:dPt>
            <c:idx val="14"/>
            <c:invertIfNegative val="0"/>
            <c:bubble3D val="0"/>
            <c:spPr>
              <a:solidFill>
                <a:schemeClr val="accent1">
                  <a:alpha val="20000"/>
                </a:schemeClr>
              </a:solidFill>
              <a:ln>
                <a:noFill/>
              </a:ln>
              <a:effectLst/>
            </c:spPr>
          </c:dPt>
          <c:dPt>
            <c:idx val="15"/>
            <c:invertIfNegative val="0"/>
            <c:bubble3D val="0"/>
            <c:spPr>
              <a:solidFill>
                <a:schemeClr val="accent1">
                  <a:alpha val="20000"/>
                </a:schemeClr>
              </a:solidFill>
              <a:ln>
                <a:noFill/>
              </a:ln>
              <a:effectLst/>
            </c:spPr>
          </c:dPt>
          <c:dPt>
            <c:idx val="16"/>
            <c:invertIfNegative val="0"/>
            <c:bubble3D val="0"/>
            <c:spPr>
              <a:solidFill>
                <a:schemeClr val="accent1">
                  <a:alpha val="20000"/>
                </a:schemeClr>
              </a:solidFill>
              <a:ln>
                <a:noFill/>
              </a:ln>
              <a:effectLst/>
            </c:spPr>
          </c:dPt>
          <c:dPt>
            <c:idx val="17"/>
            <c:invertIfNegative val="0"/>
            <c:bubble3D val="0"/>
            <c:spPr>
              <a:solidFill>
                <a:schemeClr val="accent1">
                  <a:alpha val="20000"/>
                </a:schemeClr>
              </a:solidFill>
              <a:ln>
                <a:noFill/>
              </a:ln>
              <a:effectLst/>
            </c:spPr>
          </c:dPt>
          <c:dPt>
            <c:idx val="18"/>
            <c:invertIfNegative val="0"/>
            <c:bubble3D val="0"/>
            <c:spPr>
              <a:solidFill>
                <a:schemeClr val="accent1">
                  <a:alpha val="100000"/>
                </a:schemeClr>
              </a:solidFill>
              <a:ln>
                <a:noFill/>
              </a:ln>
              <a:effectLst/>
            </c:spPr>
          </c:dPt>
          <c:cat>
            <c:strLit>
              <c:ptCount val="19"/>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pt idx="18">
                <c:v>Oil and Gas</c:v>
              </c:pt>
            </c:strLit>
          </c:cat>
          <c:val>
            <c:numLit>
              <c:formatCode>General</c:formatCode>
              <c:ptCount val="19"/>
              <c:pt idx="0">
                <c:v>42.8</c:v>
              </c:pt>
              <c:pt idx="1">
                <c:v>29.59</c:v>
              </c:pt>
              <c:pt idx="2">
                <c:v>38.99</c:v>
              </c:pt>
              <c:pt idx="3">
                <c:v>37.25</c:v>
              </c:pt>
              <c:pt idx="4">
                <c:v>35.31</c:v>
              </c:pt>
              <c:pt idx="5">
                <c:v>45.64</c:v>
              </c:pt>
              <c:pt idx="6">
                <c:v>50.39</c:v>
              </c:pt>
              <c:pt idx="7">
                <c:v>34.06</c:v>
              </c:pt>
              <c:pt idx="8">
                <c:v>45.62</c:v>
              </c:pt>
              <c:pt idx="9">
                <c:v>33.79</c:v>
              </c:pt>
              <c:pt idx="10">
                <c:v>40.32</c:v>
              </c:pt>
              <c:pt idx="11">
                <c:v>39.28</c:v>
              </c:pt>
              <c:pt idx="12">
                <c:v>43.33</c:v>
              </c:pt>
              <c:pt idx="13">
                <c:v>37.27</c:v>
              </c:pt>
              <c:pt idx="14">
                <c:v>36.08</c:v>
              </c:pt>
              <c:pt idx="15">
                <c:v>38.38</c:v>
              </c:pt>
              <c:pt idx="16">
                <c:v>36.75</c:v>
              </c:pt>
              <c:pt idx="17">
                <c:v>27.29</c:v>
              </c:pt>
              <c:pt idx="18">
                <c:v>45.6</c:v>
              </c:pt>
            </c:numLit>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2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20000"/>
                  </a:schemeClr>
                </a:fgClr>
                <a:bgClr>
                  <a:schemeClr val="bg1"/>
                </a:bgClr>
              </a:pattFill>
              <a:ln>
                <a:noFill/>
              </a:ln>
              <a:effectLst/>
            </c:spPr>
          </c:dPt>
          <c:dPt>
            <c:idx val="3"/>
            <c:invertIfNegative val="0"/>
            <c:bubble3D val="0"/>
            <c:spPr>
              <a:pattFill prst="ltUpDiag">
                <a:fgClr>
                  <a:schemeClr val="accent3">
                    <a:alpha val="100000"/>
                  </a:schemeClr>
                </a:fgClr>
                <a:bgClr>
                  <a:schemeClr val="bg1"/>
                </a:bgClr>
              </a:pattFill>
              <a:ln>
                <a:noFill/>
              </a:ln>
              <a:effectLst/>
            </c:spPr>
          </c:dPt>
          <c:dPt>
            <c:idx val="4"/>
            <c:invertIfNegative val="0"/>
            <c:bubble3D val="0"/>
            <c:spPr>
              <a:pattFill prst="ltUpDiag">
                <a:fgClr>
                  <a:schemeClr val="accent3">
                    <a:alpha val="2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2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2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20000"/>
                  </a:schemeClr>
                </a:fgClr>
                <a:bgClr>
                  <a:schemeClr val="bg1"/>
                </a:bgClr>
              </a:pattFill>
              <a:ln>
                <a:noFill/>
              </a:ln>
              <a:effectLst/>
            </c:spPr>
          </c:dPt>
          <c:dPt>
            <c:idx val="12"/>
            <c:invertIfNegative val="0"/>
            <c:bubble3D val="0"/>
            <c:spPr>
              <a:pattFill prst="ltUpDiag">
                <a:fgClr>
                  <a:schemeClr val="accent3">
                    <a:alpha val="20000"/>
                  </a:schemeClr>
                </a:fgClr>
                <a:bgClr>
                  <a:schemeClr val="bg1"/>
                </a:bgClr>
              </a:pattFill>
              <a:ln>
                <a:noFill/>
              </a:ln>
              <a:effectLst/>
            </c:spPr>
          </c:dPt>
          <c:dPt>
            <c:idx val="13"/>
            <c:invertIfNegative val="0"/>
            <c:bubble3D val="0"/>
            <c:spPr>
              <a:pattFill prst="ltUpDiag">
                <a:fgClr>
                  <a:schemeClr val="accent3">
                    <a:alpha val="20000"/>
                  </a:schemeClr>
                </a:fgClr>
                <a:bgClr>
                  <a:schemeClr val="bg1"/>
                </a:bgClr>
              </a:pattFill>
              <a:ln>
                <a:noFill/>
              </a:ln>
              <a:effectLst/>
            </c:spPr>
          </c:dPt>
          <c:dPt>
            <c:idx val="14"/>
            <c:invertIfNegative val="0"/>
            <c:bubble3D val="0"/>
            <c:spPr>
              <a:pattFill prst="ltUpDiag">
                <a:fgClr>
                  <a:schemeClr val="accent3">
                    <a:alpha val="20000"/>
                  </a:schemeClr>
                </a:fgClr>
                <a:bgClr>
                  <a:schemeClr val="bg1"/>
                </a:bgClr>
              </a:pattFill>
              <a:ln>
                <a:noFill/>
              </a:ln>
              <a:effectLst/>
            </c:spPr>
          </c:dPt>
          <c:dPt>
            <c:idx val="15"/>
            <c:invertIfNegative val="0"/>
            <c:bubble3D val="0"/>
            <c:spPr>
              <a:pattFill prst="ltUpDiag">
                <a:fgClr>
                  <a:schemeClr val="accent3">
                    <a:alpha val="20000"/>
                  </a:schemeClr>
                </a:fgClr>
                <a:bgClr>
                  <a:schemeClr val="bg1"/>
                </a:bgClr>
              </a:pattFill>
              <a:ln>
                <a:noFill/>
              </a:ln>
              <a:effectLst/>
            </c:spPr>
          </c:dPt>
          <c:dPt>
            <c:idx val="16"/>
            <c:invertIfNegative val="0"/>
            <c:bubble3D val="0"/>
            <c:spPr>
              <a:pattFill prst="ltUpDiag">
                <a:fgClr>
                  <a:schemeClr val="accent3">
                    <a:alpha val="20000"/>
                  </a:schemeClr>
                </a:fgClr>
                <a:bgClr>
                  <a:schemeClr val="bg1"/>
                </a:bgClr>
              </a:pattFill>
              <a:ln>
                <a:noFill/>
              </a:ln>
              <a:effectLst/>
            </c:spPr>
          </c:dPt>
          <c:dPt>
            <c:idx val="17"/>
            <c:invertIfNegative val="0"/>
            <c:bubble3D val="0"/>
            <c:spPr>
              <a:pattFill prst="ltUpDiag">
                <a:fgClr>
                  <a:schemeClr val="accent3">
                    <a:alpha val="20000"/>
                  </a:schemeClr>
                </a:fgClr>
                <a:bgClr>
                  <a:schemeClr val="bg1"/>
                </a:bgClr>
              </a:pattFill>
              <a:ln>
                <a:noFill/>
              </a:ln>
              <a:effectLst/>
            </c:spPr>
          </c:dPt>
          <c:dPt>
            <c:idx val="18"/>
            <c:invertIfNegative val="0"/>
            <c:bubble3D val="0"/>
            <c:spPr>
              <a:pattFill prst="ltUpDiag">
                <a:fgClr>
                  <a:schemeClr val="accent3">
                    <a:alpha val="100000"/>
                  </a:schemeClr>
                </a:fgClr>
                <a:bgClr>
                  <a:schemeClr val="bg1"/>
                </a:bgClr>
              </a:pattFill>
              <a:ln>
                <a:noFill/>
              </a:ln>
              <a:effectLst/>
            </c:spPr>
          </c:dPt>
          <c:cat>
            <c:strLit>
              <c:ptCount val="19"/>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pt idx="18">
                <c:v>Oil and Gas</c:v>
              </c:pt>
            </c:strLit>
          </c:cat>
          <c:val>
            <c:numLit>
              <c:formatCode>General</c:formatCode>
              <c:ptCount val="19"/>
              <c:pt idx="0">
                <c:v>39.1</c:v>
              </c:pt>
              <c:pt idx="1">
                <c:v>36.78</c:v>
              </c:pt>
              <c:pt idx="2">
                <c:v>33.02</c:v>
              </c:pt>
              <c:pt idx="3">
                <c:v>28.38</c:v>
              </c:pt>
              <c:pt idx="4">
                <c:v>31.75</c:v>
              </c:pt>
              <c:pt idx="5">
                <c:v>33.64</c:v>
              </c:pt>
              <c:pt idx="6">
                <c:v>35.98</c:v>
              </c:pt>
              <c:pt idx="7">
                <c:v>35.94</c:v>
              </c:pt>
              <c:pt idx="8">
                <c:v>31.74</c:v>
              </c:pt>
              <c:pt idx="9">
                <c:v>35.34</c:v>
              </c:pt>
              <c:pt idx="10">
                <c:v>37.01</c:v>
              </c:pt>
              <c:pt idx="11">
                <c:v>35.7</c:v>
              </c:pt>
              <c:pt idx="12">
                <c:v>32.29</c:v>
              </c:pt>
              <c:pt idx="13">
                <c:v>35.33</c:v>
              </c:pt>
              <c:pt idx="14">
                <c:v>34.26</c:v>
              </c:pt>
              <c:pt idx="15">
                <c:v>40.25</c:v>
              </c:pt>
              <c:pt idx="16">
                <c:v>31.91</c:v>
              </c:pt>
              <c:pt idx="17">
                <c:v>34.99</c:v>
              </c:pt>
              <c:pt idx="18">
                <c:v>30.92</c:v>
              </c:pt>
            </c:numLit>
          </c:val>
        </c:ser>
        <c:dLbls>
          <c:showLegendKey val="0"/>
          <c:showVal val="0"/>
          <c:showCatName val="0"/>
          <c:showSerName val="0"/>
          <c:showPercent val="0"/>
          <c:showBubbleSize val="0"/>
        </c:dLbls>
        <c:gapWidth val="219"/>
        <c:overlap val="-27"/>
        <c:axId val="-1957039360"/>
        <c:axId val="-1957035328"/>
      </c:barChart>
      <c:catAx>
        <c:axId val="-19570393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Vertical</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57035328"/>
        <c:crosses val="autoZero"/>
        <c:auto val="1"/>
        <c:lblAlgn val="ctr"/>
        <c:lblOffset val="100"/>
        <c:noMultiLvlLbl val="0"/>
      </c:catAx>
      <c:valAx>
        <c:axId val="-1957035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57039360"/>
        <c:crosses val="autoZero"/>
        <c:crossBetween val="between"/>
      </c:valAx>
      <c:spPr>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Vertical when Region is Germany</a:t>
            </a:r>
          </a:p>
        </c:rich>
      </c:tx>
      <c:layout/>
      <c:overlay val="0"/>
      <c:spPr>
        <a:noFill/>
        <a:ln>
          <a:noFill/>
        </a:ln>
        <a:effectLst/>
      </c:spPr>
    </c:title>
    <c:autoTitleDeleted val="0"/>
    <c:plotArea>
      <c:layout/>
      <c:barChart>
        <c:barDir val="col"/>
        <c:grouping val="clustered"/>
        <c:varyColors val="0"/>
        <c:ser>
          <c:idx val="0"/>
          <c:order val="0"/>
          <c:tx>
            <c:v>only Germany</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100000"/>
                </a:schemeClr>
              </a:solidFill>
              <a:ln>
                <a:noFill/>
              </a:ln>
              <a:effectLst/>
            </c:spPr>
          </c:dPt>
          <c:dPt>
            <c:idx val="10"/>
            <c:invertIfNegative val="0"/>
            <c:bubble3D val="0"/>
            <c:spPr>
              <a:solidFill>
                <a:schemeClr val="accent1">
                  <a:alpha val="100000"/>
                </a:schemeClr>
              </a:solidFill>
              <a:ln>
                <a:noFill/>
              </a:ln>
              <a:effectLst/>
            </c:spPr>
          </c:dPt>
          <c:dPt>
            <c:idx val="11"/>
            <c:invertIfNegative val="0"/>
            <c:bubble3D val="0"/>
            <c:spPr>
              <a:solidFill>
                <a:schemeClr val="accent1">
                  <a:alpha val="100000"/>
                </a:schemeClr>
              </a:solidFill>
              <a:ln>
                <a:noFill/>
              </a:ln>
              <a:effectLst/>
            </c:spPr>
          </c:dPt>
          <c:dPt>
            <c:idx val="12"/>
            <c:invertIfNegative val="0"/>
            <c:bubble3D val="0"/>
            <c:spPr>
              <a:solidFill>
                <a:schemeClr val="accent1">
                  <a:alpha val="100000"/>
                </a:schemeClr>
              </a:solidFill>
              <a:ln>
                <a:noFill/>
              </a:ln>
              <a:effectLst/>
            </c:spPr>
          </c:dPt>
          <c:dPt>
            <c:idx val="13"/>
            <c:invertIfNegative val="0"/>
            <c:bubble3D val="0"/>
            <c:spPr>
              <a:solidFill>
                <a:schemeClr val="accent1">
                  <a:alpha val="100000"/>
                </a:schemeClr>
              </a:solidFill>
              <a:ln>
                <a:noFill/>
              </a:ln>
              <a:effectLst/>
            </c:spPr>
          </c:dPt>
          <c:dPt>
            <c:idx val="14"/>
            <c:invertIfNegative val="0"/>
            <c:bubble3D val="0"/>
            <c:spPr>
              <a:solidFill>
                <a:schemeClr val="accent1">
                  <a:alpha val="20000"/>
                </a:schemeClr>
              </a:solidFill>
              <a:ln>
                <a:noFill/>
              </a:ln>
              <a:effectLst/>
            </c:spPr>
          </c:dPt>
          <c:dPt>
            <c:idx val="15"/>
            <c:invertIfNegative val="0"/>
            <c:bubble3D val="0"/>
            <c:spPr>
              <a:solidFill>
                <a:schemeClr val="accent1">
                  <a:alpha val="100000"/>
                </a:schemeClr>
              </a:solidFill>
              <a:ln>
                <a:noFill/>
              </a:ln>
              <a:effectLst/>
            </c:spPr>
          </c:dPt>
          <c:dPt>
            <c:idx val="16"/>
            <c:invertIfNegative val="0"/>
            <c:bubble3D val="0"/>
            <c:spPr>
              <a:solidFill>
                <a:schemeClr val="accent1">
                  <a:alpha val="20000"/>
                </a:schemeClr>
              </a:solidFill>
              <a:ln>
                <a:noFill/>
              </a:ln>
              <a:effectLst/>
            </c:spPr>
          </c:dPt>
          <c:dPt>
            <c:idx val="17"/>
            <c:invertIfNegative val="0"/>
            <c:bubble3D val="0"/>
            <c:spPr>
              <a:solidFill>
                <a:schemeClr val="accent1">
                  <a:alpha val="100000"/>
                </a:schemeClr>
              </a:solidFill>
              <a:ln>
                <a:noFill/>
              </a:ln>
              <a:effectLst/>
            </c:spPr>
          </c:dPt>
          <c:cat>
            <c:strLit>
              <c:ptCount val="18"/>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strLit>
          </c:cat>
          <c:val>
            <c:numLit>
              <c:formatCode>General</c:formatCode>
              <c:ptCount val="18"/>
              <c:pt idx="0">
                <c:v>49.15</c:v>
              </c:pt>
              <c:pt idx="1">
                <c:v>46.3</c:v>
              </c:pt>
              <c:pt idx="2">
                <c:v>47.14</c:v>
              </c:pt>
              <c:pt idx="3">
                <c:v>37.02</c:v>
              </c:pt>
              <c:pt idx="4">
                <c:v>45.17</c:v>
              </c:pt>
              <c:pt idx="5">
                <c:v>42.54</c:v>
              </c:pt>
              <c:pt idx="6">
                <c:v>43.28</c:v>
              </c:pt>
              <c:pt idx="7">
                <c:v>40.04</c:v>
              </c:pt>
              <c:pt idx="8">
                <c:v>39.86</c:v>
              </c:pt>
              <c:pt idx="9">
                <c:v>49.91</c:v>
              </c:pt>
              <c:pt idx="10">
                <c:v>48.55</c:v>
              </c:pt>
              <c:pt idx="11">
                <c:v>49.01</c:v>
              </c:pt>
              <c:pt idx="12">
                <c:v>41.23</c:v>
              </c:pt>
              <c:pt idx="13">
                <c:v>52.6</c:v>
              </c:pt>
              <c:pt idx="14">
                <c:v>39.06</c:v>
              </c:pt>
              <c:pt idx="15">
                <c:v>48.25</c:v>
              </c:pt>
              <c:pt idx="16">
                <c:v>29.24</c:v>
              </c:pt>
              <c:pt idx="17">
                <c:v>50.11</c:v>
              </c:pt>
            </c:numLit>
          </c:val>
        </c:ser>
        <c:ser>
          <c:idx val="1"/>
          <c:order val="1"/>
          <c:tx>
            <c:v>all other Region</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10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2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100000"/>
                  </a:schemeClr>
                </a:fgClr>
                <a:bgClr>
                  <a:schemeClr val="bg1"/>
                </a:bgClr>
              </a:pattFill>
              <a:ln>
                <a:noFill/>
              </a:ln>
              <a:effectLst/>
            </c:spPr>
          </c:dPt>
          <c:dPt>
            <c:idx val="10"/>
            <c:invertIfNegative val="0"/>
            <c:bubble3D val="0"/>
            <c:spPr>
              <a:pattFill prst="ltUpDiag">
                <a:fgClr>
                  <a:schemeClr val="accent3">
                    <a:alpha val="100000"/>
                  </a:schemeClr>
                </a:fgClr>
                <a:bgClr>
                  <a:schemeClr val="bg1"/>
                </a:bgClr>
              </a:pattFill>
              <a:ln>
                <a:noFill/>
              </a:ln>
              <a:effectLst/>
            </c:spPr>
          </c:dPt>
          <c:dPt>
            <c:idx val="11"/>
            <c:invertIfNegative val="0"/>
            <c:bubble3D val="0"/>
            <c:spPr>
              <a:pattFill prst="ltUpDiag">
                <a:fgClr>
                  <a:schemeClr val="accent3">
                    <a:alpha val="100000"/>
                  </a:schemeClr>
                </a:fgClr>
                <a:bgClr>
                  <a:schemeClr val="bg1"/>
                </a:bgClr>
              </a:pattFill>
              <a:ln>
                <a:noFill/>
              </a:ln>
              <a:effectLst/>
            </c:spPr>
          </c:dPt>
          <c:dPt>
            <c:idx val="12"/>
            <c:invertIfNegative val="0"/>
            <c:bubble3D val="0"/>
            <c:spPr>
              <a:pattFill prst="ltUpDiag">
                <a:fgClr>
                  <a:schemeClr val="accent3">
                    <a:alpha val="100000"/>
                  </a:schemeClr>
                </a:fgClr>
                <a:bgClr>
                  <a:schemeClr val="bg1"/>
                </a:bgClr>
              </a:pattFill>
              <a:ln>
                <a:noFill/>
              </a:ln>
              <a:effectLst/>
            </c:spPr>
          </c:dPt>
          <c:dPt>
            <c:idx val="13"/>
            <c:invertIfNegative val="0"/>
            <c:bubble3D val="0"/>
            <c:spPr>
              <a:pattFill prst="ltUpDiag">
                <a:fgClr>
                  <a:schemeClr val="accent3">
                    <a:alpha val="100000"/>
                  </a:schemeClr>
                </a:fgClr>
                <a:bgClr>
                  <a:schemeClr val="bg1"/>
                </a:bgClr>
              </a:pattFill>
              <a:ln>
                <a:noFill/>
              </a:ln>
              <a:effectLst/>
            </c:spPr>
          </c:dPt>
          <c:dPt>
            <c:idx val="14"/>
            <c:invertIfNegative val="0"/>
            <c:bubble3D val="0"/>
            <c:spPr>
              <a:pattFill prst="ltUpDiag">
                <a:fgClr>
                  <a:schemeClr val="accent3">
                    <a:alpha val="20000"/>
                  </a:schemeClr>
                </a:fgClr>
                <a:bgClr>
                  <a:schemeClr val="bg1"/>
                </a:bgClr>
              </a:pattFill>
              <a:ln>
                <a:noFill/>
              </a:ln>
              <a:effectLst/>
            </c:spPr>
          </c:dPt>
          <c:dPt>
            <c:idx val="15"/>
            <c:invertIfNegative val="0"/>
            <c:bubble3D val="0"/>
            <c:spPr>
              <a:pattFill prst="ltUpDiag">
                <a:fgClr>
                  <a:schemeClr val="accent3">
                    <a:alpha val="100000"/>
                  </a:schemeClr>
                </a:fgClr>
                <a:bgClr>
                  <a:schemeClr val="bg1"/>
                </a:bgClr>
              </a:pattFill>
              <a:ln>
                <a:noFill/>
              </a:ln>
              <a:effectLst/>
            </c:spPr>
          </c:dPt>
          <c:dPt>
            <c:idx val="16"/>
            <c:invertIfNegative val="0"/>
            <c:bubble3D val="0"/>
            <c:spPr>
              <a:pattFill prst="ltUpDiag">
                <a:fgClr>
                  <a:schemeClr val="accent3">
                    <a:alpha val="20000"/>
                  </a:schemeClr>
                </a:fgClr>
                <a:bgClr>
                  <a:schemeClr val="bg1"/>
                </a:bgClr>
              </a:pattFill>
              <a:ln>
                <a:noFill/>
              </a:ln>
              <a:effectLst/>
            </c:spPr>
          </c:dPt>
          <c:dPt>
            <c:idx val="17"/>
            <c:invertIfNegative val="0"/>
            <c:bubble3D val="0"/>
            <c:spPr>
              <a:pattFill prst="ltUpDiag">
                <a:fgClr>
                  <a:schemeClr val="accent3">
                    <a:alpha val="100000"/>
                  </a:schemeClr>
                </a:fgClr>
                <a:bgClr>
                  <a:schemeClr val="bg1"/>
                </a:bgClr>
              </a:pattFill>
              <a:ln>
                <a:noFill/>
              </a:ln>
              <a:effectLst/>
            </c:spPr>
          </c:dPt>
          <c:cat>
            <c:strLit>
              <c:ptCount val="18"/>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strLit>
          </c:cat>
          <c:val>
            <c:numLit>
              <c:formatCode>General</c:formatCode>
              <c:ptCount val="18"/>
              <c:pt idx="0">
                <c:v>37.84</c:v>
              </c:pt>
              <c:pt idx="1">
                <c:v>33.9</c:v>
              </c:pt>
              <c:pt idx="2">
                <c:v>31.0</c:v>
              </c:pt>
              <c:pt idx="3">
                <c:v>28.03</c:v>
              </c:pt>
              <c:pt idx="4">
                <c:v>30.52</c:v>
              </c:pt>
              <c:pt idx="5">
                <c:v>32.85</c:v>
              </c:pt>
              <c:pt idx="6">
                <c:v>35.86</c:v>
              </c:pt>
              <c:pt idx="7">
                <c:v>35.0</c:v>
              </c:pt>
              <c:pt idx="8">
                <c:v>31.21</c:v>
              </c:pt>
              <c:pt idx="9">
                <c:v>32.57</c:v>
              </c:pt>
              <c:pt idx="10">
                <c:v>29.14</c:v>
              </c:pt>
              <c:pt idx="11">
                <c:v>33.09</c:v>
              </c:pt>
              <c:pt idx="12">
                <c:v>29.59</c:v>
              </c:pt>
              <c:pt idx="13">
                <c:v>33.74</c:v>
              </c:pt>
              <c:pt idx="14">
                <c:v>33.04</c:v>
              </c:pt>
              <c:pt idx="15">
                <c:v>37.34</c:v>
              </c:pt>
              <c:pt idx="16">
                <c:v>33.54</c:v>
              </c:pt>
              <c:pt idx="17">
                <c:v>32.11</c:v>
              </c:pt>
            </c:numLit>
          </c:val>
        </c:ser>
        <c:dLbls>
          <c:showLegendKey val="0"/>
          <c:showVal val="0"/>
          <c:showCatName val="0"/>
          <c:showSerName val="0"/>
          <c:showPercent val="0"/>
          <c:showBubbleSize val="0"/>
        </c:dLbls>
        <c:gapWidth val="219"/>
        <c:overlap val="-27"/>
        <c:axId val="-1956985264"/>
        <c:axId val="-1956981232"/>
      </c:barChart>
      <c:catAx>
        <c:axId val="-19569852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Vertical</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56981232"/>
        <c:crosses val="autoZero"/>
        <c:auto val="1"/>
        <c:lblAlgn val="ctr"/>
        <c:lblOffset val="100"/>
        <c:noMultiLvlLbl val="0"/>
      </c:catAx>
      <c:valAx>
        <c:axId val="-1956981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56985264"/>
        <c:crosses val="autoZero"/>
        <c:crossBetween val="between"/>
      </c:valAx>
      <c:spPr>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Vertical when Distributor is Nokemi</a:t>
            </a:r>
          </a:p>
        </c:rich>
      </c:tx>
      <c:layout/>
      <c:overlay val="0"/>
      <c:spPr>
        <a:noFill/>
        <a:ln>
          <a:noFill/>
        </a:ln>
        <a:effectLst/>
      </c:spPr>
    </c:title>
    <c:autoTitleDeleted val="0"/>
    <c:plotArea>
      <c:layout/>
      <c:barChart>
        <c:barDir val="col"/>
        <c:grouping val="clustered"/>
        <c:varyColors val="0"/>
        <c:ser>
          <c:idx val="0"/>
          <c:order val="0"/>
          <c:tx>
            <c:v>only Nokemi</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10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100000"/>
                </a:schemeClr>
              </a:solidFill>
              <a:ln>
                <a:noFill/>
              </a:ln>
              <a:effectLst/>
            </c:spPr>
          </c:dPt>
          <c:dPt>
            <c:idx val="11"/>
            <c:invertIfNegative val="0"/>
            <c:bubble3D val="0"/>
            <c:spPr>
              <a:solidFill>
                <a:schemeClr val="accent1">
                  <a:alpha val="20000"/>
                </a:schemeClr>
              </a:solidFill>
              <a:ln>
                <a:noFill/>
              </a:ln>
              <a:effectLst/>
            </c:spPr>
          </c:dPt>
          <c:dPt>
            <c:idx val="12"/>
            <c:invertIfNegative val="0"/>
            <c:bubble3D val="0"/>
            <c:spPr>
              <a:solidFill>
                <a:schemeClr val="accent1">
                  <a:alpha val="100000"/>
                </a:schemeClr>
              </a:solidFill>
              <a:ln>
                <a:noFill/>
              </a:ln>
              <a:effectLst/>
            </c:spPr>
          </c:dPt>
          <c:dPt>
            <c:idx val="13"/>
            <c:invertIfNegative val="0"/>
            <c:bubble3D val="0"/>
            <c:spPr>
              <a:solidFill>
                <a:schemeClr val="accent1">
                  <a:alpha val="100000"/>
                </a:schemeClr>
              </a:solidFill>
              <a:ln>
                <a:noFill/>
              </a:ln>
              <a:effectLst/>
            </c:spPr>
          </c:dPt>
          <c:dPt>
            <c:idx val="14"/>
            <c:invertIfNegative val="0"/>
            <c:bubble3D val="0"/>
            <c:spPr>
              <a:solidFill>
                <a:schemeClr val="accent1">
                  <a:alpha val="100000"/>
                </a:schemeClr>
              </a:solidFill>
              <a:ln>
                <a:noFill/>
              </a:ln>
              <a:effectLst/>
            </c:spPr>
          </c:dPt>
          <c:dPt>
            <c:idx val="15"/>
            <c:invertIfNegative val="0"/>
            <c:bubble3D val="0"/>
            <c:spPr>
              <a:solidFill>
                <a:schemeClr val="accent1">
                  <a:alpha val="100000"/>
                </a:schemeClr>
              </a:solidFill>
              <a:ln>
                <a:noFill/>
              </a:ln>
              <a:effectLst/>
            </c:spPr>
          </c:dPt>
          <c:dPt>
            <c:idx val="16"/>
            <c:invertIfNegative val="0"/>
            <c:bubble3D val="0"/>
            <c:spPr>
              <a:solidFill>
                <a:schemeClr val="accent1">
                  <a:alpha val="20000"/>
                </a:schemeClr>
              </a:solidFill>
              <a:ln>
                <a:noFill/>
              </a:ln>
              <a:effectLst/>
            </c:spPr>
          </c:dPt>
          <c:dPt>
            <c:idx val="17"/>
            <c:invertIfNegative val="0"/>
            <c:bubble3D val="0"/>
            <c:spPr>
              <a:solidFill>
                <a:schemeClr val="accent1">
                  <a:alpha val="100000"/>
                </a:schemeClr>
              </a:solidFill>
              <a:ln>
                <a:noFill/>
              </a:ln>
              <a:effectLst/>
            </c:spPr>
          </c:dPt>
          <c:dPt>
            <c:idx val="18"/>
            <c:invertIfNegative val="0"/>
            <c:bubble3D val="0"/>
            <c:spPr>
              <a:solidFill>
                <a:schemeClr val="accent1">
                  <a:alpha val="100000"/>
                </a:schemeClr>
              </a:solidFill>
              <a:ln>
                <a:noFill/>
              </a:ln>
              <a:effectLst/>
            </c:spPr>
          </c:dPt>
          <c:cat>
            <c:strLit>
              <c:ptCount val="19"/>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pt idx="18">
                <c:v>Oil and Gas</c:v>
              </c:pt>
            </c:strLit>
          </c:cat>
          <c:val>
            <c:numLit>
              <c:formatCode>General</c:formatCode>
              <c:ptCount val="19"/>
              <c:pt idx="0">
                <c:v>31.75</c:v>
              </c:pt>
              <c:pt idx="1">
                <c:v>30.77</c:v>
              </c:pt>
              <c:pt idx="2">
                <c:v>29.96</c:v>
              </c:pt>
              <c:pt idx="3">
                <c:v>29.65</c:v>
              </c:pt>
              <c:pt idx="4">
                <c:v>29.31</c:v>
              </c:pt>
              <c:pt idx="5">
                <c:v>29.14</c:v>
              </c:pt>
              <c:pt idx="6">
                <c:v>32.02</c:v>
              </c:pt>
              <c:pt idx="7">
                <c:v>27.8</c:v>
              </c:pt>
              <c:pt idx="8">
                <c:v>25.68</c:v>
              </c:pt>
              <c:pt idx="9">
                <c:v>33.7</c:v>
              </c:pt>
              <c:pt idx="10">
                <c:v>33.03</c:v>
              </c:pt>
              <c:pt idx="11">
                <c:v>34.04</c:v>
              </c:pt>
              <c:pt idx="12">
                <c:v>27.65</c:v>
              </c:pt>
              <c:pt idx="13">
                <c:v>30.42</c:v>
              </c:pt>
              <c:pt idx="14">
                <c:v>26.57</c:v>
              </c:pt>
              <c:pt idx="15">
                <c:v>28.4</c:v>
              </c:pt>
              <c:pt idx="16">
                <c:v>29.11</c:v>
              </c:pt>
              <c:pt idx="17">
                <c:v>29.16</c:v>
              </c:pt>
              <c:pt idx="18">
                <c:v>27.13</c:v>
              </c:pt>
            </c:numLit>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2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10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20000"/>
                  </a:schemeClr>
                </a:fgClr>
                <a:bgClr>
                  <a:schemeClr val="bg1"/>
                </a:bgClr>
              </a:pattFill>
              <a:ln>
                <a:noFill/>
              </a:ln>
              <a:effectLst/>
            </c:spPr>
          </c:dPt>
          <c:dPt>
            <c:idx val="10"/>
            <c:invertIfNegative val="0"/>
            <c:bubble3D val="0"/>
            <c:spPr>
              <a:pattFill prst="ltUpDiag">
                <a:fgClr>
                  <a:schemeClr val="accent3">
                    <a:alpha val="100000"/>
                  </a:schemeClr>
                </a:fgClr>
                <a:bgClr>
                  <a:schemeClr val="bg1"/>
                </a:bgClr>
              </a:pattFill>
              <a:ln>
                <a:noFill/>
              </a:ln>
              <a:effectLst/>
            </c:spPr>
          </c:dPt>
          <c:dPt>
            <c:idx val="11"/>
            <c:invertIfNegative val="0"/>
            <c:bubble3D val="0"/>
            <c:spPr>
              <a:pattFill prst="ltUpDiag">
                <a:fgClr>
                  <a:schemeClr val="accent3">
                    <a:alpha val="20000"/>
                  </a:schemeClr>
                </a:fgClr>
                <a:bgClr>
                  <a:schemeClr val="bg1"/>
                </a:bgClr>
              </a:pattFill>
              <a:ln>
                <a:noFill/>
              </a:ln>
              <a:effectLst/>
            </c:spPr>
          </c:dPt>
          <c:dPt>
            <c:idx val="12"/>
            <c:invertIfNegative val="0"/>
            <c:bubble3D val="0"/>
            <c:spPr>
              <a:pattFill prst="ltUpDiag">
                <a:fgClr>
                  <a:schemeClr val="accent3">
                    <a:alpha val="100000"/>
                  </a:schemeClr>
                </a:fgClr>
                <a:bgClr>
                  <a:schemeClr val="bg1"/>
                </a:bgClr>
              </a:pattFill>
              <a:ln>
                <a:noFill/>
              </a:ln>
              <a:effectLst/>
            </c:spPr>
          </c:dPt>
          <c:dPt>
            <c:idx val="13"/>
            <c:invertIfNegative val="0"/>
            <c:bubble3D val="0"/>
            <c:spPr>
              <a:pattFill prst="ltUpDiag">
                <a:fgClr>
                  <a:schemeClr val="accent3">
                    <a:alpha val="100000"/>
                  </a:schemeClr>
                </a:fgClr>
                <a:bgClr>
                  <a:schemeClr val="bg1"/>
                </a:bgClr>
              </a:pattFill>
              <a:ln>
                <a:noFill/>
              </a:ln>
              <a:effectLst/>
            </c:spPr>
          </c:dPt>
          <c:dPt>
            <c:idx val="14"/>
            <c:invertIfNegative val="0"/>
            <c:bubble3D val="0"/>
            <c:spPr>
              <a:pattFill prst="ltUpDiag">
                <a:fgClr>
                  <a:schemeClr val="accent3">
                    <a:alpha val="100000"/>
                  </a:schemeClr>
                </a:fgClr>
                <a:bgClr>
                  <a:schemeClr val="bg1"/>
                </a:bgClr>
              </a:pattFill>
              <a:ln>
                <a:noFill/>
              </a:ln>
              <a:effectLst/>
            </c:spPr>
          </c:dPt>
          <c:dPt>
            <c:idx val="15"/>
            <c:invertIfNegative val="0"/>
            <c:bubble3D val="0"/>
            <c:spPr>
              <a:pattFill prst="ltUpDiag">
                <a:fgClr>
                  <a:schemeClr val="accent3">
                    <a:alpha val="100000"/>
                  </a:schemeClr>
                </a:fgClr>
                <a:bgClr>
                  <a:schemeClr val="bg1"/>
                </a:bgClr>
              </a:pattFill>
              <a:ln>
                <a:noFill/>
              </a:ln>
              <a:effectLst/>
            </c:spPr>
          </c:dPt>
          <c:dPt>
            <c:idx val="16"/>
            <c:invertIfNegative val="0"/>
            <c:bubble3D val="0"/>
            <c:spPr>
              <a:pattFill prst="ltUpDiag">
                <a:fgClr>
                  <a:schemeClr val="accent3">
                    <a:alpha val="20000"/>
                  </a:schemeClr>
                </a:fgClr>
                <a:bgClr>
                  <a:schemeClr val="bg1"/>
                </a:bgClr>
              </a:pattFill>
              <a:ln>
                <a:noFill/>
              </a:ln>
              <a:effectLst/>
            </c:spPr>
          </c:dPt>
          <c:dPt>
            <c:idx val="17"/>
            <c:invertIfNegative val="0"/>
            <c:bubble3D val="0"/>
            <c:spPr>
              <a:pattFill prst="ltUpDiag">
                <a:fgClr>
                  <a:schemeClr val="accent3">
                    <a:alpha val="100000"/>
                  </a:schemeClr>
                </a:fgClr>
                <a:bgClr>
                  <a:schemeClr val="bg1"/>
                </a:bgClr>
              </a:pattFill>
              <a:ln>
                <a:noFill/>
              </a:ln>
              <a:effectLst/>
            </c:spPr>
          </c:dPt>
          <c:dPt>
            <c:idx val="18"/>
            <c:invertIfNegative val="0"/>
            <c:bubble3D val="0"/>
            <c:spPr>
              <a:pattFill prst="ltUpDiag">
                <a:fgClr>
                  <a:schemeClr val="accent3">
                    <a:alpha val="100000"/>
                  </a:schemeClr>
                </a:fgClr>
                <a:bgClr>
                  <a:schemeClr val="bg1"/>
                </a:bgClr>
              </a:pattFill>
              <a:ln>
                <a:noFill/>
              </a:ln>
              <a:effectLst/>
            </c:spPr>
          </c:dPt>
          <c:cat>
            <c:strLit>
              <c:ptCount val="19"/>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Industrial Machinery and Components</c:v>
              </c:pt>
              <c:pt idx="11">
                <c:v>High Tech</c:v>
              </c:pt>
              <c:pt idx="12">
                <c:v>Automotive</c:v>
              </c:pt>
              <c:pt idx="13">
                <c:v>Heavy Engineering</c:v>
              </c:pt>
              <c:pt idx="14">
                <c:v>Healthcare</c:v>
              </c:pt>
              <c:pt idx="15">
                <c:v>Life Sciences</c:v>
              </c:pt>
              <c:pt idx="16">
                <c:v>Insurance</c:v>
              </c:pt>
              <c:pt idx="17">
                <c:v>Trucking</c:v>
              </c:pt>
              <c:pt idx="18">
                <c:v>Oil and Gas</c:v>
              </c:pt>
            </c:strLit>
          </c:cat>
          <c:val>
            <c:numLit>
              <c:formatCode>General</c:formatCode>
              <c:ptCount val="19"/>
              <c:pt idx="0">
                <c:v>44.91</c:v>
              </c:pt>
              <c:pt idx="1">
                <c:v>41.13</c:v>
              </c:pt>
              <c:pt idx="2">
                <c:v>36.51</c:v>
              </c:pt>
              <c:pt idx="3">
                <c:v>29.21</c:v>
              </c:pt>
              <c:pt idx="4">
                <c:v>34.76</c:v>
              </c:pt>
              <c:pt idx="5">
                <c:v>39.46</c:v>
              </c:pt>
              <c:pt idx="6">
                <c:v>41.27</c:v>
              </c:pt>
              <c:pt idx="7">
                <c:v>40.75</c:v>
              </c:pt>
              <c:pt idx="8">
                <c:v>38.35</c:v>
              </c:pt>
              <c:pt idx="9">
                <c:v>36.04</c:v>
              </c:pt>
              <c:pt idx="10">
                <c:v>40.33</c:v>
              </c:pt>
              <c:pt idx="11">
                <c:v>37.74</c:v>
              </c:pt>
              <c:pt idx="12">
                <c:v>37.72</c:v>
              </c:pt>
              <c:pt idx="13">
                <c:v>39.22</c:v>
              </c:pt>
              <c:pt idx="14">
                <c:v>41.62</c:v>
              </c:pt>
              <c:pt idx="15">
                <c:v>50.32</c:v>
              </c:pt>
              <c:pt idx="16">
                <c:v>35.87</c:v>
              </c:pt>
              <c:pt idx="17">
                <c:v>38.71</c:v>
              </c:pt>
              <c:pt idx="18">
                <c:v>36.0</c:v>
              </c:pt>
            </c:numLit>
          </c:val>
        </c:ser>
        <c:dLbls>
          <c:showLegendKey val="0"/>
          <c:showVal val="0"/>
          <c:showCatName val="0"/>
          <c:showSerName val="0"/>
          <c:showPercent val="0"/>
          <c:showBubbleSize val="0"/>
        </c:dLbls>
        <c:gapWidth val="219"/>
        <c:overlap val="-27"/>
        <c:axId val="-1943464176"/>
        <c:axId val="-1943461536"/>
      </c:barChart>
      <c:catAx>
        <c:axId val="-19434641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Vertical</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3461536"/>
        <c:crosses val="autoZero"/>
        <c:auto val="1"/>
        <c:lblAlgn val="ctr"/>
        <c:lblOffset val="100"/>
        <c:noMultiLvlLbl val="0"/>
      </c:catAx>
      <c:valAx>
        <c:axId val="-1943461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3464176"/>
        <c:crosses val="autoZero"/>
        <c:crossBetween val="between"/>
      </c:valAx>
      <c:spPr>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Vertical when Region is Latin America</a:t>
            </a:r>
          </a:p>
        </c:rich>
      </c:tx>
      <c:layout/>
      <c:overlay val="0"/>
      <c:spPr>
        <a:noFill/>
        <a:ln>
          <a:noFill/>
        </a:ln>
        <a:effectLst/>
      </c:spPr>
    </c:title>
    <c:autoTitleDeleted val="0"/>
    <c:plotArea>
      <c:layout/>
      <c:barChart>
        <c:barDir val="col"/>
        <c:grouping val="clustered"/>
        <c:varyColors val="0"/>
        <c:ser>
          <c:idx val="0"/>
          <c:order val="0"/>
          <c:tx>
            <c:v>only Latin America</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20000"/>
                </a:schemeClr>
              </a:solidFill>
              <a:ln>
                <a:noFill/>
              </a:ln>
              <a:effectLst/>
            </c:spPr>
          </c:dPt>
          <c:dPt>
            <c:idx val="2"/>
            <c:invertIfNegative val="0"/>
            <c:bubble3D val="0"/>
            <c:spPr>
              <a:solidFill>
                <a:schemeClr val="accent1">
                  <a:alpha val="2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100000"/>
                </a:schemeClr>
              </a:solidFill>
              <a:ln>
                <a:noFill/>
              </a:ln>
              <a:effectLst/>
            </c:spPr>
          </c:dPt>
          <c:dPt>
            <c:idx val="8"/>
            <c:invertIfNegative val="0"/>
            <c:bubble3D val="0"/>
            <c:spPr>
              <a:solidFill>
                <a:schemeClr val="accent1">
                  <a:alpha val="20000"/>
                </a:schemeClr>
              </a:solidFill>
              <a:ln>
                <a:noFill/>
              </a:ln>
              <a:effectLst/>
            </c:spPr>
          </c:dPt>
          <c:dPt>
            <c:idx val="9"/>
            <c:invertIfNegative val="0"/>
            <c:bubble3D val="0"/>
            <c:spPr>
              <a:solidFill>
                <a:schemeClr val="accent1">
                  <a:alpha val="10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20000"/>
                </a:schemeClr>
              </a:solidFill>
              <a:ln>
                <a:noFill/>
              </a:ln>
              <a:effectLst/>
            </c:spPr>
          </c:dPt>
          <c:dPt>
            <c:idx val="12"/>
            <c:invertIfNegative val="0"/>
            <c:bubble3D val="0"/>
            <c:spPr>
              <a:solidFill>
                <a:schemeClr val="accent1">
                  <a:alpha val="20000"/>
                </a:schemeClr>
              </a:solidFill>
              <a:ln>
                <a:noFill/>
              </a:ln>
              <a:effectLst/>
            </c:spPr>
          </c:dPt>
          <c:dPt>
            <c:idx val="13"/>
            <c:invertIfNegative val="0"/>
            <c:bubble3D val="0"/>
            <c:spPr>
              <a:solidFill>
                <a:schemeClr val="accent1">
                  <a:alpha val="20000"/>
                </a:schemeClr>
              </a:solidFill>
              <a:ln>
                <a:noFill/>
              </a:ln>
              <a:effectLst/>
            </c:spPr>
          </c:dPt>
          <c:dPt>
            <c:idx val="14"/>
            <c:invertIfNegative val="0"/>
            <c:bubble3D val="0"/>
            <c:spPr>
              <a:solidFill>
                <a:schemeClr val="accent1">
                  <a:alpha val="20000"/>
                </a:schemeClr>
              </a:solidFill>
              <a:ln>
                <a:noFill/>
              </a:ln>
              <a:effectLst/>
            </c:spPr>
          </c:dPt>
          <c:dPt>
            <c:idx val="15"/>
            <c:invertIfNegative val="0"/>
            <c:bubble3D val="0"/>
            <c:spPr>
              <a:solidFill>
                <a:schemeClr val="accent1">
                  <a:alpha val="100000"/>
                </a:schemeClr>
              </a:solidFill>
              <a:ln>
                <a:noFill/>
              </a:ln>
              <a:effectLst/>
            </c:spPr>
          </c:dPt>
          <c:dPt>
            <c:idx val="16"/>
            <c:invertIfNegative val="0"/>
            <c:bubble3D val="0"/>
            <c:spPr>
              <a:solidFill>
                <a:schemeClr val="accent1">
                  <a:alpha val="100000"/>
                </a:schemeClr>
              </a:solidFill>
              <a:ln>
                <a:noFill/>
              </a:ln>
              <a:effectLst/>
            </c:spPr>
          </c:dPt>
          <c:dPt>
            <c:idx val="17"/>
            <c:invertIfNegative val="0"/>
            <c:bubble3D val="0"/>
            <c:spPr>
              <a:solidFill>
                <a:schemeClr val="accent1">
                  <a:alpha val="100000"/>
                </a:schemeClr>
              </a:solidFill>
              <a:ln>
                <a:noFill/>
              </a:ln>
              <a:effectLst/>
            </c:spPr>
          </c:dPt>
          <c:cat>
            <c:strLit>
              <c:ptCount val="18"/>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High Tech</c:v>
              </c:pt>
              <c:pt idx="11">
                <c:v>Automotive</c:v>
              </c:pt>
              <c:pt idx="12">
                <c:v>Heavy Engineering</c:v>
              </c:pt>
              <c:pt idx="13">
                <c:v>Healthcare</c:v>
              </c:pt>
              <c:pt idx="14">
                <c:v>Life Sciences</c:v>
              </c:pt>
              <c:pt idx="15">
                <c:v>Insurance</c:v>
              </c:pt>
              <c:pt idx="16">
                <c:v>Trucking</c:v>
              </c:pt>
              <c:pt idx="17">
                <c:v>Oil and Gas</c:v>
              </c:pt>
            </c:strLit>
          </c:cat>
          <c:val>
            <c:numLit>
              <c:formatCode>General</c:formatCode>
              <c:ptCount val="18"/>
              <c:pt idx="0">
                <c:v>47.81</c:v>
              </c:pt>
              <c:pt idx="1">
                <c:v>40.58</c:v>
              </c:pt>
              <c:pt idx="2">
                <c:v>37.78</c:v>
              </c:pt>
              <c:pt idx="3">
                <c:v>27.36</c:v>
              </c:pt>
              <c:pt idx="4">
                <c:v>42.64</c:v>
              </c:pt>
              <c:pt idx="5">
                <c:v>42.49</c:v>
              </c:pt>
              <c:pt idx="6">
                <c:v>50.11</c:v>
              </c:pt>
              <c:pt idx="7">
                <c:v>51.05</c:v>
              </c:pt>
              <c:pt idx="8">
                <c:v>38.97</c:v>
              </c:pt>
              <c:pt idx="9">
                <c:v>44.61</c:v>
              </c:pt>
              <c:pt idx="10">
                <c:v>36.16</c:v>
              </c:pt>
              <c:pt idx="11">
                <c:v>44.25</c:v>
              </c:pt>
              <c:pt idx="12">
                <c:v>38.76</c:v>
              </c:pt>
              <c:pt idx="13">
                <c:v>35.63</c:v>
              </c:pt>
              <c:pt idx="14">
                <c:v>48.67</c:v>
              </c:pt>
              <c:pt idx="15">
                <c:v>47.14</c:v>
              </c:pt>
              <c:pt idx="16">
                <c:v>57.8</c:v>
              </c:pt>
              <c:pt idx="17">
                <c:v>49.53</c:v>
              </c:pt>
            </c:numLit>
          </c:val>
        </c:ser>
        <c:ser>
          <c:idx val="1"/>
          <c:order val="1"/>
          <c:tx>
            <c:v>all other Region</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20000"/>
                  </a:schemeClr>
                </a:fgClr>
                <a:bgClr>
                  <a:schemeClr val="bg1"/>
                </a:bgClr>
              </a:pattFill>
              <a:ln>
                <a:noFill/>
              </a:ln>
              <a:effectLst/>
            </c:spPr>
          </c:dPt>
          <c:dPt>
            <c:idx val="2"/>
            <c:invertIfNegative val="0"/>
            <c:bubble3D val="0"/>
            <c:spPr>
              <a:pattFill prst="ltUpDiag">
                <a:fgClr>
                  <a:schemeClr val="accent3">
                    <a:alpha val="20000"/>
                  </a:schemeClr>
                </a:fgClr>
                <a:bgClr>
                  <a:schemeClr val="bg1"/>
                </a:bgClr>
              </a:pattFill>
              <a:ln>
                <a:noFill/>
              </a:ln>
              <a:effectLst/>
            </c:spPr>
          </c:dPt>
          <c:dPt>
            <c:idx val="3"/>
            <c:invertIfNegative val="0"/>
            <c:bubble3D val="0"/>
            <c:spPr>
              <a:pattFill prst="ltUpDiag">
                <a:fgClr>
                  <a:schemeClr val="accent3">
                    <a:alpha val="2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100000"/>
                  </a:schemeClr>
                </a:fgClr>
                <a:bgClr>
                  <a:schemeClr val="bg1"/>
                </a:bgClr>
              </a:pattFill>
              <a:ln>
                <a:noFill/>
              </a:ln>
              <a:effectLst/>
            </c:spPr>
          </c:dPt>
          <c:dPt>
            <c:idx val="8"/>
            <c:invertIfNegative val="0"/>
            <c:bubble3D val="0"/>
            <c:spPr>
              <a:pattFill prst="ltUpDiag">
                <a:fgClr>
                  <a:schemeClr val="accent3">
                    <a:alpha val="20000"/>
                  </a:schemeClr>
                </a:fgClr>
                <a:bgClr>
                  <a:schemeClr val="bg1"/>
                </a:bgClr>
              </a:pattFill>
              <a:ln>
                <a:noFill/>
              </a:ln>
              <a:effectLst/>
            </c:spPr>
          </c:dPt>
          <c:dPt>
            <c:idx val="9"/>
            <c:invertIfNegative val="0"/>
            <c:bubble3D val="0"/>
            <c:spPr>
              <a:pattFill prst="ltUpDiag">
                <a:fgClr>
                  <a:schemeClr val="accent3">
                    <a:alpha val="10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20000"/>
                  </a:schemeClr>
                </a:fgClr>
                <a:bgClr>
                  <a:schemeClr val="bg1"/>
                </a:bgClr>
              </a:pattFill>
              <a:ln>
                <a:noFill/>
              </a:ln>
              <a:effectLst/>
            </c:spPr>
          </c:dPt>
          <c:dPt>
            <c:idx val="12"/>
            <c:invertIfNegative val="0"/>
            <c:bubble3D val="0"/>
            <c:spPr>
              <a:pattFill prst="ltUpDiag">
                <a:fgClr>
                  <a:schemeClr val="accent3">
                    <a:alpha val="20000"/>
                  </a:schemeClr>
                </a:fgClr>
                <a:bgClr>
                  <a:schemeClr val="bg1"/>
                </a:bgClr>
              </a:pattFill>
              <a:ln>
                <a:noFill/>
              </a:ln>
              <a:effectLst/>
            </c:spPr>
          </c:dPt>
          <c:dPt>
            <c:idx val="13"/>
            <c:invertIfNegative val="0"/>
            <c:bubble3D val="0"/>
            <c:spPr>
              <a:pattFill prst="ltUpDiag">
                <a:fgClr>
                  <a:schemeClr val="accent3">
                    <a:alpha val="20000"/>
                  </a:schemeClr>
                </a:fgClr>
                <a:bgClr>
                  <a:schemeClr val="bg1"/>
                </a:bgClr>
              </a:pattFill>
              <a:ln>
                <a:noFill/>
              </a:ln>
              <a:effectLst/>
            </c:spPr>
          </c:dPt>
          <c:dPt>
            <c:idx val="14"/>
            <c:invertIfNegative val="0"/>
            <c:bubble3D val="0"/>
            <c:spPr>
              <a:pattFill prst="ltUpDiag">
                <a:fgClr>
                  <a:schemeClr val="accent3">
                    <a:alpha val="20000"/>
                  </a:schemeClr>
                </a:fgClr>
                <a:bgClr>
                  <a:schemeClr val="bg1"/>
                </a:bgClr>
              </a:pattFill>
              <a:ln>
                <a:noFill/>
              </a:ln>
              <a:effectLst/>
            </c:spPr>
          </c:dPt>
          <c:dPt>
            <c:idx val="15"/>
            <c:invertIfNegative val="0"/>
            <c:bubble3D val="0"/>
            <c:spPr>
              <a:pattFill prst="ltUpDiag">
                <a:fgClr>
                  <a:schemeClr val="accent3">
                    <a:alpha val="100000"/>
                  </a:schemeClr>
                </a:fgClr>
                <a:bgClr>
                  <a:schemeClr val="bg1"/>
                </a:bgClr>
              </a:pattFill>
              <a:ln>
                <a:noFill/>
              </a:ln>
              <a:effectLst/>
            </c:spPr>
          </c:dPt>
          <c:dPt>
            <c:idx val="16"/>
            <c:invertIfNegative val="0"/>
            <c:bubble3D val="0"/>
            <c:spPr>
              <a:pattFill prst="ltUpDiag">
                <a:fgClr>
                  <a:schemeClr val="accent3">
                    <a:alpha val="100000"/>
                  </a:schemeClr>
                </a:fgClr>
                <a:bgClr>
                  <a:schemeClr val="bg1"/>
                </a:bgClr>
              </a:pattFill>
              <a:ln>
                <a:noFill/>
              </a:ln>
              <a:effectLst/>
            </c:spPr>
          </c:dPt>
          <c:dPt>
            <c:idx val="17"/>
            <c:invertIfNegative val="0"/>
            <c:bubble3D val="0"/>
            <c:spPr>
              <a:pattFill prst="ltUpDiag">
                <a:fgClr>
                  <a:schemeClr val="accent3">
                    <a:alpha val="100000"/>
                  </a:schemeClr>
                </a:fgClr>
                <a:bgClr>
                  <a:schemeClr val="bg1"/>
                </a:bgClr>
              </a:pattFill>
              <a:ln>
                <a:noFill/>
              </a:ln>
              <a:effectLst/>
            </c:spPr>
          </c:dPt>
          <c:cat>
            <c:strLit>
              <c:ptCount val="18"/>
              <c:pt idx="0">
                <c:v>Consumer Products</c:v>
              </c:pt>
              <c:pt idx="1">
                <c:v>Manufacturing</c:v>
              </c:pt>
              <c:pt idx="2">
                <c:v>Media</c:v>
              </c:pt>
              <c:pt idx="3">
                <c:v>Public Sector</c:v>
              </c:pt>
              <c:pt idx="4">
                <c:v>Banking</c:v>
              </c:pt>
              <c:pt idx="5">
                <c:v>Defense</c:v>
              </c:pt>
              <c:pt idx="6">
                <c:v>Chemicals</c:v>
              </c:pt>
              <c:pt idx="7">
                <c:v>Retail</c:v>
              </c:pt>
              <c:pt idx="8">
                <c:v>Wholesale Distribution</c:v>
              </c:pt>
              <c:pt idx="9">
                <c:v>Utilities</c:v>
              </c:pt>
              <c:pt idx="10">
                <c:v>High Tech</c:v>
              </c:pt>
              <c:pt idx="11">
                <c:v>Automotive</c:v>
              </c:pt>
              <c:pt idx="12">
                <c:v>Heavy Engineering</c:v>
              </c:pt>
              <c:pt idx="13">
                <c:v>Healthcare</c:v>
              </c:pt>
              <c:pt idx="14">
                <c:v>Life Sciences</c:v>
              </c:pt>
              <c:pt idx="15">
                <c:v>Insurance</c:v>
              </c:pt>
              <c:pt idx="16">
                <c:v>Trucking</c:v>
              </c:pt>
              <c:pt idx="17">
                <c:v>Oil and Gas</c:v>
              </c:pt>
            </c:strLit>
          </c:cat>
          <c:val>
            <c:numLit>
              <c:formatCode>General</c:formatCode>
              <c:ptCount val="18"/>
              <c:pt idx="0">
                <c:v>38.23</c:v>
              </c:pt>
              <c:pt idx="1">
                <c:v>35.97</c:v>
              </c:pt>
              <c:pt idx="2">
                <c:v>33.33</c:v>
              </c:pt>
              <c:pt idx="3">
                <c:v>29.62</c:v>
              </c:pt>
              <c:pt idx="4">
                <c:v>30.79</c:v>
              </c:pt>
              <c:pt idx="5">
                <c:v>33.64</c:v>
              </c:pt>
              <c:pt idx="6">
                <c:v>36.01</c:v>
              </c:pt>
              <c:pt idx="7">
                <c:v>34.1</c:v>
              </c:pt>
              <c:pt idx="8">
                <c:v>32.34</c:v>
              </c:pt>
              <c:pt idx="9">
                <c:v>33.76</c:v>
              </c:pt>
              <c:pt idx="10">
                <c:v>35.96</c:v>
              </c:pt>
              <c:pt idx="11">
                <c:v>32.36</c:v>
              </c:pt>
              <c:pt idx="12">
                <c:v>35.35</c:v>
              </c:pt>
              <c:pt idx="13">
                <c:v>34.2</c:v>
              </c:pt>
              <c:pt idx="14">
                <c:v>39.51</c:v>
              </c:pt>
              <c:pt idx="15">
                <c:v>30.38</c:v>
              </c:pt>
              <c:pt idx="16">
                <c:v>32.71</c:v>
              </c:pt>
              <c:pt idx="17">
                <c:v>29.75</c:v>
              </c:pt>
            </c:numLit>
          </c:val>
        </c:ser>
        <c:dLbls>
          <c:showLegendKey val="0"/>
          <c:showVal val="0"/>
          <c:showCatName val="0"/>
          <c:showSerName val="0"/>
          <c:showPercent val="0"/>
          <c:showBubbleSize val="0"/>
        </c:dLbls>
        <c:gapWidth val="219"/>
        <c:overlap val="-27"/>
        <c:axId val="-1943422416"/>
        <c:axId val="-1943418384"/>
      </c:barChart>
      <c:catAx>
        <c:axId val="-1943422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Vertical</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3418384"/>
        <c:crosses val="autoZero"/>
        <c:auto val="1"/>
        <c:lblAlgn val="ctr"/>
        <c:lblOffset val="100"/>
        <c:noMultiLvlLbl val="0"/>
      </c:catAx>
      <c:valAx>
        <c:axId val="-1943418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3422416"/>
        <c:crosses val="autoZero"/>
        <c:crossBetween val="between"/>
      </c:valAx>
      <c:spPr>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Distributor when Region is Germany</a:t>
            </a:r>
          </a:p>
        </c:rich>
      </c:tx>
      <c:layout/>
      <c:overlay val="0"/>
      <c:spPr>
        <a:noFill/>
        <a:ln>
          <a:noFill/>
        </a:ln>
        <a:effectLst/>
      </c:spPr>
    </c:title>
    <c:autoTitleDeleted val="0"/>
    <c:plotArea>
      <c:layout/>
      <c:barChart>
        <c:barDir val="col"/>
        <c:grouping val="clustered"/>
        <c:varyColors val="0"/>
        <c:ser>
          <c:idx val="0"/>
          <c:order val="0"/>
          <c:tx>
            <c:v>only Germany</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20000"/>
                </a:schemeClr>
              </a:solidFill>
              <a:ln>
                <a:noFill/>
              </a:ln>
              <a:effectLst/>
            </c:spPr>
          </c:dPt>
          <c:dPt>
            <c:idx val="5"/>
            <c:invertIfNegative val="0"/>
            <c:bubble3D val="0"/>
            <c:spPr>
              <a:solidFill>
                <a:schemeClr val="accent1">
                  <a:alpha val="100000"/>
                </a:schemeClr>
              </a:solidFill>
              <a:ln>
                <a:noFill/>
              </a:ln>
              <a:effectLst/>
            </c:spPr>
          </c:dPt>
          <c:cat>
            <c:strLit>
              <c:ptCount val="6"/>
              <c:pt idx="0">
                <c:v>Nokemi</c:v>
              </c:pt>
              <c:pt idx="1">
                <c:v>Nisizu</c:v>
              </c:pt>
              <c:pt idx="2">
                <c:v>BDINC</c:v>
              </c:pt>
              <c:pt idx="3">
                <c:v>DIMAGO</c:v>
              </c:pt>
              <c:pt idx="4">
                <c:v>BERLIN &amp; DRIVE</c:v>
              </c:pt>
              <c:pt idx="5">
                <c:v>APPLIC IND</c:v>
              </c:pt>
            </c:strLit>
          </c:cat>
          <c:val>
            <c:numLit>
              <c:formatCode>General</c:formatCode>
              <c:ptCount val="6"/>
              <c:pt idx="0">
                <c:v>37.78</c:v>
              </c:pt>
              <c:pt idx="1">
                <c:v>50.17</c:v>
              </c:pt>
              <c:pt idx="2">
                <c:v>47.5</c:v>
              </c:pt>
              <c:pt idx="3">
                <c:v>48.89</c:v>
              </c:pt>
              <c:pt idx="4">
                <c:v>41.26</c:v>
              </c:pt>
              <c:pt idx="5">
                <c:v>57.73</c:v>
              </c:pt>
            </c:numLit>
          </c:val>
        </c:ser>
        <c:ser>
          <c:idx val="1"/>
          <c:order val="1"/>
          <c:tx>
            <c:v>all other Region</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100000"/>
                  </a:schemeClr>
                </a:fgClr>
                <a:bgClr>
                  <a:schemeClr val="bg1"/>
                </a:bgClr>
              </a:pattFill>
              <a:ln>
                <a:noFill/>
              </a:ln>
              <a:effectLst/>
            </c:spPr>
          </c:dPt>
          <c:dPt>
            <c:idx val="4"/>
            <c:invertIfNegative val="0"/>
            <c:bubble3D val="0"/>
            <c:spPr>
              <a:pattFill prst="ltUpDiag">
                <a:fgClr>
                  <a:schemeClr val="accent3">
                    <a:alpha val="2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cat>
            <c:strLit>
              <c:ptCount val="6"/>
              <c:pt idx="0">
                <c:v>Nokemi</c:v>
              </c:pt>
              <c:pt idx="1">
                <c:v>Nisizu</c:v>
              </c:pt>
              <c:pt idx="2">
                <c:v>BDINC</c:v>
              </c:pt>
              <c:pt idx="3">
                <c:v>DIMAGO</c:v>
              </c:pt>
              <c:pt idx="4">
                <c:v>BERLIN &amp; DRIVE</c:v>
              </c:pt>
              <c:pt idx="5">
                <c:v>APPLIC IND</c:v>
              </c:pt>
            </c:strLit>
          </c:cat>
          <c:val>
            <c:numLit>
              <c:formatCode>General</c:formatCode>
              <c:ptCount val="6"/>
              <c:pt idx="0">
                <c:v>28.39</c:v>
              </c:pt>
              <c:pt idx="1">
                <c:v>34.83</c:v>
              </c:pt>
              <c:pt idx="2">
                <c:v>37.74</c:v>
              </c:pt>
              <c:pt idx="3">
                <c:v>41.16</c:v>
              </c:pt>
              <c:pt idx="4">
                <c:v>41.39</c:v>
              </c:pt>
              <c:pt idx="5">
                <c:v>35.32</c:v>
              </c:pt>
            </c:numLit>
          </c:val>
        </c:ser>
        <c:dLbls>
          <c:showLegendKey val="0"/>
          <c:showVal val="0"/>
          <c:showCatName val="0"/>
          <c:showSerName val="0"/>
          <c:showPercent val="0"/>
          <c:showBubbleSize val="0"/>
        </c:dLbls>
        <c:gapWidth val="219"/>
        <c:overlap val="-27"/>
        <c:axId val="-1943398416"/>
        <c:axId val="-1943394384"/>
      </c:barChart>
      <c:catAx>
        <c:axId val="-1943398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Distributor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3394384"/>
        <c:crosses val="autoZero"/>
        <c:auto val="1"/>
        <c:lblAlgn val="ctr"/>
        <c:lblOffset val="100"/>
        <c:noMultiLvlLbl val="0"/>
      </c:catAx>
      <c:valAx>
        <c:axId val="-1943394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3398416"/>
        <c:crosses val="autoZero"/>
        <c:crossBetween val="between"/>
      </c:valAx>
      <c:spPr>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Product when Distributor is Nisizu</a:t>
            </a:r>
          </a:p>
        </c:rich>
      </c:tx>
      <c:layout/>
      <c:overlay val="0"/>
      <c:spPr>
        <a:noFill/>
        <a:ln>
          <a:noFill/>
        </a:ln>
        <a:effectLst/>
      </c:spPr>
    </c:title>
    <c:autoTitleDeleted val="0"/>
    <c:plotArea>
      <c:layout/>
      <c:barChart>
        <c:barDir val="col"/>
        <c:grouping val="clustered"/>
        <c:varyColors val="0"/>
        <c:ser>
          <c:idx val="0"/>
          <c:order val="0"/>
          <c:tx>
            <c:v>only Nisizu</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20000"/>
                </a:schemeClr>
              </a:solidFill>
              <a:ln>
                <a:noFill/>
              </a:ln>
              <a:effectLst/>
            </c:spPr>
          </c:dPt>
          <c:dPt>
            <c:idx val="6"/>
            <c:invertIfNegative val="0"/>
            <c:bubble3D val="0"/>
            <c:spPr>
              <a:solidFill>
                <a:schemeClr val="accent1">
                  <a:alpha val="2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10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100000"/>
                </a:schemeClr>
              </a:solidFill>
              <a:ln>
                <a:noFill/>
              </a:ln>
              <a:effectLst/>
            </c:spPr>
          </c:dPt>
          <c:cat>
            <c:strLit>
              <c:ptCount val="12"/>
              <c:pt idx="0">
                <c:v>Ball Bearings</c:v>
              </c:pt>
              <c:pt idx="1">
                <c:v>Wheel Bearings</c:v>
              </c:pt>
              <c:pt idx="2">
                <c:v>Clutches</c:v>
              </c:pt>
              <c:pt idx="3">
                <c:v>Brakes</c:v>
              </c:pt>
              <c:pt idx="4">
                <c:v>Alternators</c:v>
              </c:pt>
              <c:pt idx="5">
                <c:v>Rotor Screws</c:v>
              </c:pt>
              <c:pt idx="6">
                <c:v>Planetary Gears</c:v>
              </c:pt>
              <c:pt idx="7">
                <c:v>Wiper Gears</c:v>
              </c:pt>
              <c:pt idx="8">
                <c:v>Hybrid Motors</c:v>
              </c:pt>
              <c:pt idx="9">
                <c:v>Lift Supports</c:v>
              </c:pt>
              <c:pt idx="10">
                <c:v>Brake Pads</c:v>
              </c:pt>
              <c:pt idx="11">
                <c:v>Belt drives</c:v>
              </c:pt>
            </c:strLit>
          </c:cat>
          <c:val>
            <c:numLit>
              <c:formatCode>General</c:formatCode>
              <c:ptCount val="12"/>
              <c:pt idx="0">
                <c:v>39.12</c:v>
              </c:pt>
              <c:pt idx="1">
                <c:v>40.67</c:v>
              </c:pt>
              <c:pt idx="2">
                <c:v>43.31</c:v>
              </c:pt>
              <c:pt idx="3">
                <c:v>36.67</c:v>
              </c:pt>
              <c:pt idx="4">
                <c:v>17.41</c:v>
              </c:pt>
              <c:pt idx="5">
                <c:v>43.64</c:v>
              </c:pt>
              <c:pt idx="6">
                <c:v>36.99</c:v>
              </c:pt>
              <c:pt idx="7">
                <c:v>29.85</c:v>
              </c:pt>
              <c:pt idx="8">
                <c:v>53.03</c:v>
              </c:pt>
              <c:pt idx="9">
                <c:v>51.82</c:v>
              </c:pt>
              <c:pt idx="10">
                <c:v>24.49</c:v>
              </c:pt>
              <c:pt idx="11">
                <c:v>57.46</c:v>
              </c:pt>
            </c:numLit>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2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20000"/>
                  </a:schemeClr>
                </a:fgClr>
                <a:bgClr>
                  <a:schemeClr val="bg1"/>
                </a:bgClr>
              </a:pattFill>
              <a:ln>
                <a:noFill/>
              </a:ln>
              <a:effectLst/>
            </c:spPr>
          </c:dPt>
          <c:dPt>
            <c:idx val="6"/>
            <c:invertIfNegative val="0"/>
            <c:bubble3D val="0"/>
            <c:spPr>
              <a:pattFill prst="ltUpDiag">
                <a:fgClr>
                  <a:schemeClr val="accent3">
                    <a:alpha val="20000"/>
                  </a:schemeClr>
                </a:fgClr>
                <a:bgClr>
                  <a:schemeClr val="bg1"/>
                </a:bgClr>
              </a:pattFill>
              <a:ln>
                <a:noFill/>
              </a:ln>
              <a:effectLst/>
            </c:spPr>
          </c:dPt>
          <c:dPt>
            <c:idx val="7"/>
            <c:invertIfNegative val="0"/>
            <c:bubble3D val="0"/>
            <c:spPr>
              <a:pattFill prst="ltUpDiag">
                <a:fgClr>
                  <a:schemeClr val="accent3">
                    <a:alpha val="2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10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100000"/>
                  </a:schemeClr>
                </a:fgClr>
                <a:bgClr>
                  <a:schemeClr val="bg1"/>
                </a:bgClr>
              </a:pattFill>
              <a:ln>
                <a:noFill/>
              </a:ln>
              <a:effectLst/>
            </c:spPr>
          </c:dPt>
          <c:cat>
            <c:strLit>
              <c:ptCount val="12"/>
              <c:pt idx="0">
                <c:v>Ball Bearings</c:v>
              </c:pt>
              <c:pt idx="1">
                <c:v>Wheel Bearings</c:v>
              </c:pt>
              <c:pt idx="2">
                <c:v>Clutches</c:v>
              </c:pt>
              <c:pt idx="3">
                <c:v>Brakes</c:v>
              </c:pt>
              <c:pt idx="4">
                <c:v>Alternators</c:v>
              </c:pt>
              <c:pt idx="5">
                <c:v>Rotor Screws</c:v>
              </c:pt>
              <c:pt idx="6">
                <c:v>Planetary Gears</c:v>
              </c:pt>
              <c:pt idx="7">
                <c:v>Wiper Gears</c:v>
              </c:pt>
              <c:pt idx="8">
                <c:v>Hybrid Motors</c:v>
              </c:pt>
              <c:pt idx="9">
                <c:v>Lift Supports</c:v>
              </c:pt>
              <c:pt idx="10">
                <c:v>Brake Pads</c:v>
              </c:pt>
              <c:pt idx="11">
                <c:v>Belt drives</c:v>
              </c:pt>
            </c:strLit>
          </c:cat>
          <c:val>
            <c:numLit>
              <c:formatCode>General</c:formatCode>
              <c:ptCount val="12"/>
              <c:pt idx="0">
                <c:v>34.86</c:v>
              </c:pt>
              <c:pt idx="1">
                <c:v>31.1</c:v>
              </c:pt>
              <c:pt idx="2">
                <c:v>38.6</c:v>
              </c:pt>
              <c:pt idx="3">
                <c:v>34.43</c:v>
              </c:pt>
              <c:pt idx="4">
                <c:v>22.91</c:v>
              </c:pt>
              <c:pt idx="5">
                <c:v>39.66</c:v>
              </c:pt>
              <c:pt idx="6">
                <c:v>34.58</c:v>
              </c:pt>
              <c:pt idx="7">
                <c:v>34.17</c:v>
              </c:pt>
              <c:pt idx="8">
                <c:v>29.76</c:v>
              </c:pt>
              <c:pt idx="9">
                <c:v>31.85</c:v>
              </c:pt>
              <c:pt idx="10">
                <c:v>25.69</c:v>
              </c:pt>
              <c:pt idx="11">
                <c:v>38.66</c:v>
              </c:pt>
            </c:numLit>
          </c:val>
        </c:ser>
        <c:dLbls>
          <c:showLegendKey val="0"/>
          <c:showVal val="0"/>
          <c:showCatName val="0"/>
          <c:showSerName val="0"/>
          <c:showPercent val="0"/>
          <c:showBubbleSize val="0"/>
        </c:dLbls>
        <c:gapWidth val="219"/>
        <c:overlap val="-27"/>
        <c:axId val="-1946094256"/>
        <c:axId val="-1946091712"/>
      </c:barChart>
      <c:catAx>
        <c:axId val="-1946094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Product</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6091712"/>
        <c:crosses val="autoZero"/>
        <c:auto val="1"/>
        <c:lblAlgn val="ctr"/>
        <c:lblOffset val="100"/>
        <c:noMultiLvlLbl val="0"/>
      </c:catAx>
      <c:valAx>
        <c:axId val="-1946091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6094256"/>
        <c:crosses val="autoZero"/>
        <c:crossBetween val="between"/>
      </c:valAx>
      <c:spPr>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Product when Distributor is Nokemi</a:t>
            </a:r>
          </a:p>
        </c:rich>
      </c:tx>
      <c:layout/>
      <c:overlay val="0"/>
      <c:spPr>
        <a:noFill/>
        <a:ln>
          <a:noFill/>
        </a:ln>
        <a:effectLst/>
      </c:spPr>
    </c:title>
    <c:autoTitleDeleted val="0"/>
    <c:plotArea>
      <c:layout/>
      <c:barChart>
        <c:barDir val="col"/>
        <c:grouping val="clustered"/>
        <c:varyColors val="0"/>
        <c:ser>
          <c:idx val="0"/>
          <c:order val="0"/>
          <c:tx>
            <c:v>only Nokemi</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20000"/>
                </a:schemeClr>
              </a:solidFill>
              <a:ln>
                <a:noFill/>
              </a:ln>
              <a:effectLst/>
            </c:spPr>
          </c:dPt>
          <c:dPt>
            <c:idx val="5"/>
            <c:invertIfNegative val="0"/>
            <c:bubble3D val="0"/>
            <c:spPr>
              <a:solidFill>
                <a:schemeClr val="accent1">
                  <a:alpha val="2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10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100000"/>
                </a:schemeClr>
              </a:solidFill>
              <a:ln>
                <a:noFill/>
              </a:ln>
              <a:effectLst/>
            </c:spPr>
          </c:dPt>
          <c:cat>
            <c:strLit>
              <c:ptCount val="12"/>
              <c:pt idx="0">
                <c:v>Ball Bearings</c:v>
              </c:pt>
              <c:pt idx="1">
                <c:v>Wheel Bearings</c:v>
              </c:pt>
              <c:pt idx="2">
                <c:v>Clutches</c:v>
              </c:pt>
              <c:pt idx="3">
                <c:v>Brakes</c:v>
              </c:pt>
              <c:pt idx="4">
                <c:v>Alternators</c:v>
              </c:pt>
              <c:pt idx="5">
                <c:v>Rotor Screws</c:v>
              </c:pt>
              <c:pt idx="6">
                <c:v>Planetary Gears</c:v>
              </c:pt>
              <c:pt idx="7">
                <c:v>Wiper Gears</c:v>
              </c:pt>
              <c:pt idx="8">
                <c:v>Hybrid Motors</c:v>
              </c:pt>
              <c:pt idx="9">
                <c:v>Lift Supports</c:v>
              </c:pt>
              <c:pt idx="10">
                <c:v>Brake Pads</c:v>
              </c:pt>
              <c:pt idx="11">
                <c:v>Belt drives</c:v>
              </c:pt>
            </c:strLit>
          </c:cat>
          <c:val>
            <c:numLit>
              <c:formatCode>General</c:formatCode>
              <c:ptCount val="12"/>
              <c:pt idx="0">
                <c:v>30.75</c:v>
              </c:pt>
              <c:pt idx="1">
                <c:v>28.7</c:v>
              </c:pt>
              <c:pt idx="2">
                <c:v>36.5</c:v>
              </c:pt>
              <c:pt idx="3">
                <c:v>32.12</c:v>
              </c:pt>
              <c:pt idx="4">
                <c:v>20.03</c:v>
              </c:pt>
              <c:pt idx="5">
                <c:v>40.81</c:v>
              </c:pt>
              <c:pt idx="6">
                <c:v>29.81</c:v>
              </c:pt>
              <c:pt idx="7">
                <c:v>30.72</c:v>
              </c:pt>
              <c:pt idx="8">
                <c:v>25.97</c:v>
              </c:pt>
              <c:pt idx="9">
                <c:v>28.96</c:v>
              </c:pt>
              <c:pt idx="10">
                <c:v>23.17</c:v>
              </c:pt>
              <c:pt idx="11">
                <c:v>38.78</c:v>
              </c:pt>
            </c:numLit>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100000"/>
                  </a:schemeClr>
                </a:fgClr>
                <a:bgClr>
                  <a:schemeClr val="bg1"/>
                </a:bgClr>
              </a:pattFill>
              <a:ln>
                <a:noFill/>
              </a:ln>
              <a:effectLst/>
            </c:spPr>
          </c:dPt>
          <c:dPt>
            <c:idx val="4"/>
            <c:invertIfNegative val="0"/>
            <c:bubble3D val="0"/>
            <c:spPr>
              <a:pattFill prst="ltUpDiag">
                <a:fgClr>
                  <a:schemeClr val="accent3">
                    <a:alpha val="20000"/>
                  </a:schemeClr>
                </a:fgClr>
                <a:bgClr>
                  <a:schemeClr val="bg1"/>
                </a:bgClr>
              </a:pattFill>
              <a:ln>
                <a:noFill/>
              </a:ln>
              <a:effectLst/>
            </c:spPr>
          </c:dPt>
          <c:dPt>
            <c:idx val="5"/>
            <c:invertIfNegative val="0"/>
            <c:bubble3D val="0"/>
            <c:spPr>
              <a:pattFill prst="ltUpDiag">
                <a:fgClr>
                  <a:schemeClr val="accent3">
                    <a:alpha val="2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2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10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100000"/>
                  </a:schemeClr>
                </a:fgClr>
                <a:bgClr>
                  <a:schemeClr val="bg1"/>
                </a:bgClr>
              </a:pattFill>
              <a:ln>
                <a:noFill/>
              </a:ln>
              <a:effectLst/>
            </c:spPr>
          </c:dPt>
          <c:cat>
            <c:strLit>
              <c:ptCount val="12"/>
              <c:pt idx="0">
                <c:v>Ball Bearings</c:v>
              </c:pt>
              <c:pt idx="1">
                <c:v>Wheel Bearings</c:v>
              </c:pt>
              <c:pt idx="2">
                <c:v>Clutches</c:v>
              </c:pt>
              <c:pt idx="3">
                <c:v>Brakes</c:v>
              </c:pt>
              <c:pt idx="4">
                <c:v>Alternators</c:v>
              </c:pt>
              <c:pt idx="5">
                <c:v>Rotor Screws</c:v>
              </c:pt>
              <c:pt idx="6">
                <c:v>Planetary Gears</c:v>
              </c:pt>
              <c:pt idx="7">
                <c:v>Wiper Gears</c:v>
              </c:pt>
              <c:pt idx="8">
                <c:v>Hybrid Motors</c:v>
              </c:pt>
              <c:pt idx="9">
                <c:v>Lift Supports</c:v>
              </c:pt>
              <c:pt idx="10">
                <c:v>Brake Pads</c:v>
              </c:pt>
              <c:pt idx="11">
                <c:v>Belt drives</c:v>
              </c:pt>
            </c:strLit>
          </c:cat>
          <c:val>
            <c:numLit>
              <c:formatCode>General</c:formatCode>
              <c:ptCount val="12"/>
              <c:pt idx="0">
                <c:v>39.96</c:v>
              </c:pt>
              <c:pt idx="1">
                <c:v>40.9</c:v>
              </c:pt>
              <c:pt idx="2">
                <c:v>42.38</c:v>
              </c:pt>
              <c:pt idx="3">
                <c:v>40.99</c:v>
              </c:pt>
              <c:pt idx="4">
                <c:v>19.99</c:v>
              </c:pt>
              <c:pt idx="5">
                <c:v>42.16</c:v>
              </c:pt>
              <c:pt idx="6">
                <c:v>37.77</c:v>
              </c:pt>
              <c:pt idx="7">
                <c:v>32.57</c:v>
              </c:pt>
              <c:pt idx="8">
                <c:v>44.15</c:v>
              </c:pt>
              <c:pt idx="9">
                <c:v>49.29</c:v>
              </c:pt>
              <c:pt idx="10">
                <c:v>25.78</c:v>
              </c:pt>
              <c:pt idx="11">
                <c:v>55.95</c:v>
              </c:pt>
            </c:numLit>
          </c:val>
        </c:ser>
        <c:dLbls>
          <c:showLegendKey val="0"/>
          <c:showVal val="0"/>
          <c:showCatName val="0"/>
          <c:showSerName val="0"/>
          <c:showPercent val="0"/>
          <c:showBubbleSize val="0"/>
        </c:dLbls>
        <c:gapWidth val="219"/>
        <c:overlap val="-27"/>
        <c:axId val="-1946038208"/>
        <c:axId val="-1946034176"/>
      </c:barChart>
      <c:catAx>
        <c:axId val="-19460382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Product</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6034176"/>
        <c:crosses val="autoZero"/>
        <c:auto val="1"/>
        <c:lblAlgn val="ctr"/>
        <c:lblOffset val="100"/>
        <c:noMultiLvlLbl val="0"/>
      </c:catAx>
      <c:valAx>
        <c:axId val="-1946034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6038208"/>
        <c:crosses val="autoZero"/>
        <c:crossBetween val="between"/>
      </c:valAx>
      <c:spPr>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Product when Region is Germany</a:t>
            </a:r>
          </a:p>
        </c:rich>
      </c:tx>
      <c:layout/>
      <c:overlay val="0"/>
      <c:spPr>
        <a:noFill/>
        <a:ln>
          <a:noFill/>
        </a:ln>
        <a:effectLst/>
      </c:spPr>
    </c:title>
    <c:autoTitleDeleted val="0"/>
    <c:plotArea>
      <c:layout/>
      <c:barChart>
        <c:barDir val="col"/>
        <c:grouping val="clustered"/>
        <c:varyColors val="0"/>
        <c:ser>
          <c:idx val="0"/>
          <c:order val="0"/>
          <c:tx>
            <c:v>only Germany</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100000"/>
                </a:schemeClr>
              </a:solidFill>
              <a:ln>
                <a:noFill/>
              </a:ln>
              <a:effectLst/>
            </c:spPr>
          </c:dPt>
          <c:dPt>
            <c:idx val="4"/>
            <c:invertIfNegative val="0"/>
            <c:bubble3D val="0"/>
            <c:spPr>
              <a:solidFill>
                <a:schemeClr val="accent1">
                  <a:alpha val="20000"/>
                </a:schemeClr>
              </a:solidFill>
              <a:ln>
                <a:noFill/>
              </a:ln>
              <a:effectLst/>
            </c:spPr>
          </c:dPt>
          <c:dPt>
            <c:idx val="5"/>
            <c:invertIfNegative val="0"/>
            <c:bubble3D val="0"/>
            <c:spPr>
              <a:solidFill>
                <a:schemeClr val="accent1">
                  <a:alpha val="20000"/>
                </a:schemeClr>
              </a:solidFill>
              <a:ln>
                <a:noFill/>
              </a:ln>
              <a:effectLst/>
            </c:spPr>
          </c:dPt>
          <c:dPt>
            <c:idx val="6"/>
            <c:invertIfNegative val="0"/>
            <c:bubble3D val="0"/>
            <c:spPr>
              <a:solidFill>
                <a:schemeClr val="accent1">
                  <a:alpha val="20000"/>
                </a:schemeClr>
              </a:solidFill>
              <a:ln>
                <a:noFill/>
              </a:ln>
              <a:effectLst/>
            </c:spPr>
          </c:dPt>
          <c:dPt>
            <c:idx val="7"/>
            <c:invertIfNegative val="0"/>
            <c:bubble3D val="0"/>
            <c:spPr>
              <a:solidFill>
                <a:schemeClr val="accent1">
                  <a:alpha val="100000"/>
                </a:schemeClr>
              </a:solidFill>
              <a:ln>
                <a:noFill/>
              </a:ln>
              <a:effectLst/>
            </c:spPr>
          </c:dPt>
          <c:dPt>
            <c:idx val="8"/>
            <c:invertIfNegative val="0"/>
            <c:bubble3D val="0"/>
            <c:spPr>
              <a:solidFill>
                <a:schemeClr val="accent1">
                  <a:alpha val="20000"/>
                </a:schemeClr>
              </a:solidFill>
              <a:ln>
                <a:noFill/>
              </a:ln>
              <a:effectLst/>
            </c:spPr>
          </c:dPt>
          <c:dPt>
            <c:idx val="9"/>
            <c:invertIfNegative val="0"/>
            <c:bubble3D val="0"/>
            <c:spPr>
              <a:solidFill>
                <a:schemeClr val="accent1">
                  <a:alpha val="10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100000"/>
                </a:schemeClr>
              </a:solidFill>
              <a:ln>
                <a:noFill/>
              </a:ln>
              <a:effectLst/>
            </c:spPr>
          </c:dPt>
          <c:cat>
            <c:strLit>
              <c:ptCount val="12"/>
              <c:pt idx="0">
                <c:v>Ball Bearings</c:v>
              </c:pt>
              <c:pt idx="1">
                <c:v>Wheel Bearings</c:v>
              </c:pt>
              <c:pt idx="2">
                <c:v>Clutches</c:v>
              </c:pt>
              <c:pt idx="3">
                <c:v>Brakes</c:v>
              </c:pt>
              <c:pt idx="4">
                <c:v>Alternators</c:v>
              </c:pt>
              <c:pt idx="5">
                <c:v>Rotor Screws</c:v>
              </c:pt>
              <c:pt idx="6">
                <c:v>Planetary Gears</c:v>
              </c:pt>
              <c:pt idx="7">
                <c:v>Wiper Gears</c:v>
              </c:pt>
              <c:pt idx="8">
                <c:v>Hybrid Motors</c:v>
              </c:pt>
              <c:pt idx="9">
                <c:v>Lift Supports</c:v>
              </c:pt>
              <c:pt idx="10">
                <c:v>Brake Pads</c:v>
              </c:pt>
              <c:pt idx="11">
                <c:v>Belt drives</c:v>
              </c:pt>
            </c:strLit>
          </c:cat>
          <c:val>
            <c:numLit>
              <c:formatCode>General</c:formatCode>
              <c:ptCount val="12"/>
              <c:pt idx="0">
                <c:v>46.37</c:v>
              </c:pt>
              <c:pt idx="1">
                <c:v>40.45</c:v>
              </c:pt>
              <c:pt idx="2">
                <c:v>51.69</c:v>
              </c:pt>
              <c:pt idx="3">
                <c:v>40.38</c:v>
              </c:pt>
              <c:pt idx="4">
                <c:v>20.08</c:v>
              </c:pt>
              <c:pt idx="5">
                <c:v>41.69</c:v>
              </c:pt>
              <c:pt idx="6">
                <c:v>38.59</c:v>
              </c:pt>
              <c:pt idx="7">
                <c:v>44.03</c:v>
              </c:pt>
              <c:pt idx="8">
                <c:v>38.52</c:v>
              </c:pt>
              <c:pt idx="9">
                <c:v>41.11</c:v>
              </c:pt>
              <c:pt idx="10">
                <c:v>26.07</c:v>
              </c:pt>
              <c:pt idx="11">
                <c:v>56.32</c:v>
              </c:pt>
            </c:numLit>
          </c:val>
        </c:ser>
        <c:ser>
          <c:idx val="1"/>
          <c:order val="1"/>
          <c:tx>
            <c:v>all other Region</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100000"/>
                  </a:schemeClr>
                </a:fgClr>
                <a:bgClr>
                  <a:schemeClr val="bg1"/>
                </a:bgClr>
              </a:pattFill>
              <a:ln>
                <a:noFill/>
              </a:ln>
              <a:effectLst/>
            </c:spPr>
          </c:dPt>
          <c:dPt>
            <c:idx val="4"/>
            <c:invertIfNegative val="0"/>
            <c:bubble3D val="0"/>
            <c:spPr>
              <a:pattFill prst="ltUpDiag">
                <a:fgClr>
                  <a:schemeClr val="accent3">
                    <a:alpha val="20000"/>
                  </a:schemeClr>
                </a:fgClr>
                <a:bgClr>
                  <a:schemeClr val="bg1"/>
                </a:bgClr>
              </a:pattFill>
              <a:ln>
                <a:noFill/>
              </a:ln>
              <a:effectLst/>
            </c:spPr>
          </c:dPt>
          <c:dPt>
            <c:idx val="5"/>
            <c:invertIfNegative val="0"/>
            <c:bubble3D val="0"/>
            <c:spPr>
              <a:pattFill prst="ltUpDiag">
                <a:fgClr>
                  <a:schemeClr val="accent3">
                    <a:alpha val="20000"/>
                  </a:schemeClr>
                </a:fgClr>
                <a:bgClr>
                  <a:schemeClr val="bg1"/>
                </a:bgClr>
              </a:pattFill>
              <a:ln>
                <a:noFill/>
              </a:ln>
              <a:effectLst/>
            </c:spPr>
          </c:dPt>
          <c:dPt>
            <c:idx val="6"/>
            <c:invertIfNegative val="0"/>
            <c:bubble3D val="0"/>
            <c:spPr>
              <a:pattFill prst="ltUpDiag">
                <a:fgClr>
                  <a:schemeClr val="accent3">
                    <a:alpha val="20000"/>
                  </a:schemeClr>
                </a:fgClr>
                <a:bgClr>
                  <a:schemeClr val="bg1"/>
                </a:bgClr>
              </a:pattFill>
              <a:ln>
                <a:noFill/>
              </a:ln>
              <a:effectLst/>
            </c:spPr>
          </c:dPt>
          <c:dPt>
            <c:idx val="7"/>
            <c:invertIfNegative val="0"/>
            <c:bubble3D val="0"/>
            <c:spPr>
              <a:pattFill prst="ltUpDiag">
                <a:fgClr>
                  <a:schemeClr val="accent3">
                    <a:alpha val="100000"/>
                  </a:schemeClr>
                </a:fgClr>
                <a:bgClr>
                  <a:schemeClr val="bg1"/>
                </a:bgClr>
              </a:pattFill>
              <a:ln>
                <a:noFill/>
              </a:ln>
              <a:effectLst/>
            </c:spPr>
          </c:dPt>
          <c:dPt>
            <c:idx val="8"/>
            <c:invertIfNegative val="0"/>
            <c:bubble3D val="0"/>
            <c:spPr>
              <a:pattFill prst="ltUpDiag">
                <a:fgClr>
                  <a:schemeClr val="accent3">
                    <a:alpha val="20000"/>
                  </a:schemeClr>
                </a:fgClr>
                <a:bgClr>
                  <a:schemeClr val="bg1"/>
                </a:bgClr>
              </a:pattFill>
              <a:ln>
                <a:noFill/>
              </a:ln>
              <a:effectLst/>
            </c:spPr>
          </c:dPt>
          <c:dPt>
            <c:idx val="9"/>
            <c:invertIfNegative val="0"/>
            <c:bubble3D val="0"/>
            <c:spPr>
              <a:pattFill prst="ltUpDiag">
                <a:fgClr>
                  <a:schemeClr val="accent3">
                    <a:alpha val="10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100000"/>
                  </a:schemeClr>
                </a:fgClr>
                <a:bgClr>
                  <a:schemeClr val="bg1"/>
                </a:bgClr>
              </a:pattFill>
              <a:ln>
                <a:noFill/>
              </a:ln>
              <a:effectLst/>
            </c:spPr>
          </c:dPt>
          <c:cat>
            <c:strLit>
              <c:ptCount val="12"/>
              <c:pt idx="0">
                <c:v>Ball Bearings</c:v>
              </c:pt>
              <c:pt idx="1">
                <c:v>Wheel Bearings</c:v>
              </c:pt>
              <c:pt idx="2">
                <c:v>Clutches</c:v>
              </c:pt>
              <c:pt idx="3">
                <c:v>Brakes</c:v>
              </c:pt>
              <c:pt idx="4">
                <c:v>Alternators</c:v>
              </c:pt>
              <c:pt idx="5">
                <c:v>Rotor Screws</c:v>
              </c:pt>
              <c:pt idx="6">
                <c:v>Planetary Gears</c:v>
              </c:pt>
              <c:pt idx="7">
                <c:v>Wiper Gears</c:v>
              </c:pt>
              <c:pt idx="8">
                <c:v>Hybrid Motors</c:v>
              </c:pt>
              <c:pt idx="9">
                <c:v>Lift Supports</c:v>
              </c:pt>
              <c:pt idx="10">
                <c:v>Brake Pads</c:v>
              </c:pt>
              <c:pt idx="11">
                <c:v>Belt drives</c:v>
              </c:pt>
            </c:strLit>
          </c:cat>
          <c:val>
            <c:numLit>
              <c:formatCode>General</c:formatCode>
              <c:ptCount val="12"/>
              <c:pt idx="0">
                <c:v>34.25</c:v>
              </c:pt>
              <c:pt idx="1">
                <c:v>31.08</c:v>
              </c:pt>
              <c:pt idx="2">
                <c:v>37.98</c:v>
              </c:pt>
              <c:pt idx="3">
                <c:v>33.93</c:v>
              </c:pt>
              <c:pt idx="4">
                <c:v>19.99</c:v>
              </c:pt>
              <c:pt idx="5">
                <c:v>41.88</c:v>
              </c:pt>
              <c:pt idx="6">
                <c:v>35.15</c:v>
              </c:pt>
              <c:pt idx="7">
                <c:v>29.95</c:v>
              </c:pt>
              <c:pt idx="8">
                <c:v>32.71</c:v>
              </c:pt>
              <c:pt idx="9">
                <c:v>33.8</c:v>
              </c:pt>
              <c:pt idx="10">
                <c:v>24.88</c:v>
              </c:pt>
              <c:pt idx="11">
                <c:v>41.85</c:v>
              </c:pt>
            </c:numLit>
          </c:val>
        </c:ser>
        <c:dLbls>
          <c:showLegendKey val="0"/>
          <c:showVal val="0"/>
          <c:showCatName val="0"/>
          <c:showSerName val="0"/>
          <c:showPercent val="0"/>
          <c:showBubbleSize val="0"/>
        </c:dLbls>
        <c:gapWidth val="219"/>
        <c:overlap val="-27"/>
        <c:axId val="-1945985616"/>
        <c:axId val="-1945981584"/>
      </c:barChart>
      <c:catAx>
        <c:axId val="-19459856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Product</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5981584"/>
        <c:crosses val="autoZero"/>
        <c:auto val="1"/>
        <c:lblAlgn val="ctr"/>
        <c:lblOffset val="100"/>
        <c:noMultiLvlLbl val="0"/>
      </c:catAx>
      <c:valAx>
        <c:axId val="-1945981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5985616"/>
        <c:crosses val="autoZero"/>
        <c:crossBetween val="between"/>
      </c:valAx>
      <c:spPr>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Region</a:t>
            </a:r>
          </a:p>
        </c:rich>
      </c:tx>
      <c:layout/>
      <c:overlay val="0"/>
      <c:spPr>
        <a:noFill/>
        <a:ln>
          <a:noFill/>
        </a:ln>
        <a:effectLst/>
      </c:spPr>
    </c:title>
    <c:autoTitleDeleted val="0"/>
    <c:plotArea>
      <c:layout/>
      <c:barChart>
        <c:barDir val="col"/>
        <c:grouping val="clustered"/>
        <c:varyColors val="0"/>
        <c:ser>
          <c:idx val="0"/>
          <c:order val="0"/>
          <c:tx>
            <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2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2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20000"/>
                </a:schemeClr>
              </a:solidFill>
              <a:ln>
                <a:noFill/>
              </a:ln>
              <a:effectLst/>
            </c:spPr>
          </c:dPt>
          <c:dPt>
            <c:idx val="7"/>
            <c:invertIfNegative val="0"/>
            <c:bubble3D val="0"/>
            <c:spPr>
              <a:solidFill>
                <a:schemeClr val="accent1">
                  <a:alpha val="10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10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100000"/>
                </a:schemeClr>
              </a:solidFill>
              <a:ln>
                <a:noFill/>
              </a:ln>
              <a:effectLst/>
            </c:spPr>
          </c:dPt>
          <c:cat>
            <c:strLit>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Lit>
          </c:cat>
          <c:val>
            <c:numLit>
              <c:formatCode>General</c:formatCode>
              <c:ptCount val="12"/>
              <c:pt idx="0">
                <c:v>44.27</c:v>
              </c:pt>
              <c:pt idx="1">
                <c:v>33.2</c:v>
              </c:pt>
              <c:pt idx="2">
                <c:v>42.75</c:v>
              </c:pt>
              <c:pt idx="3">
                <c:v>33.1</c:v>
              </c:pt>
              <c:pt idx="4">
                <c:v>33.75</c:v>
              </c:pt>
              <c:pt idx="5">
                <c:v>27.16</c:v>
              </c:pt>
              <c:pt idx="6">
                <c:v>36.64</c:v>
              </c:pt>
              <c:pt idx="7">
                <c:v>29.41</c:v>
              </c:pt>
              <c:pt idx="8">
                <c:v>25.95</c:v>
              </c:pt>
              <c:pt idx="9">
                <c:v>28.45</c:v>
              </c:pt>
              <c:pt idx="10">
                <c:v>35.84</c:v>
              </c:pt>
              <c:pt idx="11">
                <c:v>32.46</c:v>
              </c:pt>
            </c:numLit>
          </c:val>
        </c:ser>
        <c:dLbls>
          <c:showLegendKey val="0"/>
          <c:showVal val="0"/>
          <c:showCatName val="0"/>
          <c:showSerName val="0"/>
          <c:showPercent val="0"/>
          <c:showBubbleSize val="0"/>
        </c:dLbls>
        <c:gapWidth val="219"/>
        <c:overlap val="-27"/>
        <c:axId val="-1945941616"/>
        <c:axId val="-1945937584"/>
      </c:barChart>
      <c:catAx>
        <c:axId val="-19459416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Region</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5937584"/>
        <c:crosses val="autoZero"/>
        <c:auto val="1"/>
        <c:lblAlgn val="ctr"/>
        <c:lblOffset val="100"/>
        <c:noMultiLvlLbl val="0"/>
      </c:catAx>
      <c:valAx>
        <c:axId val="-1945937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5941616"/>
        <c:crosses val="autoZero"/>
        <c:crossBetween val="between"/>
      </c:valAx>
      <c:spPr>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Region when Distributor is BDINC</a:t>
            </a:r>
          </a:p>
        </c:rich>
      </c:tx>
      <c:layout/>
      <c:overlay val="0"/>
      <c:spPr>
        <a:noFill/>
        <a:ln>
          <a:noFill/>
        </a:ln>
        <a:effectLst/>
      </c:spPr>
    </c:title>
    <c:autoTitleDeleted val="0"/>
    <c:plotArea>
      <c:layout/>
      <c:barChart>
        <c:barDir val="col"/>
        <c:grouping val="clustered"/>
        <c:varyColors val="0"/>
        <c:ser>
          <c:idx val="0"/>
          <c:order val="0"/>
          <c:tx>
            <c:v>only BDINC</c:v>
          </c:tx>
          <c:spPr>
            <a:solidFill>
              <a:schemeClr val="accent1"/>
            </a:solidFill>
            <a:ln>
              <a:noFill/>
            </a:ln>
            <a:effectLst/>
          </c:spPr>
          <c:invertIfNegative val="0"/>
          <c:dPt>
            <c:idx val="0"/>
            <c:invertIfNegative val="0"/>
            <c:bubble3D val="0"/>
            <c:spPr>
              <a:solidFill>
                <a:schemeClr val="accent1">
                  <a:alpha val="20000"/>
                </a:schemeClr>
              </a:solidFill>
              <a:ln>
                <a:noFill/>
              </a:ln>
              <a:effectLst/>
            </c:spPr>
          </c:dPt>
          <c:dPt>
            <c:idx val="1"/>
            <c:invertIfNegative val="0"/>
            <c:bubble3D val="0"/>
            <c:spPr>
              <a:solidFill>
                <a:schemeClr val="accent1">
                  <a:alpha val="20000"/>
                </a:schemeClr>
              </a:solidFill>
              <a:ln>
                <a:noFill/>
              </a:ln>
              <a:effectLst/>
            </c:spPr>
          </c:dPt>
          <c:dPt>
            <c:idx val="2"/>
            <c:invertIfNegative val="0"/>
            <c:bubble3D val="0"/>
            <c:spPr>
              <a:solidFill>
                <a:schemeClr val="accent1">
                  <a:alpha val="2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2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100000"/>
                </a:schemeClr>
              </a:solidFill>
              <a:ln>
                <a:noFill/>
              </a:ln>
              <a:effectLst/>
            </c:spPr>
          </c:dPt>
          <c:dPt>
            <c:idx val="8"/>
            <c:invertIfNegative val="0"/>
            <c:bubble3D val="0"/>
            <c:spPr>
              <a:solidFill>
                <a:schemeClr val="accent1">
                  <a:alpha val="2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20000"/>
                </a:schemeClr>
              </a:solidFill>
              <a:ln>
                <a:noFill/>
              </a:ln>
              <a:effectLst/>
            </c:spPr>
          </c:dPt>
          <c:cat>
            <c:strLit>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Lit>
          </c:cat>
          <c:val>
            <c:numLit>
              <c:formatCode>General</c:formatCode>
              <c:ptCount val="12"/>
              <c:pt idx="0">
                <c:v>47.5</c:v>
              </c:pt>
              <c:pt idx="1">
                <c:v>33.64</c:v>
              </c:pt>
              <c:pt idx="2">
                <c:v>43.65</c:v>
              </c:pt>
              <c:pt idx="3">
                <c:v>29.79</c:v>
              </c:pt>
              <c:pt idx="4">
                <c:v>34.57</c:v>
              </c:pt>
              <c:pt idx="5">
                <c:v>45.08</c:v>
              </c:pt>
              <c:pt idx="6">
                <c:v>53.23</c:v>
              </c:pt>
              <c:pt idx="7">
                <c:v>47.44</c:v>
              </c:pt>
              <c:pt idx="8">
                <c:v>31.83</c:v>
              </c:pt>
              <c:pt idx="9">
                <c:v>26.34</c:v>
              </c:pt>
              <c:pt idx="10">
                <c:v>31.3</c:v>
              </c:pt>
              <c:pt idx="11">
                <c:v>34.65</c:v>
              </c:pt>
            </c:numLit>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20000"/>
                  </a:schemeClr>
                </a:fgClr>
                <a:bgClr>
                  <a:schemeClr val="bg1"/>
                </a:bgClr>
              </a:pattFill>
              <a:ln>
                <a:noFill/>
              </a:ln>
              <a:effectLst/>
            </c:spPr>
          </c:dPt>
          <c:dPt>
            <c:idx val="1"/>
            <c:invertIfNegative val="0"/>
            <c:bubble3D val="0"/>
            <c:spPr>
              <a:pattFill prst="ltUpDiag">
                <a:fgClr>
                  <a:schemeClr val="accent3">
                    <a:alpha val="20000"/>
                  </a:schemeClr>
                </a:fgClr>
                <a:bgClr>
                  <a:schemeClr val="bg1"/>
                </a:bgClr>
              </a:pattFill>
              <a:ln>
                <a:noFill/>
              </a:ln>
              <a:effectLst/>
            </c:spPr>
          </c:dPt>
          <c:dPt>
            <c:idx val="2"/>
            <c:invertIfNegative val="0"/>
            <c:bubble3D val="0"/>
            <c:spPr>
              <a:pattFill prst="ltUpDiag">
                <a:fgClr>
                  <a:schemeClr val="accent3">
                    <a:alpha val="20000"/>
                  </a:schemeClr>
                </a:fgClr>
                <a:bgClr>
                  <a:schemeClr val="bg1"/>
                </a:bgClr>
              </a:pattFill>
              <a:ln>
                <a:noFill/>
              </a:ln>
              <a:effectLst/>
            </c:spPr>
          </c:dPt>
          <c:dPt>
            <c:idx val="3"/>
            <c:invertIfNegative val="0"/>
            <c:bubble3D val="0"/>
            <c:spPr>
              <a:pattFill prst="ltUpDiag">
                <a:fgClr>
                  <a:schemeClr val="accent3">
                    <a:alpha val="20000"/>
                  </a:schemeClr>
                </a:fgClr>
                <a:bgClr>
                  <a:schemeClr val="bg1"/>
                </a:bgClr>
              </a:pattFill>
              <a:ln>
                <a:noFill/>
              </a:ln>
              <a:effectLst/>
            </c:spPr>
          </c:dPt>
          <c:dPt>
            <c:idx val="4"/>
            <c:invertIfNegative val="0"/>
            <c:bubble3D val="0"/>
            <c:spPr>
              <a:pattFill prst="ltUpDiag">
                <a:fgClr>
                  <a:schemeClr val="accent3">
                    <a:alpha val="2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100000"/>
                  </a:schemeClr>
                </a:fgClr>
                <a:bgClr>
                  <a:schemeClr val="bg1"/>
                </a:bgClr>
              </a:pattFill>
              <a:ln>
                <a:noFill/>
              </a:ln>
              <a:effectLst/>
            </c:spPr>
          </c:dPt>
          <c:dPt>
            <c:idx val="8"/>
            <c:invertIfNegative val="0"/>
            <c:bubble3D val="0"/>
            <c:spPr>
              <a:pattFill prst="ltUpDiag">
                <a:fgClr>
                  <a:schemeClr val="accent3">
                    <a:alpha val="20000"/>
                  </a:schemeClr>
                </a:fgClr>
                <a:bgClr>
                  <a:schemeClr val="bg1"/>
                </a:bgClr>
              </a:pattFill>
              <a:ln>
                <a:noFill/>
              </a:ln>
              <a:effectLst/>
            </c:spPr>
          </c:dPt>
          <c:dPt>
            <c:idx val="9"/>
            <c:invertIfNegative val="0"/>
            <c:bubble3D val="0"/>
            <c:spPr>
              <a:pattFill prst="ltUpDiag">
                <a:fgClr>
                  <a:schemeClr val="accent3">
                    <a:alpha val="2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20000"/>
                  </a:schemeClr>
                </a:fgClr>
                <a:bgClr>
                  <a:schemeClr val="bg1"/>
                </a:bgClr>
              </a:pattFill>
              <a:ln>
                <a:noFill/>
              </a:ln>
              <a:effectLst/>
            </c:spPr>
          </c:dPt>
          <c:cat>
            <c:strLit>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Lit>
          </c:cat>
          <c:val>
            <c:numLit>
              <c:formatCode>General</c:formatCode>
              <c:ptCount val="12"/>
              <c:pt idx="0">
                <c:v>44.18</c:v>
              </c:pt>
              <c:pt idx="1">
                <c:v>33.18</c:v>
              </c:pt>
              <c:pt idx="2">
                <c:v>42.63</c:v>
              </c:pt>
              <c:pt idx="3">
                <c:v>33.32</c:v>
              </c:pt>
              <c:pt idx="4">
                <c:v>33.66</c:v>
              </c:pt>
              <c:pt idx="5">
                <c:v>25.57</c:v>
              </c:pt>
              <c:pt idx="6">
                <c:v>34.34</c:v>
              </c:pt>
              <c:pt idx="7">
                <c:v>27.41</c:v>
              </c:pt>
              <c:pt idx="8">
                <c:v>25.28</c:v>
              </c:pt>
              <c:pt idx="9">
                <c:v>28.84</c:v>
              </c:pt>
              <c:pt idx="10">
                <c:v>36.19</c:v>
              </c:pt>
              <c:pt idx="11">
                <c:v>31.69</c:v>
              </c:pt>
            </c:numLit>
          </c:val>
        </c:ser>
        <c:dLbls>
          <c:showLegendKey val="0"/>
          <c:showVal val="0"/>
          <c:showCatName val="0"/>
          <c:showSerName val="0"/>
          <c:showPercent val="0"/>
          <c:showBubbleSize val="0"/>
        </c:dLbls>
        <c:gapWidth val="219"/>
        <c:overlap val="-27"/>
        <c:axId val="-1945890080"/>
        <c:axId val="-1945886048"/>
      </c:barChart>
      <c:catAx>
        <c:axId val="-19458900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Region</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5886048"/>
        <c:crosses val="autoZero"/>
        <c:auto val="1"/>
        <c:lblAlgn val="ctr"/>
        <c:lblOffset val="100"/>
        <c:noMultiLvlLbl val="0"/>
      </c:catAx>
      <c:valAx>
        <c:axId val="-1945886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5890080"/>
        <c:crosses val="autoZero"/>
        <c:crossBetween val="between"/>
      </c:valAx>
      <c:spPr>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Region when Distributor is Nisizu</a:t>
            </a:r>
          </a:p>
        </c:rich>
      </c:tx>
      <c:layout/>
      <c:overlay val="0"/>
      <c:spPr>
        <a:noFill/>
        <a:ln>
          <a:noFill/>
        </a:ln>
        <a:effectLst/>
      </c:spPr>
    </c:title>
    <c:autoTitleDeleted val="0"/>
    <c:plotArea>
      <c:layout/>
      <c:barChart>
        <c:barDir val="col"/>
        <c:grouping val="clustered"/>
        <c:varyColors val="0"/>
        <c:ser>
          <c:idx val="0"/>
          <c:order val="0"/>
          <c:tx>
            <c:v>only Nisizu</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2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2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100000"/>
                </a:schemeClr>
              </a:solidFill>
              <a:ln>
                <a:noFill/>
              </a:ln>
              <a:effectLst/>
            </c:spPr>
          </c:dPt>
          <c:dPt>
            <c:idx val="11"/>
            <c:invertIfNegative val="0"/>
            <c:bubble3D val="0"/>
            <c:spPr>
              <a:solidFill>
                <a:schemeClr val="accent1">
                  <a:alpha val="20000"/>
                </a:schemeClr>
              </a:solidFill>
              <a:ln>
                <a:noFill/>
              </a:ln>
              <a:effectLst/>
            </c:spPr>
          </c:dPt>
          <c:cat>
            <c:strLit>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Lit>
          </c:cat>
          <c:val>
            <c:numLit>
              <c:formatCode>General</c:formatCode>
              <c:ptCount val="12"/>
              <c:pt idx="0">
                <c:v>50.17</c:v>
              </c:pt>
              <c:pt idx="1">
                <c:v>35.23</c:v>
              </c:pt>
              <c:pt idx="2">
                <c:v>47.46</c:v>
              </c:pt>
              <c:pt idx="3">
                <c:v>35.17</c:v>
              </c:pt>
              <c:pt idx="4">
                <c:v>39.93</c:v>
              </c:pt>
              <c:pt idx="5">
                <c:v>22.06</c:v>
              </c:pt>
              <c:pt idx="6">
                <c:v>38.58</c:v>
              </c:pt>
              <c:pt idx="7">
                <c:v>28.51</c:v>
              </c:pt>
              <c:pt idx="8">
                <c:v>28.53</c:v>
              </c:pt>
              <c:pt idx="9">
                <c:v>30.35</c:v>
              </c:pt>
              <c:pt idx="10">
                <c:v>41.86</c:v>
              </c:pt>
              <c:pt idx="11">
                <c:v>34.21</c:v>
              </c:pt>
            </c:numLit>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2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2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20000"/>
                  </a:schemeClr>
                </a:fgClr>
                <a:bgClr>
                  <a:schemeClr val="bg1"/>
                </a:bgClr>
              </a:pattFill>
              <a:ln>
                <a:noFill/>
              </a:ln>
              <a:effectLst/>
            </c:spPr>
          </c:dPt>
          <c:dPt>
            <c:idx val="7"/>
            <c:invertIfNegative val="0"/>
            <c:bubble3D val="0"/>
            <c:spPr>
              <a:pattFill prst="ltUpDiag">
                <a:fgClr>
                  <a:schemeClr val="accent3">
                    <a:alpha val="2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20000"/>
                  </a:schemeClr>
                </a:fgClr>
                <a:bgClr>
                  <a:schemeClr val="bg1"/>
                </a:bgClr>
              </a:pattFill>
              <a:ln>
                <a:noFill/>
              </a:ln>
              <a:effectLst/>
            </c:spPr>
          </c:dPt>
          <c:dPt>
            <c:idx val="10"/>
            <c:invertIfNegative val="0"/>
            <c:bubble3D val="0"/>
            <c:spPr>
              <a:pattFill prst="ltUpDiag">
                <a:fgClr>
                  <a:schemeClr val="accent3">
                    <a:alpha val="100000"/>
                  </a:schemeClr>
                </a:fgClr>
                <a:bgClr>
                  <a:schemeClr val="bg1"/>
                </a:bgClr>
              </a:pattFill>
              <a:ln>
                <a:noFill/>
              </a:ln>
              <a:effectLst/>
            </c:spPr>
          </c:dPt>
          <c:dPt>
            <c:idx val="11"/>
            <c:invertIfNegative val="0"/>
            <c:bubble3D val="0"/>
            <c:spPr>
              <a:pattFill prst="ltUpDiag">
                <a:fgClr>
                  <a:schemeClr val="accent3">
                    <a:alpha val="20000"/>
                  </a:schemeClr>
                </a:fgClr>
                <a:bgClr>
                  <a:schemeClr val="bg1"/>
                </a:bgClr>
              </a:pattFill>
              <a:ln>
                <a:noFill/>
              </a:ln>
              <a:effectLst/>
            </c:spPr>
          </c:dPt>
          <c:cat>
            <c:strLit>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Lit>
          </c:cat>
          <c:val>
            <c:numLit>
              <c:formatCode>General</c:formatCode>
              <c:ptCount val="12"/>
              <c:pt idx="0">
                <c:v>39.84</c:v>
              </c:pt>
              <c:pt idx="1">
                <c:v>32.59</c:v>
              </c:pt>
              <c:pt idx="2">
                <c:v>39.37</c:v>
              </c:pt>
              <c:pt idx="3">
                <c:v>32.34</c:v>
              </c:pt>
              <c:pt idx="4">
                <c:v>30.67</c:v>
              </c:pt>
              <c:pt idx="5">
                <c:v>30.76</c:v>
              </c:pt>
              <c:pt idx="6">
                <c:v>35.4</c:v>
              </c:pt>
              <c:pt idx="7">
                <c:v>29.97</c:v>
              </c:pt>
              <c:pt idx="8">
                <c:v>24.52</c:v>
              </c:pt>
              <c:pt idx="9">
                <c:v>27.53</c:v>
              </c:pt>
              <c:pt idx="10">
                <c:v>32.87</c:v>
              </c:pt>
              <c:pt idx="11">
                <c:v>31.67</c:v>
              </c:pt>
            </c:numLit>
          </c:val>
        </c:ser>
        <c:dLbls>
          <c:showLegendKey val="0"/>
          <c:showVal val="0"/>
          <c:showCatName val="0"/>
          <c:showSerName val="0"/>
          <c:showPercent val="0"/>
          <c:showBubbleSize val="0"/>
        </c:dLbls>
        <c:gapWidth val="219"/>
        <c:overlap val="-27"/>
        <c:axId val="-1945835888"/>
        <c:axId val="-1945831856"/>
      </c:barChart>
      <c:catAx>
        <c:axId val="-19458358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Region</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5831856"/>
        <c:crosses val="autoZero"/>
        <c:auto val="1"/>
        <c:lblAlgn val="ctr"/>
        <c:lblOffset val="100"/>
        <c:noMultiLvlLbl val="0"/>
      </c:catAx>
      <c:valAx>
        <c:axId val="-1945831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5835888"/>
        <c:crosses val="autoZero"/>
        <c:crossBetween val="between"/>
      </c:valAx>
      <c:spPr>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Region when Distributor is Nokemi</a:t>
            </a:r>
          </a:p>
        </c:rich>
      </c:tx>
      <c:layout/>
      <c:overlay val="0"/>
      <c:spPr>
        <a:noFill/>
        <a:ln>
          <a:noFill/>
        </a:ln>
        <a:effectLst/>
      </c:spPr>
    </c:title>
    <c:autoTitleDeleted val="0"/>
    <c:plotArea>
      <c:layout/>
      <c:barChart>
        <c:barDir val="col"/>
        <c:grouping val="clustered"/>
        <c:varyColors val="0"/>
        <c:ser>
          <c:idx val="0"/>
          <c:order val="0"/>
          <c:tx>
            <c:v>only Nokemi</c:v>
          </c:tx>
          <c:spPr>
            <a:solidFill>
              <a:schemeClr val="accent1"/>
            </a:solidFill>
            <a:ln>
              <a:noFill/>
            </a:ln>
            <a:effectLst/>
          </c:spPr>
          <c:invertIfNegative val="0"/>
          <c:dPt>
            <c:idx val="0"/>
            <c:invertIfNegative val="0"/>
            <c:bubble3D val="0"/>
            <c:spPr>
              <a:solidFill>
                <a:schemeClr val="accent1">
                  <a:alpha val="100000"/>
                </a:schemeClr>
              </a:solidFill>
              <a:ln>
                <a:noFill/>
              </a:ln>
              <a:effectLst/>
            </c:spPr>
          </c:dPt>
          <c:dPt>
            <c:idx val="1"/>
            <c:invertIfNegative val="0"/>
            <c:bubble3D val="0"/>
            <c:spPr>
              <a:solidFill>
                <a:schemeClr val="accent1">
                  <a:alpha val="10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2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100000"/>
                </a:schemeClr>
              </a:solidFill>
              <a:ln>
                <a:noFill/>
              </a:ln>
              <a:effectLst/>
            </c:spPr>
          </c:dPt>
          <c:dPt>
            <c:idx val="8"/>
            <c:invertIfNegative val="0"/>
            <c:bubble3D val="0"/>
            <c:spPr>
              <a:solidFill>
                <a:schemeClr val="accent1">
                  <a:alpha val="100000"/>
                </a:schemeClr>
              </a:solidFill>
              <a:ln>
                <a:noFill/>
              </a:ln>
              <a:effectLst/>
            </c:spPr>
          </c:dPt>
          <c:dPt>
            <c:idx val="9"/>
            <c:invertIfNegative val="0"/>
            <c:bubble3D val="0"/>
            <c:spPr>
              <a:solidFill>
                <a:schemeClr val="accent1">
                  <a:alpha val="20000"/>
                </a:schemeClr>
              </a:solidFill>
              <a:ln>
                <a:noFill/>
              </a:ln>
              <a:effectLst/>
            </c:spPr>
          </c:dPt>
          <c:dPt>
            <c:idx val="10"/>
            <c:invertIfNegative val="0"/>
            <c:bubble3D val="0"/>
            <c:spPr>
              <a:solidFill>
                <a:schemeClr val="accent1">
                  <a:alpha val="100000"/>
                </a:schemeClr>
              </a:solidFill>
              <a:ln>
                <a:noFill/>
              </a:ln>
              <a:effectLst/>
            </c:spPr>
          </c:dPt>
          <c:dPt>
            <c:idx val="11"/>
            <c:invertIfNegative val="0"/>
            <c:bubble3D val="0"/>
            <c:spPr>
              <a:solidFill>
                <a:schemeClr val="accent1">
                  <a:alpha val="100000"/>
                </a:schemeClr>
              </a:solidFill>
              <a:ln>
                <a:noFill/>
              </a:ln>
              <a:effectLst/>
            </c:spPr>
          </c:dPt>
          <c:cat>
            <c:strLit>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Lit>
          </c:cat>
          <c:val>
            <c:numLit>
              <c:formatCode>General</c:formatCode>
              <c:ptCount val="12"/>
              <c:pt idx="0">
                <c:v>37.78</c:v>
              </c:pt>
              <c:pt idx="1">
                <c:v>31.01</c:v>
              </c:pt>
              <c:pt idx="2">
                <c:v>36.37</c:v>
              </c:pt>
              <c:pt idx="3">
                <c:v>31.9</c:v>
              </c:pt>
              <c:pt idx="4">
                <c:v>27.78</c:v>
              </c:pt>
              <c:pt idx="5">
                <c:v>27.25</c:v>
              </c:pt>
              <c:pt idx="6">
                <c:v>24.68</c:v>
              </c:pt>
              <c:pt idx="7">
                <c:v>22.73</c:v>
              </c:pt>
              <c:pt idx="8">
                <c:v>21.59</c:v>
              </c:pt>
              <c:pt idx="9">
                <c:v>26.72</c:v>
              </c:pt>
              <c:pt idx="10">
                <c:v>31.17</c:v>
              </c:pt>
              <c:pt idx="11">
                <c:v>26.96</c:v>
              </c:pt>
            </c:numLit>
          </c:val>
        </c:ser>
        <c:ser>
          <c:idx val="1"/>
          <c:order val="1"/>
          <c:tx>
            <c:v>all other Distributor</c:v>
          </c:tx>
          <c:spPr>
            <a:solidFill>
              <a:schemeClr val="accent3"/>
            </a:solidFill>
            <a:ln>
              <a:noFill/>
            </a:ln>
            <a:effectLst/>
          </c:spPr>
          <c:invertIfNegative val="0"/>
          <c:dPt>
            <c:idx val="0"/>
            <c:invertIfNegative val="0"/>
            <c:bubble3D val="0"/>
            <c:spPr>
              <a:pattFill prst="ltUpDiag">
                <a:fgClr>
                  <a:schemeClr val="accent3">
                    <a:alpha val="100000"/>
                  </a:schemeClr>
                </a:fgClr>
                <a:bgClr>
                  <a:schemeClr val="bg1"/>
                </a:bgClr>
              </a:pattFill>
              <a:ln>
                <a:noFill/>
              </a:ln>
              <a:effectLst/>
            </c:spPr>
          </c:dPt>
          <c:dPt>
            <c:idx val="1"/>
            <c:invertIfNegative val="0"/>
            <c:bubble3D val="0"/>
            <c:spPr>
              <a:pattFill prst="ltUpDiag">
                <a:fgClr>
                  <a:schemeClr val="accent3">
                    <a:alpha val="10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2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2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100000"/>
                  </a:schemeClr>
                </a:fgClr>
                <a:bgClr>
                  <a:schemeClr val="bg1"/>
                </a:bgClr>
              </a:pattFill>
              <a:ln>
                <a:noFill/>
              </a:ln>
              <a:effectLst/>
            </c:spPr>
          </c:dPt>
          <c:dPt>
            <c:idx val="8"/>
            <c:invertIfNegative val="0"/>
            <c:bubble3D val="0"/>
            <c:spPr>
              <a:pattFill prst="ltUpDiag">
                <a:fgClr>
                  <a:schemeClr val="accent3">
                    <a:alpha val="100000"/>
                  </a:schemeClr>
                </a:fgClr>
                <a:bgClr>
                  <a:schemeClr val="bg1"/>
                </a:bgClr>
              </a:pattFill>
              <a:ln>
                <a:noFill/>
              </a:ln>
              <a:effectLst/>
            </c:spPr>
          </c:dPt>
          <c:dPt>
            <c:idx val="9"/>
            <c:invertIfNegative val="0"/>
            <c:bubble3D val="0"/>
            <c:spPr>
              <a:pattFill prst="ltUpDiag">
                <a:fgClr>
                  <a:schemeClr val="accent3">
                    <a:alpha val="20000"/>
                  </a:schemeClr>
                </a:fgClr>
                <a:bgClr>
                  <a:schemeClr val="bg1"/>
                </a:bgClr>
              </a:pattFill>
              <a:ln>
                <a:noFill/>
              </a:ln>
              <a:effectLst/>
            </c:spPr>
          </c:dPt>
          <c:dPt>
            <c:idx val="10"/>
            <c:invertIfNegative val="0"/>
            <c:bubble3D val="0"/>
            <c:spPr>
              <a:pattFill prst="ltUpDiag">
                <a:fgClr>
                  <a:schemeClr val="accent3">
                    <a:alpha val="100000"/>
                  </a:schemeClr>
                </a:fgClr>
                <a:bgClr>
                  <a:schemeClr val="bg1"/>
                </a:bgClr>
              </a:pattFill>
              <a:ln>
                <a:noFill/>
              </a:ln>
              <a:effectLst/>
            </c:spPr>
          </c:dPt>
          <c:dPt>
            <c:idx val="11"/>
            <c:invertIfNegative val="0"/>
            <c:bubble3D val="0"/>
            <c:spPr>
              <a:pattFill prst="ltUpDiag">
                <a:fgClr>
                  <a:schemeClr val="accent3">
                    <a:alpha val="100000"/>
                  </a:schemeClr>
                </a:fgClr>
                <a:bgClr>
                  <a:schemeClr val="bg1"/>
                </a:bgClr>
              </a:pattFill>
              <a:ln>
                <a:noFill/>
              </a:ln>
              <a:effectLst/>
            </c:spPr>
          </c:dPt>
          <c:cat>
            <c:strLit>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Lit>
          </c:cat>
          <c:val>
            <c:numLit>
              <c:formatCode>General</c:formatCode>
              <c:ptCount val="12"/>
              <c:pt idx="0">
                <c:v>49.34</c:v>
              </c:pt>
              <c:pt idx="1">
                <c:v>36.31</c:v>
              </c:pt>
              <c:pt idx="2">
                <c:v>46.68</c:v>
              </c:pt>
              <c:pt idx="3">
                <c:v>34.75</c:v>
              </c:pt>
              <c:pt idx="4">
                <c:v>38.87</c:v>
              </c:pt>
              <c:pt idx="5">
                <c:v>27.08</c:v>
              </c:pt>
              <c:pt idx="6">
                <c:v>45.01</c:v>
              </c:pt>
              <c:pt idx="7">
                <c:v>34.21</c:v>
              </c:pt>
              <c:pt idx="8">
                <c:v>29.46</c:v>
              </c:pt>
              <c:pt idx="9">
                <c:v>29.5</c:v>
              </c:pt>
              <c:pt idx="10">
                <c:v>39.5</c:v>
              </c:pt>
              <c:pt idx="11">
                <c:v>35.16</c:v>
              </c:pt>
            </c:numLit>
          </c:val>
        </c:ser>
        <c:dLbls>
          <c:showLegendKey val="0"/>
          <c:showVal val="0"/>
          <c:showCatName val="0"/>
          <c:showSerName val="0"/>
          <c:showPercent val="0"/>
          <c:showBubbleSize val="0"/>
        </c:dLbls>
        <c:gapWidth val="219"/>
        <c:overlap val="-27"/>
        <c:axId val="-1943602448"/>
        <c:axId val="-1943598416"/>
      </c:barChart>
      <c:catAx>
        <c:axId val="-19436024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Region</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3598416"/>
        <c:crosses val="autoZero"/>
        <c:auto val="1"/>
        <c:lblAlgn val="ctr"/>
        <c:lblOffset val="100"/>
        <c:noMultiLvlLbl val="0"/>
      </c:catAx>
      <c:valAx>
        <c:axId val="-1943598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3602448"/>
        <c:crosses val="autoZero"/>
        <c:crossBetween val="between"/>
      </c:valAx>
      <c:spPr>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by Region when Product is Wheel Bearings</a:t>
            </a:r>
          </a:p>
        </c:rich>
      </c:tx>
      <c:layout/>
      <c:overlay val="0"/>
      <c:spPr>
        <a:noFill/>
        <a:ln>
          <a:noFill/>
        </a:ln>
        <a:effectLst/>
      </c:spPr>
    </c:title>
    <c:autoTitleDeleted val="0"/>
    <c:plotArea>
      <c:layout/>
      <c:barChart>
        <c:barDir val="col"/>
        <c:grouping val="clustered"/>
        <c:varyColors val="0"/>
        <c:ser>
          <c:idx val="0"/>
          <c:order val="0"/>
          <c:tx>
            <c:v>only Wheel Bearings</c:v>
          </c:tx>
          <c:spPr>
            <a:solidFill>
              <a:schemeClr val="accent1"/>
            </a:solidFill>
            <a:ln>
              <a:noFill/>
            </a:ln>
            <a:effectLst/>
          </c:spPr>
          <c:invertIfNegative val="0"/>
          <c:dPt>
            <c:idx val="0"/>
            <c:invertIfNegative val="0"/>
            <c:bubble3D val="0"/>
            <c:spPr>
              <a:solidFill>
                <a:schemeClr val="accent1">
                  <a:alpha val="20000"/>
                </a:schemeClr>
              </a:solidFill>
              <a:ln>
                <a:noFill/>
              </a:ln>
              <a:effectLst/>
            </c:spPr>
          </c:dPt>
          <c:dPt>
            <c:idx val="1"/>
            <c:invertIfNegative val="0"/>
            <c:bubble3D val="0"/>
            <c:spPr>
              <a:solidFill>
                <a:schemeClr val="accent1">
                  <a:alpha val="20000"/>
                </a:schemeClr>
              </a:solidFill>
              <a:ln>
                <a:noFill/>
              </a:ln>
              <a:effectLst/>
            </c:spPr>
          </c:dPt>
          <c:dPt>
            <c:idx val="2"/>
            <c:invertIfNegative val="0"/>
            <c:bubble3D val="0"/>
            <c:spPr>
              <a:solidFill>
                <a:schemeClr val="accent1">
                  <a:alpha val="100000"/>
                </a:schemeClr>
              </a:solidFill>
              <a:ln>
                <a:noFill/>
              </a:ln>
              <a:effectLst/>
            </c:spPr>
          </c:dPt>
          <c:dPt>
            <c:idx val="3"/>
            <c:invertIfNegative val="0"/>
            <c:bubble3D val="0"/>
            <c:spPr>
              <a:solidFill>
                <a:schemeClr val="accent1">
                  <a:alpha val="20000"/>
                </a:schemeClr>
              </a:solidFill>
              <a:ln>
                <a:noFill/>
              </a:ln>
              <a:effectLst/>
            </c:spPr>
          </c:dPt>
          <c:dPt>
            <c:idx val="4"/>
            <c:invertIfNegative val="0"/>
            <c:bubble3D val="0"/>
            <c:spPr>
              <a:solidFill>
                <a:schemeClr val="accent1">
                  <a:alpha val="100000"/>
                </a:schemeClr>
              </a:solidFill>
              <a:ln>
                <a:noFill/>
              </a:ln>
              <a:effectLst/>
            </c:spPr>
          </c:dPt>
          <c:dPt>
            <c:idx val="5"/>
            <c:invertIfNegative val="0"/>
            <c:bubble3D val="0"/>
            <c:spPr>
              <a:solidFill>
                <a:schemeClr val="accent1">
                  <a:alpha val="100000"/>
                </a:schemeClr>
              </a:solidFill>
              <a:ln>
                <a:noFill/>
              </a:ln>
              <a:effectLst/>
            </c:spPr>
          </c:dPt>
          <c:dPt>
            <c:idx val="6"/>
            <c:invertIfNegative val="0"/>
            <c:bubble3D val="0"/>
            <c:spPr>
              <a:solidFill>
                <a:schemeClr val="accent1">
                  <a:alpha val="100000"/>
                </a:schemeClr>
              </a:solidFill>
              <a:ln>
                <a:noFill/>
              </a:ln>
              <a:effectLst/>
            </c:spPr>
          </c:dPt>
          <c:dPt>
            <c:idx val="7"/>
            <c:invertIfNegative val="0"/>
            <c:bubble3D val="0"/>
            <c:spPr>
              <a:solidFill>
                <a:schemeClr val="accent1">
                  <a:alpha val="20000"/>
                </a:schemeClr>
              </a:solidFill>
              <a:ln>
                <a:noFill/>
              </a:ln>
              <a:effectLst/>
            </c:spPr>
          </c:dPt>
          <c:dPt>
            <c:idx val="8"/>
            <c:invertIfNegative val="0"/>
            <c:bubble3D val="0"/>
            <c:spPr>
              <a:solidFill>
                <a:schemeClr val="accent1">
                  <a:alpha val="20000"/>
                </a:schemeClr>
              </a:solidFill>
              <a:ln>
                <a:noFill/>
              </a:ln>
              <a:effectLst/>
            </c:spPr>
          </c:dPt>
          <c:dPt>
            <c:idx val="9"/>
            <c:invertIfNegative val="0"/>
            <c:bubble3D val="0"/>
            <c:spPr>
              <a:solidFill>
                <a:schemeClr val="accent1">
                  <a:alpha val="100000"/>
                </a:schemeClr>
              </a:solidFill>
              <a:ln>
                <a:noFill/>
              </a:ln>
              <a:effectLst/>
            </c:spPr>
          </c:dPt>
          <c:dPt>
            <c:idx val="10"/>
            <c:invertIfNegative val="0"/>
            <c:bubble3D val="0"/>
            <c:spPr>
              <a:solidFill>
                <a:schemeClr val="accent1">
                  <a:alpha val="20000"/>
                </a:schemeClr>
              </a:solidFill>
              <a:ln>
                <a:noFill/>
              </a:ln>
              <a:effectLst/>
            </c:spPr>
          </c:dPt>
          <c:dPt>
            <c:idx val="11"/>
            <c:invertIfNegative val="0"/>
            <c:bubble3D val="0"/>
            <c:spPr>
              <a:solidFill>
                <a:schemeClr val="accent1">
                  <a:alpha val="20000"/>
                </a:schemeClr>
              </a:solidFill>
              <a:ln>
                <a:noFill/>
              </a:ln>
              <a:effectLst/>
            </c:spPr>
          </c:dPt>
          <c:cat>
            <c:strLit>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Lit>
          </c:cat>
          <c:val>
            <c:numLit>
              <c:formatCode>General</c:formatCode>
              <c:ptCount val="12"/>
              <c:pt idx="0">
                <c:v>40.45</c:v>
              </c:pt>
              <c:pt idx="1">
                <c:v>30.47</c:v>
              </c:pt>
              <c:pt idx="2">
                <c:v>37.63</c:v>
              </c:pt>
              <c:pt idx="3">
                <c:v>34.53</c:v>
              </c:pt>
              <c:pt idx="4">
                <c:v>28.4</c:v>
              </c:pt>
              <c:pt idx="5">
                <c:v>33.1</c:v>
              </c:pt>
              <c:pt idx="6">
                <c:v>27.31</c:v>
              </c:pt>
              <c:pt idx="7">
                <c:v>27.71</c:v>
              </c:pt>
              <c:pt idx="8">
                <c:v>24.75</c:v>
              </c:pt>
              <c:pt idx="9">
                <c:v>24.55</c:v>
              </c:pt>
              <c:pt idx="10">
                <c:v>33.91</c:v>
              </c:pt>
              <c:pt idx="11">
                <c:v>34.21</c:v>
              </c:pt>
            </c:numLit>
          </c:val>
        </c:ser>
        <c:ser>
          <c:idx val="1"/>
          <c:order val="1"/>
          <c:tx>
            <c:v>all other Product</c:v>
          </c:tx>
          <c:spPr>
            <a:solidFill>
              <a:schemeClr val="accent3"/>
            </a:solidFill>
            <a:ln>
              <a:noFill/>
            </a:ln>
            <a:effectLst/>
          </c:spPr>
          <c:invertIfNegative val="0"/>
          <c:dPt>
            <c:idx val="0"/>
            <c:invertIfNegative val="0"/>
            <c:bubble3D val="0"/>
            <c:spPr>
              <a:pattFill prst="ltUpDiag">
                <a:fgClr>
                  <a:schemeClr val="accent3">
                    <a:alpha val="20000"/>
                  </a:schemeClr>
                </a:fgClr>
                <a:bgClr>
                  <a:schemeClr val="bg1"/>
                </a:bgClr>
              </a:pattFill>
              <a:ln>
                <a:noFill/>
              </a:ln>
              <a:effectLst/>
            </c:spPr>
          </c:dPt>
          <c:dPt>
            <c:idx val="1"/>
            <c:invertIfNegative val="0"/>
            <c:bubble3D val="0"/>
            <c:spPr>
              <a:pattFill prst="ltUpDiag">
                <a:fgClr>
                  <a:schemeClr val="accent3">
                    <a:alpha val="20000"/>
                  </a:schemeClr>
                </a:fgClr>
                <a:bgClr>
                  <a:schemeClr val="bg1"/>
                </a:bgClr>
              </a:pattFill>
              <a:ln>
                <a:noFill/>
              </a:ln>
              <a:effectLst/>
            </c:spPr>
          </c:dPt>
          <c:dPt>
            <c:idx val="2"/>
            <c:invertIfNegative val="0"/>
            <c:bubble3D val="0"/>
            <c:spPr>
              <a:pattFill prst="ltUpDiag">
                <a:fgClr>
                  <a:schemeClr val="accent3">
                    <a:alpha val="100000"/>
                  </a:schemeClr>
                </a:fgClr>
                <a:bgClr>
                  <a:schemeClr val="bg1"/>
                </a:bgClr>
              </a:pattFill>
              <a:ln>
                <a:noFill/>
              </a:ln>
              <a:effectLst/>
            </c:spPr>
          </c:dPt>
          <c:dPt>
            <c:idx val="3"/>
            <c:invertIfNegative val="0"/>
            <c:bubble3D val="0"/>
            <c:spPr>
              <a:pattFill prst="ltUpDiag">
                <a:fgClr>
                  <a:schemeClr val="accent3">
                    <a:alpha val="20000"/>
                  </a:schemeClr>
                </a:fgClr>
                <a:bgClr>
                  <a:schemeClr val="bg1"/>
                </a:bgClr>
              </a:pattFill>
              <a:ln>
                <a:noFill/>
              </a:ln>
              <a:effectLst/>
            </c:spPr>
          </c:dPt>
          <c:dPt>
            <c:idx val="4"/>
            <c:invertIfNegative val="0"/>
            <c:bubble3D val="0"/>
            <c:spPr>
              <a:pattFill prst="ltUpDiag">
                <a:fgClr>
                  <a:schemeClr val="accent3">
                    <a:alpha val="100000"/>
                  </a:schemeClr>
                </a:fgClr>
                <a:bgClr>
                  <a:schemeClr val="bg1"/>
                </a:bgClr>
              </a:pattFill>
              <a:ln>
                <a:noFill/>
              </a:ln>
              <a:effectLst/>
            </c:spPr>
          </c:dPt>
          <c:dPt>
            <c:idx val="5"/>
            <c:invertIfNegative val="0"/>
            <c:bubble3D val="0"/>
            <c:spPr>
              <a:pattFill prst="ltUpDiag">
                <a:fgClr>
                  <a:schemeClr val="accent3">
                    <a:alpha val="100000"/>
                  </a:schemeClr>
                </a:fgClr>
                <a:bgClr>
                  <a:schemeClr val="bg1"/>
                </a:bgClr>
              </a:pattFill>
              <a:ln>
                <a:noFill/>
              </a:ln>
              <a:effectLst/>
            </c:spPr>
          </c:dPt>
          <c:dPt>
            <c:idx val="6"/>
            <c:invertIfNegative val="0"/>
            <c:bubble3D val="0"/>
            <c:spPr>
              <a:pattFill prst="ltUpDiag">
                <a:fgClr>
                  <a:schemeClr val="accent3">
                    <a:alpha val="100000"/>
                  </a:schemeClr>
                </a:fgClr>
                <a:bgClr>
                  <a:schemeClr val="bg1"/>
                </a:bgClr>
              </a:pattFill>
              <a:ln>
                <a:noFill/>
              </a:ln>
              <a:effectLst/>
            </c:spPr>
          </c:dPt>
          <c:dPt>
            <c:idx val="7"/>
            <c:invertIfNegative val="0"/>
            <c:bubble3D val="0"/>
            <c:spPr>
              <a:pattFill prst="ltUpDiag">
                <a:fgClr>
                  <a:schemeClr val="accent3">
                    <a:alpha val="20000"/>
                  </a:schemeClr>
                </a:fgClr>
                <a:bgClr>
                  <a:schemeClr val="bg1"/>
                </a:bgClr>
              </a:pattFill>
              <a:ln>
                <a:noFill/>
              </a:ln>
              <a:effectLst/>
            </c:spPr>
          </c:dPt>
          <c:dPt>
            <c:idx val="8"/>
            <c:invertIfNegative val="0"/>
            <c:bubble3D val="0"/>
            <c:spPr>
              <a:pattFill prst="ltUpDiag">
                <a:fgClr>
                  <a:schemeClr val="accent3">
                    <a:alpha val="20000"/>
                  </a:schemeClr>
                </a:fgClr>
                <a:bgClr>
                  <a:schemeClr val="bg1"/>
                </a:bgClr>
              </a:pattFill>
              <a:ln>
                <a:noFill/>
              </a:ln>
              <a:effectLst/>
            </c:spPr>
          </c:dPt>
          <c:dPt>
            <c:idx val="9"/>
            <c:invertIfNegative val="0"/>
            <c:bubble3D val="0"/>
            <c:spPr>
              <a:pattFill prst="ltUpDiag">
                <a:fgClr>
                  <a:schemeClr val="accent3">
                    <a:alpha val="100000"/>
                  </a:schemeClr>
                </a:fgClr>
                <a:bgClr>
                  <a:schemeClr val="bg1"/>
                </a:bgClr>
              </a:pattFill>
              <a:ln>
                <a:noFill/>
              </a:ln>
              <a:effectLst/>
            </c:spPr>
          </c:dPt>
          <c:dPt>
            <c:idx val="10"/>
            <c:invertIfNegative val="0"/>
            <c:bubble3D val="0"/>
            <c:spPr>
              <a:pattFill prst="ltUpDiag">
                <a:fgClr>
                  <a:schemeClr val="accent3">
                    <a:alpha val="20000"/>
                  </a:schemeClr>
                </a:fgClr>
                <a:bgClr>
                  <a:schemeClr val="bg1"/>
                </a:bgClr>
              </a:pattFill>
              <a:ln>
                <a:noFill/>
              </a:ln>
              <a:effectLst/>
            </c:spPr>
          </c:dPt>
          <c:dPt>
            <c:idx val="11"/>
            <c:invertIfNegative val="0"/>
            <c:bubble3D val="0"/>
            <c:spPr>
              <a:pattFill prst="ltUpDiag">
                <a:fgClr>
                  <a:schemeClr val="accent3">
                    <a:alpha val="20000"/>
                  </a:schemeClr>
                </a:fgClr>
                <a:bgClr>
                  <a:schemeClr val="bg1"/>
                </a:bgClr>
              </a:pattFill>
              <a:ln>
                <a:noFill/>
              </a:ln>
              <a:effectLst/>
            </c:spPr>
          </c:dPt>
          <c:cat>
            <c:strLit>
              <c:ptCount val="12"/>
              <c:pt idx="0">
                <c:v>Germany</c:v>
              </c:pt>
              <c:pt idx="1">
                <c:v>France</c:v>
              </c:pt>
              <c:pt idx="2">
                <c:v>Latin America</c:v>
              </c:pt>
              <c:pt idx="3">
                <c:v>United Kingdom</c:v>
              </c:pt>
              <c:pt idx="4">
                <c:v>Western United States</c:v>
              </c:pt>
              <c:pt idx="5">
                <c:v>Japan</c:v>
              </c:pt>
              <c:pt idx="6">
                <c:v>India</c:v>
              </c:pt>
              <c:pt idx="7">
                <c:v>South East Asia</c:v>
              </c:pt>
              <c:pt idx="8">
                <c:v>Brazil</c:v>
              </c:pt>
              <c:pt idx="9">
                <c:v>Africa</c:v>
              </c:pt>
              <c:pt idx="10">
                <c:v>Italy</c:v>
              </c:pt>
              <c:pt idx="11">
                <c:v>Middle East</c:v>
              </c:pt>
            </c:strLit>
          </c:cat>
          <c:val>
            <c:numLit>
              <c:formatCode>General</c:formatCode>
              <c:ptCount val="12"/>
              <c:pt idx="0">
                <c:v>44.8</c:v>
              </c:pt>
              <c:pt idx="1">
                <c:v>34.33</c:v>
              </c:pt>
              <c:pt idx="2">
                <c:v>43.8</c:v>
              </c:pt>
              <c:pt idx="3">
                <c:v>32.34</c:v>
              </c:pt>
              <c:pt idx="4">
                <c:v>35.33</c:v>
              </c:pt>
              <c:pt idx="5">
                <c:v>24.91</c:v>
              </c:pt>
              <c:pt idx="6">
                <c:v>38.28</c:v>
              </c:pt>
              <c:pt idx="7">
                <c:v>29.78</c:v>
              </c:pt>
              <c:pt idx="8">
                <c:v>26.18</c:v>
              </c:pt>
              <c:pt idx="9">
                <c:v>29.38</c:v>
              </c:pt>
              <c:pt idx="10">
                <c:v>36.16</c:v>
              </c:pt>
              <c:pt idx="11">
                <c:v>31.89</c:v>
              </c:pt>
            </c:numLit>
          </c:val>
        </c:ser>
        <c:dLbls>
          <c:showLegendKey val="0"/>
          <c:showVal val="0"/>
          <c:showCatName val="0"/>
          <c:showSerName val="0"/>
          <c:showPercent val="0"/>
          <c:showBubbleSize val="0"/>
        </c:dLbls>
        <c:gapWidth val="219"/>
        <c:overlap val="-27"/>
        <c:axId val="-1943547872"/>
        <c:axId val="-1943543840"/>
      </c:barChart>
      <c:catAx>
        <c:axId val="-19435478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Region</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3543840"/>
        <c:crosses val="autoZero"/>
        <c:auto val="1"/>
        <c:lblAlgn val="ctr"/>
        <c:lblOffset val="100"/>
        <c:noMultiLvlLbl val="0"/>
      </c:catAx>
      <c:valAx>
        <c:axId val="-1943543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Margin</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43547872"/>
        <c:crosses val="autoZero"/>
        <c:crossBetween val="between"/>
      </c:valAx>
      <c:spPr>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209BB-89A2-4EFB-8AB6-CD4AE99E5660}" type="datetimeFigureOut">
              <a:rPr lang="en-US" smtClean="0"/>
              <a:t>11/28/17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1EDB5-5B9D-493D-9545-3ACDD8C1F435}" type="slidenum">
              <a:rPr lang="en-US" smtClean="0"/>
              <a:t>‹#›</a:t>
            </a:fld>
            <a:endParaRPr lang="en-US"/>
          </a:p>
        </p:txBody>
      </p:sp>
    </p:spTree>
    <p:extLst>
      <p:ext uri="{BB962C8B-B14F-4D97-AF65-F5344CB8AC3E}">
        <p14:creationId xmlns:p14="http://schemas.microsoft.com/office/powerpoint/2010/main" val="685176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Product explains 2.3% of the variation in Margin.  Here are some cases where Margin was better than average: Clutches is 5.973 above average. This result may have been improved by Region is Germany which occurred 1.154 times more often. This sub-group&amp;apos;s Margin was 36.1% higher than average. Belt drives is 15.39 above average. This result may have been improved by Distributor is Nisizu which occurred 1.721 times more often. This sub-group&amp;apos;s Margin was 48.6% higher than average. Rotor Screws is 6.994 above average. This result may have been influenced by Distributor is Nokemi.  Here are some cases where Margin was worse than average: Alternators is 14.85 below average. This result may have been worsened by Distributor is Nisizu which occurred 1.476 times more often. This sub-group&amp;apos;s Margin was 24% lower than average. Brake Pads is 9.828 below average. This result may have been influenced by Distributor is Nisizu which occurred 1.55 times more often.</a:t>
            </a:r>
          </a:p>
        </p:txBody>
      </p:sp>
      <p:sp>
        <p:nvSpPr>
          <p:cNvPr id="4" name="Slide Number Placeholder 3"/>
          <p:cNvSpPr>
            <a:spLocks noGrp="1"/>
          </p:cNvSpPr>
          <p:nvPr>
            <p:ph type="sldNum" sz="quarter" idx="10"/>
          </p:nvPr>
        </p:nvSpPr>
        <p:spPr/>
        <p:txBody>
          <a:bodyPr/>
          <a:lstStyle/>
          <a:p>
            <a:fld id="{51C1EDB5-5B9D-493D-9545-3ACDD8C1F435}" type="slidenum">
              <a:rPr lang="en-US" smtClean="0"/>
              <a:t>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Distributor explains 1.2% of the variation in Margin.  Here are some cases where Margin was better than average: Nisizu is 3.285 above average. This result may have been improved by Region is Germany which occurred 1.198 times more often. This sub-group&amp;apos;s Margin was 44% higher than average. DIMAGO is 7.834 above average. This result may have been improved by Discount Level is Silver. This sub-group&amp;apos;s Margin was 15.4% higher than average. BDINC is 3.433 above average. This result may have been improved by Region is South East Asia. This sub-group&amp;apos;s Margin was 26.5% higher than average. BERLIN &amp;amp; DRIVE is 6.512 above average. This result may have been influenced by Region is Germany.  Here are some cases where Margin was worse than average: Nokemi is 4.812 below average. This result may have been worsened by Discount Level is Silver. This sub-group&amp;apos;s Margin was 13.3% lower than average.</a:t>
            </a:r>
          </a:p>
        </p:txBody>
      </p:sp>
      <p:sp>
        <p:nvSpPr>
          <p:cNvPr id="4" name="Slide Number Placeholder 3"/>
          <p:cNvSpPr>
            <a:spLocks noGrp="1"/>
          </p:cNvSpPr>
          <p:nvPr>
            <p:ph type="sldNum" sz="quarter" idx="10"/>
          </p:nvPr>
        </p:nvSpPr>
        <p:spPr/>
        <p:txBody>
          <a:bodyPr/>
          <a:lstStyle/>
          <a:p>
            <a:fld id="{51C1EDB5-5B9D-493D-9545-3ACDD8C1F435}" type="slidenum">
              <a:rPr lang="en-US" smtClean="0"/>
              <a:t>11</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review the case when Region is India, because the Margin is worth considering specifically in this case. If you compare the two graphs, you will see for example:   Cases where India did better than others: BERLIN &amp;amp; DRIVE is 27.25 higher DIMAGO is 27.05 higher BDINC is 16.55 higher  Cases where India did worse than others: Nokemi is 5.751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12</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Vertical explains 0.4% of the variation in Margin.  Here are some cases where Margin was better than average: Consumer Products is 4.507 above average. This result may have been improved by Close Date is 2015/10. This sub-group&amp;apos;s Margin was 31.6% higher than average. Life Sciences is 5.306 above average. This result may have been worsened by Distributor is Nokemi. This sub-group&amp;apos;s Margin was 43.6% lower than average. Manufacturing is 1.463 above average. This result may have been improved by Distributor is Nisizu which occurred 1.098 times more often. This sub-group&amp;apos;s Margin was 38.1% higher than average. Chemicals is 2.335 above average. This result may have been influenced by Discount Level is Gold.  Here are some cases where Margin was worse than average: Public Sector is 5.422 below average. This result may have been influenced by Distributor is Nokemi which occurred 1.111 times more often. Banking is 2.55 below average. This result may have been influenced by Discount Level is Gold.</a:t>
            </a:r>
          </a:p>
        </p:txBody>
      </p:sp>
      <p:sp>
        <p:nvSpPr>
          <p:cNvPr id="4" name="Slide Number Placeholder 3"/>
          <p:cNvSpPr>
            <a:spLocks noGrp="1"/>
          </p:cNvSpPr>
          <p:nvPr>
            <p:ph type="sldNum" sz="quarter" idx="10"/>
          </p:nvPr>
        </p:nvSpPr>
        <p:spPr/>
        <p:txBody>
          <a:bodyPr/>
          <a:lstStyle/>
          <a:p>
            <a:fld id="{51C1EDB5-5B9D-493D-9545-3ACDD8C1F435}" type="slidenum">
              <a:rPr lang="en-US" smtClean="0"/>
              <a:t>13</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be aware of the case when Distributor is Nisizu, because the Margin looks different here. If you compare the two graphs, you will see for example:   Cases where Nisizu did better than others: Life Sciences is 17.38 higher Trucking is 12.48 higher Manufacturing is 12.04 higher Heavy Engineering is 9.691 higher Retail is 9.023 higher Consumer Products is 8.599 higher</a:t>
            </a:r>
          </a:p>
        </p:txBody>
      </p:sp>
      <p:sp>
        <p:nvSpPr>
          <p:cNvPr id="4" name="Slide Number Placeholder 3"/>
          <p:cNvSpPr>
            <a:spLocks noGrp="1"/>
          </p:cNvSpPr>
          <p:nvPr>
            <p:ph type="sldNum" sz="quarter" idx="10"/>
          </p:nvPr>
        </p:nvSpPr>
        <p:spPr/>
        <p:txBody>
          <a:bodyPr/>
          <a:lstStyle/>
          <a:p>
            <a:fld id="{51C1EDB5-5B9D-493D-9545-3ACDD8C1F435}" type="slidenum">
              <a:rPr lang="en-US" smtClean="0"/>
              <a:t>14</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be aware of the case when Distributor is BDINC, because the Margin behaved differently in this case. If you compare the two graphs, you will see for example:   Cases where BDINC did better than others: Oil and Gas is 14.68 higher Chemicals is 14.41 higher Wholesale Distribution is 13.87 higher Defense is 12.01 higher Public Sector is 8.863 higher  Cases where BDINC did worse than others: Manufacturing is 7.192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15</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review the case when Region is Germany, because the Margin is worth considering specifically in this case. If you compare the two graphs, you will see for example:   Cases where Germany did better than others: Industrial Machinery and Components is 19.41 higher Heavy Engineering is 18.85 higher Trucking is 17.99 higher Utilities is 17.34 higher Media is 16.13 higher High Tech is 15.92 higher</a:t>
            </a:r>
          </a:p>
        </p:txBody>
      </p:sp>
      <p:sp>
        <p:nvSpPr>
          <p:cNvPr id="4" name="Slide Number Placeholder 3"/>
          <p:cNvSpPr>
            <a:spLocks noGrp="1"/>
          </p:cNvSpPr>
          <p:nvPr>
            <p:ph type="sldNum" sz="quarter" idx="10"/>
          </p:nvPr>
        </p:nvSpPr>
        <p:spPr/>
        <p:txBody>
          <a:bodyPr/>
          <a:lstStyle/>
          <a:p>
            <a:fld id="{51C1EDB5-5B9D-493D-9545-3ACDD8C1F435}" type="slidenum">
              <a:rPr lang="en-US" smtClean="0"/>
              <a:t>16</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 consider the situation when Distributor is Nokemi, because the Margin looks different here. If you compare the two graphs, you will see for example:   Cases where Nokemi did worse than others: Life Sciences is 21.92 lower Healthcare is 15.05 lower Consumer Products is 13.17 lower Retail is 12.95 lower Wholesale Distribution is 12.67 lower Manufacturing is 10.36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17</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to get the full picture you need to see more. Consider when Region is Latin America, because the Margin behaved differently in this case. If you compare the two graphs, you will see for example:   Cases where Latin America did better than others: Trucking is 25.09 higher Oil and Gas is 19.78 higher Retail is 16.95 higher Insurance is 16.76 higher Chemicals is 14.09 higher Banking is 11.85 higher</a:t>
            </a:r>
          </a:p>
        </p:txBody>
      </p:sp>
      <p:sp>
        <p:nvSpPr>
          <p:cNvPr id="4" name="Slide Number Placeholder 3"/>
          <p:cNvSpPr>
            <a:spLocks noGrp="1"/>
          </p:cNvSpPr>
          <p:nvPr>
            <p:ph type="sldNum" sz="quarter" idx="10"/>
          </p:nvPr>
        </p:nvSpPr>
        <p:spPr/>
        <p:txBody>
          <a:bodyPr/>
          <a:lstStyle/>
          <a:p>
            <a:fld id="{51C1EDB5-5B9D-493D-9545-3ACDD8C1F435}" type="slidenum">
              <a:rPr lang="en-US" smtClean="0"/>
              <a:t>18</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be aware of the case when Region is Germany, because the Margin demonstrated a different pattern in this case. If you compare the two graphs, you will see for example:   Cases where Germany did better than others: APPLIC IND is 22.4 higher Nisizu is 15.34 higher BDINC is 9.759 higher Nokemi is 9.389 higher DIMAGO is 7.724 higher</a:t>
            </a:r>
          </a:p>
        </p:txBody>
      </p:sp>
      <p:sp>
        <p:nvSpPr>
          <p:cNvPr id="4" name="Slide Number Placeholder 3"/>
          <p:cNvSpPr>
            <a:spLocks noGrp="1"/>
          </p:cNvSpPr>
          <p:nvPr>
            <p:ph type="sldNum" sz="quarter" idx="10"/>
          </p:nvPr>
        </p:nvSpPr>
        <p:spPr/>
        <p:txBody>
          <a:bodyPr/>
          <a:lstStyle/>
          <a:p>
            <a:fld id="{51C1EDB5-5B9D-493D-9545-3ACDD8C1F435}" type="slidenum">
              <a:rPr lang="en-US" smtClean="0"/>
              <a:t>19</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be aware of the case when Distributor is Nisizu, because the Margin demonstrated a different pattern in this case. If you compare the two graphs, you will see for example:   Cases where Nisizu did better than others: Hybrid Motors is 23.27 higher Lift Supports is 19.97 higher Belt drives is 18.8 higher Wheel Bearings is 9.566 higher Clutches is 4.718 higher  Cases where Nisizu did worse than others: Alternators is 5.498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3</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review the case when Distributor is Nokemi, because the Margin is worth considering specifically in this case. If you compare the two graphs, you will see for example:   Cases where Nokemi did worse than others: Lift Supports is 20.33 lower Hybrid Motors is 18.18 lower Belt drives is 17.17 lower Wheel Bearings is 12.2 lower Ball Bearings is 9.21 lower Brakes is 8.872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4</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review the case when Region is Germany, because the Margin demonstrated a different pattern in this case. If you compare the two graphs, you will see for example:   Cases where Germany did better than others: Belt drives is 14.47 higher Wiper Gears is 14.08 higher Clutches is 13.71 higher Ball Bearings is 12.12 higher Wheel Bearings is 9.369 higher Lift Supports is 7.309 higher</a:t>
            </a:r>
          </a:p>
        </p:txBody>
      </p:sp>
      <p:sp>
        <p:nvSpPr>
          <p:cNvPr id="4" name="Slide Number Placeholder 3"/>
          <p:cNvSpPr>
            <a:spLocks noGrp="1"/>
          </p:cNvSpPr>
          <p:nvPr>
            <p:ph type="sldNum" sz="quarter" idx="10"/>
          </p:nvPr>
        </p:nvSpPr>
        <p:spPr/>
        <p:txBody>
          <a:bodyPr/>
          <a:lstStyle/>
          <a:p>
            <a:fld id="{51C1EDB5-5B9D-493D-9545-3ACDD8C1F435}" type="slidenum">
              <a:rPr lang="en-US" smtClean="0"/>
              <a:t>5</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Region explains 2.3% of the variation in Margin.  Here are some cases where Margin was better than average: Germany is 9.423 above average. This result may have been improved by Distributor is Nisizu which occurred 1.198 times more often. This sub-group&amp;apos;s Margin was 25.9% higher than average. Latin America is 7.904 above average. This result may have been improved by Discount Level is Gold. This sub-group&amp;apos;s Margin was 17.8% higher than average.  Here are some cases where Margin was worse than average: Brazil is 8.9 below average. This result may have been influenced by Discount Level is Gold. Japan is 7.694 below average. This result may have been worsened by Distributor is Nisizu which occurred 1.156 times more often. This sub-group&amp;apos;s Margin was 28.3% lower than average. Africa is 6.403 below average. This result may have been influenced by Discount Level is Gold. South East Asia is 5.444 below average. This result may have been influenced by Distributor is Nisizu which occurred 1.083 times more often.</a:t>
            </a:r>
          </a:p>
        </p:txBody>
      </p:sp>
      <p:sp>
        <p:nvSpPr>
          <p:cNvPr id="4" name="Slide Number Placeholder 3"/>
          <p:cNvSpPr>
            <a:spLocks noGrp="1"/>
          </p:cNvSpPr>
          <p:nvPr>
            <p:ph type="sldNum" sz="quarter" idx="10"/>
          </p:nvPr>
        </p:nvSpPr>
        <p:spPr/>
        <p:txBody>
          <a:bodyPr/>
          <a:lstStyle/>
          <a:p>
            <a:fld id="{51C1EDB5-5B9D-493D-9545-3ACDD8C1F435}" type="slidenum">
              <a:rPr lang="en-US" smtClean="0"/>
              <a:t>6</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to get the full picture you need to see more. Consider when Distributor is BDINC, because the Margin demonstrated a different pattern in this case. If you compare the two graphs, you will see for example:   Cases where BDINC did better than others: South East Asia is 20.03 higher Japan is 19.51 higher India is 18.89 higher</a:t>
            </a:r>
          </a:p>
        </p:txBody>
      </p:sp>
      <p:sp>
        <p:nvSpPr>
          <p:cNvPr id="4" name="Slide Number Placeholder 3"/>
          <p:cNvSpPr>
            <a:spLocks noGrp="1"/>
          </p:cNvSpPr>
          <p:nvPr>
            <p:ph type="sldNum" sz="quarter" idx="10"/>
          </p:nvPr>
        </p:nvSpPr>
        <p:spPr/>
        <p:txBody>
          <a:bodyPr/>
          <a:lstStyle/>
          <a:p>
            <a:fld id="{51C1EDB5-5B9D-493D-9545-3ACDD8C1F435}" type="slidenum">
              <a:rPr lang="en-US" smtClean="0"/>
              <a:t>7</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 consider the situation when Distributor is Nisizu, because the Margin demonstrated a different pattern in this case. If you compare the two graphs, you will see for example:   Cases where Nisizu did better than others: Germany is 10.33 higher Western United States is 9.262 higher Italy is 8.985 higher Latin America is 8.088 higher Brazil is 4.005 higher  Cases where Nisizu did worse than others: Japan is 8.699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8</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to get the full picture you need to see more. Consider when Distributor is Nokemi, because the Margin demonstrated a different pattern in this case. If you compare the two graphs, you will see for example:   Cases where Nokemi did worse than others: India is 20.33 lower Germany is 11.56 lower South East Asia is 11.48 lower Western United States is 11.1 lower Latin America is 10.31 lower Italy is 8.336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9</a:t>
            </a:fld>
            <a:endParaRPr lang="en-US"/>
          </a:p>
        </p:txBody>
      </p:sp>
    </p:spTree>
    <p:extLst>
      <p:ext uri="{BB962C8B-B14F-4D97-AF65-F5344CB8AC3E}">
        <p14:creationId xmlns:p14="http://schemas.microsoft.com/office/powerpoint/2010/main" val="589060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you should also be aware of the case when Product is Wheel Bearings, because the Margin behaved differently in this case. If you compare the two graphs, you will see for example:   Cases where Wheel Bearings did better than others: Japan is 8.19 higher  Cases where Wheel Bearings did worse than others: India is 10.98 lower Western United States is 6.933 lower Latin America is 6.171 lower Africa is 4.832 lower</a:t>
            </a:r>
          </a:p>
        </p:txBody>
      </p:sp>
      <p:sp>
        <p:nvSpPr>
          <p:cNvPr id="4" name="Slide Number Placeholder 3"/>
          <p:cNvSpPr>
            <a:spLocks noGrp="1"/>
          </p:cNvSpPr>
          <p:nvPr>
            <p:ph type="sldNum" sz="quarter" idx="10"/>
          </p:nvPr>
        </p:nvSpPr>
        <p:spPr/>
        <p:txBody>
          <a:bodyPr/>
          <a:lstStyle/>
          <a:p>
            <a:fld id="{51C1EDB5-5B9D-493D-9545-3ACDD8C1F435}" type="slidenum">
              <a:rPr lang="en-US" smtClean="0"/>
              <a:t>10</a:t>
            </a:fld>
            <a:endParaRPr lang="en-US"/>
          </a:p>
        </p:txBody>
      </p:sp>
    </p:spTree>
    <p:extLst>
      <p:ext uri="{BB962C8B-B14F-4D97-AF65-F5344CB8AC3E}">
        <p14:creationId xmlns:p14="http://schemas.microsoft.com/office/powerpoint/2010/main" val="589060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AAA4EE-379E-42B3-86AA-F2DD7EBEEB22}"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3108744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AA4EE-379E-42B3-86AA-F2DD7EBEEB22}"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169659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AA4EE-379E-42B3-86AA-F2DD7EBEEB22}"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262533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AA4EE-379E-42B3-86AA-F2DD7EBEEB22}"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407216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AAA4EE-379E-42B3-86AA-F2DD7EBEEB22}"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26649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AAA4EE-379E-42B3-86AA-F2DD7EBEEB22}"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147286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AAA4EE-379E-42B3-86AA-F2DD7EBEEB22}" type="datetimeFigureOut">
              <a:rPr lang="en-US" smtClean="0"/>
              <a:t>11/28/17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2430328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AA4EE-379E-42B3-86AA-F2DD7EBEEB22}" type="datetimeFigureOut">
              <a:rPr lang="en-US" smtClean="0"/>
              <a:t>11/28/17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419371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AA4EE-379E-42B3-86AA-F2DD7EBEEB22}" type="datetimeFigureOut">
              <a:rPr lang="en-US" smtClean="0"/>
              <a:t>11/28/17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94712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AAA4EE-379E-42B3-86AA-F2DD7EBEEB22}"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271116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AAA4EE-379E-42B3-86AA-F2DD7EBEEB22}"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2C5EA-6F1C-411F-B7C2-95FC45A57BD1}" type="slidenum">
              <a:rPr lang="en-US" smtClean="0"/>
              <a:t>‹#›</a:t>
            </a:fld>
            <a:endParaRPr lang="en-US"/>
          </a:p>
        </p:txBody>
      </p:sp>
    </p:spTree>
    <p:extLst>
      <p:ext uri="{BB962C8B-B14F-4D97-AF65-F5344CB8AC3E}">
        <p14:creationId xmlns:p14="http://schemas.microsoft.com/office/powerpoint/2010/main" val="30773938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AA4EE-379E-42B3-86AA-F2DD7EBEEB22}" type="datetimeFigureOut">
              <a:rPr lang="en-US" smtClean="0"/>
              <a:t>11/28/17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2C5EA-6F1C-411F-B7C2-95FC45A57BD1}" type="slidenum">
              <a:rPr lang="en-US" smtClean="0"/>
              <a:t>‹#›</a:t>
            </a:fld>
            <a:endParaRPr lang="en-US"/>
          </a:p>
        </p:txBody>
      </p:sp>
    </p:spTree>
    <p:extLst>
      <p:ext uri="{BB962C8B-B14F-4D97-AF65-F5344CB8AC3E}">
        <p14:creationId xmlns:p14="http://schemas.microsoft.com/office/powerpoint/2010/main" val="1746673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hart" Target="../charts/char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50720"/>
            <a:ext cx="8229600" cy="1143000"/>
          </a:xfrm>
        </p:spPr>
        <p:txBody>
          <a:bodyPr/>
          <a:lstStyle/>
          <a:p>
            <a:pPr algn="ctr"/>
            <a:r>
              <a:rPr lang="en-US" dirty="0" err="1"/>
              <a:t>APdist</a:t>
            </a:r>
            <a:endParaRPr lang="en-US" dirty="0"/>
          </a:p>
          <a:p>
            <a:pPr algn="ctr"/>
            <a:endParaRPr lang="en-US" dirty="0"/>
          </a:p>
          <a:p>
            <a:pPr algn="ctr"/>
            <a:r>
              <a:rPr lang="en-US" sz="3000" dirty="0"/>
              <a:t>Published Tue Nov 28 10:32:04 UTC 2017</a:t>
            </a:r>
          </a:p>
          <a:p>
            <a:pPr algn="ctr"/>
            <a:endParaRPr lang="en-US" sz="3000" dirty="0"/>
          </a:p>
        </p:txBody>
      </p:sp>
      <p:pic>
        <p:nvPicPr>
          <p:cNvPr id="3" name="Picture 2"/>
          <p:cNvPicPr>
            <a:picLocks noChangeAspect="1"/>
          </p:cNvPicPr>
          <p:nvPr/>
        </p:nvPicPr>
        <p:blipFill>
          <a:blip r:embed="rId2"/>
          <a:stretch>
            <a:fillRect/>
          </a:stretch>
        </p:blipFill>
        <p:spPr>
          <a:xfrm>
            <a:off x="4728280" y="3507740"/>
            <a:ext cx="2735440" cy="1500080"/>
          </a:xfrm>
          <a:prstGeom prst="rect">
            <a:avLst/>
          </a:prstGeom>
        </p:spPr>
      </p:pic>
    </p:spTree>
    <p:extLst>
      <p:ext uri="{BB962C8B-B14F-4D97-AF65-F5344CB8AC3E}">
        <p14:creationId xmlns:p14="http://schemas.microsoft.com/office/powerpoint/2010/main" val="281427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Product is Wheel Bearings, Region: India and Western United States do worse</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Nokemi has worse than average Margin</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Region is India, Distributor: BERLIN &amp; DRIVE and DIMAGO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Public Sector has worse than average Margin</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Nisizu, Vertical: Life Sciences and Trucking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BDINC, Vertical: Oil and Gas and Chemicals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Region is Germany, Vertical: Industrial Machinery and Components and Heavy Engineering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Nokemi, Vertical: Life Sciences and Healthcare do worse</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Region is Latin America, Vertical: Trucking and Oil and Gas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Region is Germany, Distributor: APPLIC IND and Nisizu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Alternators has worse than average Margin</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Nisizu, Product: Hybrid Motors and Lift Supports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Nokemi, Product: Lift Supports and Hybrid Motors do worse</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Region is Germany, Product: Belt drives and Wiper Gears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Germany has better than average Margin</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BDINC, Region: South East Asia and Japan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Nisizu, Region: Germany and Western United States do better</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dirty="0" smtClean="0"/>
              <a:t>When Distributor is Nokemi, Region: India and Germany do worse</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4226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0668406"/>
      </p:ext>
    </p:extLst>
  </p:cSld>
  <p:clrMapOvr>
    <a:masterClrMapping/>
  </p:clrMapOvr>
</p:sld>
</file>

<file path=ppt/theme/theme1.xml><?xml version="1.0" encoding="utf-8"?>
<a:theme xmlns:a="http://schemas.openxmlformats.org/drawingml/2006/main" name="Office Theme">
  <a:themeElements>
    <a:clrScheme name="BC_app">
      <a:dk1>
        <a:sysClr val="windowText" lastClr="000000"/>
      </a:dk1>
      <a:lt1>
        <a:sysClr val="window" lastClr="FFFFFF"/>
      </a:lt1>
      <a:dk2>
        <a:srgbClr val="44546A"/>
      </a:dk2>
      <a:lt2>
        <a:srgbClr val="E7E6E6"/>
      </a:lt2>
      <a:accent1>
        <a:srgbClr val="2987FF"/>
      </a:accent1>
      <a:accent2>
        <a:srgbClr val="F47C20"/>
      </a:accent2>
      <a:accent3>
        <a:srgbClr val="9EA8C0"/>
      </a:accent3>
      <a:accent4>
        <a:srgbClr val="663DC0"/>
      </a:accent4>
      <a:accent5>
        <a:srgbClr val="3A6BD9"/>
      </a:accent5>
      <a:accent6>
        <a:srgbClr val="2CAE4E"/>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C_app">
      <a:dk1>
        <a:sysClr val="windowText" lastClr="000000"/>
      </a:dk1>
      <a:lt1>
        <a:sysClr val="window" lastClr="FFFFFF"/>
      </a:lt1>
      <a:dk2>
        <a:srgbClr val="44546A"/>
      </a:dk2>
      <a:lt2>
        <a:srgbClr val="E7E6E6"/>
      </a:lt2>
      <a:accent1>
        <a:srgbClr val="2987FF"/>
      </a:accent1>
      <a:accent2>
        <a:srgbClr val="F47C20"/>
      </a:accent2>
      <a:accent3>
        <a:srgbClr val="9EA8C0"/>
      </a:accent3>
      <a:accent4>
        <a:srgbClr val="663DC0"/>
      </a:accent4>
      <a:accent5>
        <a:srgbClr val="3A6BD9"/>
      </a:accent5>
      <a:accent6>
        <a:srgbClr val="2CAE4E"/>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2158</Words>
  <Application>Microsoft Macintosh PowerPoint</Application>
  <PresentationFormat>Grand écran</PresentationFormat>
  <Paragraphs>111</Paragraphs>
  <Slides>19</Slides>
  <Notes>18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Calibri</vt:lpstr>
      <vt:lpstr>Calibri Light</vt:lpstr>
      <vt:lpstr>Office Theme</vt:lpstr>
      <vt:lpstr>APdist  Published Tue Nov 28 10:32:04 UTC 2017 </vt:lpstr>
      <vt:lpstr>Alternators has worse than average Margin</vt:lpstr>
      <vt:lpstr>When Distributor is Nisizu, Product: Hybrid Motors and Lift Supports do better</vt:lpstr>
      <vt:lpstr>When Distributor is Nokemi, Product: Lift Supports and Hybrid Motors do worse</vt:lpstr>
      <vt:lpstr>When Region is Germany, Product: Belt drives and Wiper Gears do better</vt:lpstr>
      <vt:lpstr>Germany has better than average Margin</vt:lpstr>
      <vt:lpstr>When Distributor is BDINC, Region: South East Asia and Japan do better</vt:lpstr>
      <vt:lpstr>When Distributor is Nisizu, Region: Germany and Western United States do better</vt:lpstr>
      <vt:lpstr>When Distributor is Nokemi, Region: India and Germany do worse</vt:lpstr>
      <vt:lpstr>When Product is Wheel Bearings, Region: India and Western United States do worse</vt:lpstr>
      <vt:lpstr>Nokemi has worse than average Margin</vt:lpstr>
      <vt:lpstr>When Region is India, Distributor: BERLIN &amp; DRIVE and DIMAGO do better</vt:lpstr>
      <vt:lpstr>Public Sector has worse than average Margin</vt:lpstr>
      <vt:lpstr>When Distributor is Nisizu, Vertical: Life Sciences and Trucking do better</vt:lpstr>
      <vt:lpstr>When Distributor is BDINC, Vertical: Oil and Gas and Chemicals do better</vt:lpstr>
      <vt:lpstr>When Region is Germany, Vertical: Industrial Machinery and Components and Heavy Engineering do better</vt:lpstr>
      <vt:lpstr>When Distributor is Nokemi, Vertical: Life Sciences and Healthcare do worse</vt:lpstr>
      <vt:lpstr>When Region is Latin America, Vertical: Trucking and Oil and Gas do better</vt:lpstr>
      <vt:lpstr>When Region is Germany, Distributor: APPLIC IND and Nisizu do better</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Shoa-Azar</dc:creator>
  <cp:lastModifiedBy>Vanille Pistache</cp:lastModifiedBy>
  <cp:revision>7</cp:revision>
  <dcterms:created xsi:type="dcterms:W3CDTF">2015-04-13T18:58:40Z</dcterms:created>
  <dcterms:modified xsi:type="dcterms:W3CDTF">2017-11-28T10:58:39Z</dcterms:modified>
</cp:coreProperties>
</file>