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9" r:id="rId3"/>
    <p:sldId id="345" r:id="rId4"/>
    <p:sldId id="346" r:id="rId5"/>
    <p:sldId id="341" r:id="rId6"/>
    <p:sldId id="347" r:id="rId7"/>
    <p:sldId id="348" r:id="rId8"/>
    <p:sldId id="349" r:id="rId9"/>
    <p:sldId id="350" r:id="rId10"/>
    <p:sldId id="362" r:id="rId11"/>
    <p:sldId id="351" r:id="rId12"/>
    <p:sldId id="353" r:id="rId13"/>
    <p:sldId id="355" r:id="rId14"/>
    <p:sldId id="356" r:id="rId15"/>
    <p:sldId id="357" r:id="rId16"/>
    <p:sldId id="354" r:id="rId17"/>
    <p:sldId id="358" r:id="rId18"/>
    <p:sldId id="359" r:id="rId19"/>
    <p:sldId id="360" r:id="rId20"/>
    <p:sldId id="3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80297" autoAdjust="0"/>
  </p:normalViewPr>
  <p:slideViewPr>
    <p:cSldViewPr snapToGrid="0">
      <p:cViewPr varScale="1">
        <p:scale>
          <a:sx n="53" d="100"/>
          <a:sy n="53" d="100"/>
        </p:scale>
        <p:origin x="11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D0C69-1851-4CA3-930F-1FACE08B394B}"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3E572-45EE-4D9A-8714-3330CCED7213}" type="slidenum">
              <a:rPr lang="en-US" smtClean="0"/>
              <a:t>‹#›</a:t>
            </a:fld>
            <a:endParaRPr lang="en-US"/>
          </a:p>
        </p:txBody>
      </p:sp>
    </p:spTree>
    <p:extLst>
      <p:ext uri="{BB962C8B-B14F-4D97-AF65-F5344CB8AC3E}">
        <p14:creationId xmlns:p14="http://schemas.microsoft.com/office/powerpoint/2010/main" val="1465735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90664F-C4CD-3641-8E4E-9589698C9E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the Cons here and practicality. 1. NGS is expensive. The cost of data generation itself is expensive. </a:t>
            </a:r>
          </a:p>
        </p:txBody>
      </p:sp>
      <p:sp>
        <p:nvSpPr>
          <p:cNvPr id="4" name="Slide Number Placeholder 3"/>
          <p:cNvSpPr>
            <a:spLocks noGrp="1"/>
          </p:cNvSpPr>
          <p:nvPr>
            <p:ph type="sldNum" sz="quarter" idx="5"/>
          </p:nvPr>
        </p:nvSpPr>
        <p:spPr/>
        <p:txBody>
          <a:bodyPr/>
          <a:lstStyle/>
          <a:p>
            <a:fld id="{2DF3E572-45EE-4D9A-8714-3330CCED7213}" type="slidenum">
              <a:rPr lang="en-US" smtClean="0"/>
              <a:t>12</a:t>
            </a:fld>
            <a:endParaRPr lang="en-US"/>
          </a:p>
        </p:txBody>
      </p:sp>
    </p:spTree>
    <p:extLst>
      <p:ext uri="{BB962C8B-B14F-4D97-AF65-F5344CB8AC3E}">
        <p14:creationId xmlns:p14="http://schemas.microsoft.com/office/powerpoint/2010/main" val="317550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3E572-45EE-4D9A-8714-3330CCED7213}" type="slidenum">
              <a:rPr lang="en-US" smtClean="0"/>
              <a:t>13</a:t>
            </a:fld>
            <a:endParaRPr lang="en-US"/>
          </a:p>
        </p:txBody>
      </p:sp>
    </p:spTree>
    <p:extLst>
      <p:ext uri="{BB962C8B-B14F-4D97-AF65-F5344CB8AC3E}">
        <p14:creationId xmlns:p14="http://schemas.microsoft.com/office/powerpoint/2010/main" val="121755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learn from clinical metagenomics here?</a:t>
            </a:r>
          </a:p>
          <a:p>
            <a:pPr marL="228600" indent="-228600">
              <a:buAutoNum type="arabicPeriod"/>
            </a:pPr>
            <a:r>
              <a:rPr lang="en-US" dirty="0"/>
              <a:t>What the likely causative agent is</a:t>
            </a:r>
          </a:p>
          <a:p>
            <a:pPr marL="228600" indent="-228600">
              <a:buAutoNum type="arabicPeriod"/>
            </a:pPr>
            <a:r>
              <a:rPr lang="en-US" dirty="0"/>
              <a:t>When the spill over event may have occurred</a:t>
            </a:r>
          </a:p>
          <a:p>
            <a:pPr marL="228600" indent="-228600">
              <a:buAutoNum type="arabicPeriod"/>
            </a:pPr>
            <a:r>
              <a:rPr lang="en-US" dirty="0"/>
              <a:t>Whether ongoing transmission is still occurring or not</a:t>
            </a:r>
          </a:p>
          <a:p>
            <a:pPr marL="228600" indent="-228600">
              <a:buAutoNum type="arabicPeriod"/>
            </a:pPr>
            <a:r>
              <a:rPr lang="en-US" dirty="0"/>
              <a:t>Allows now for basic N.A. based diagnostics</a:t>
            </a:r>
          </a:p>
        </p:txBody>
      </p:sp>
      <p:sp>
        <p:nvSpPr>
          <p:cNvPr id="4" name="Slide Number Placeholder 3"/>
          <p:cNvSpPr>
            <a:spLocks noGrp="1"/>
          </p:cNvSpPr>
          <p:nvPr>
            <p:ph type="sldNum" sz="quarter" idx="5"/>
          </p:nvPr>
        </p:nvSpPr>
        <p:spPr/>
        <p:txBody>
          <a:bodyPr/>
          <a:lstStyle/>
          <a:p>
            <a:fld id="{2DF3E572-45EE-4D9A-8714-3330CCED7213}" type="slidenum">
              <a:rPr lang="en-US" smtClean="0"/>
              <a:t>14</a:t>
            </a:fld>
            <a:endParaRPr lang="en-US"/>
          </a:p>
        </p:txBody>
      </p:sp>
    </p:spTree>
    <p:extLst>
      <p:ext uri="{BB962C8B-B14F-4D97-AF65-F5344CB8AC3E}">
        <p14:creationId xmlns:p14="http://schemas.microsoft.com/office/powerpoint/2010/main" val="1093783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from our paper. We discussed the wet lab pipeline in depth on Thursday, so lets start talking about the dry lab portion. </a:t>
            </a:r>
          </a:p>
        </p:txBody>
      </p:sp>
      <p:sp>
        <p:nvSpPr>
          <p:cNvPr id="4" name="Slide Number Placeholder 3"/>
          <p:cNvSpPr>
            <a:spLocks noGrp="1"/>
          </p:cNvSpPr>
          <p:nvPr>
            <p:ph type="sldNum" sz="quarter" idx="5"/>
          </p:nvPr>
        </p:nvSpPr>
        <p:spPr/>
        <p:txBody>
          <a:bodyPr/>
          <a:lstStyle/>
          <a:p>
            <a:fld id="{2DF3E572-45EE-4D9A-8714-3330CCED7213}" type="slidenum">
              <a:rPr lang="en-US" smtClean="0"/>
              <a:t>15</a:t>
            </a:fld>
            <a:endParaRPr lang="en-US"/>
          </a:p>
        </p:txBody>
      </p:sp>
    </p:spTree>
    <p:extLst>
      <p:ext uri="{BB962C8B-B14F-4D97-AF65-F5344CB8AC3E}">
        <p14:creationId xmlns:p14="http://schemas.microsoft.com/office/powerpoint/2010/main" val="327520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F3E572-45EE-4D9A-8714-3330CCED7213}" type="slidenum">
              <a:rPr lang="en-US" smtClean="0"/>
              <a:t>16</a:t>
            </a:fld>
            <a:endParaRPr lang="en-US"/>
          </a:p>
        </p:txBody>
      </p:sp>
    </p:spTree>
    <p:extLst>
      <p:ext uri="{BB962C8B-B14F-4D97-AF65-F5344CB8AC3E}">
        <p14:creationId xmlns:p14="http://schemas.microsoft.com/office/powerpoint/2010/main" val="1446911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F3E572-45EE-4D9A-8714-3330CCED7213}" type="slidenum">
              <a:rPr lang="en-US" smtClean="0"/>
              <a:t>19</a:t>
            </a:fld>
            <a:endParaRPr lang="en-US"/>
          </a:p>
        </p:txBody>
      </p:sp>
    </p:spTree>
    <p:extLst>
      <p:ext uri="{BB962C8B-B14F-4D97-AF65-F5344CB8AC3E}">
        <p14:creationId xmlns:p14="http://schemas.microsoft.com/office/powerpoint/2010/main" val="32815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it should be a relatively simple answer, but actually </a:t>
            </a:r>
            <a:r>
              <a:rPr lang="en-US" dirty="0" err="1"/>
              <a:t>isnt</a:t>
            </a:r>
            <a:endParaRPr lang="en-US" dirty="0"/>
          </a:p>
        </p:txBody>
      </p:sp>
      <p:sp>
        <p:nvSpPr>
          <p:cNvPr id="4" name="Slide Number Placeholder 3"/>
          <p:cNvSpPr>
            <a:spLocks noGrp="1"/>
          </p:cNvSpPr>
          <p:nvPr>
            <p:ph type="sldNum" sz="quarter" idx="5"/>
          </p:nvPr>
        </p:nvSpPr>
        <p:spPr/>
        <p:txBody>
          <a:bodyPr/>
          <a:lstStyle/>
          <a:p>
            <a:fld id="{2DF3E572-45EE-4D9A-8714-3330CCED7213}" type="slidenum">
              <a:rPr lang="en-US" smtClean="0"/>
              <a:t>4</a:t>
            </a:fld>
            <a:endParaRPr lang="en-US"/>
          </a:p>
        </p:txBody>
      </p:sp>
    </p:spTree>
    <p:extLst>
      <p:ext uri="{BB962C8B-B14F-4D97-AF65-F5344CB8AC3E}">
        <p14:creationId xmlns:p14="http://schemas.microsoft.com/office/powerpoint/2010/main" val="155276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called a ton of different names- not universally agreed upon. </a:t>
            </a:r>
          </a:p>
          <a:p>
            <a:endParaRPr lang="en-US" dirty="0"/>
          </a:p>
          <a:p>
            <a:r>
              <a:rPr lang="en-US" dirty="0"/>
              <a:t>It is going to be referred to as all sorts of different things. When describing metagenomics, someone could be talking about a bioinformatic analysis specifically, or more broadly as a field like environmental metagenomics. </a:t>
            </a:r>
          </a:p>
          <a:p>
            <a:endParaRPr lang="en-US" dirty="0"/>
          </a:p>
        </p:txBody>
      </p:sp>
      <p:sp>
        <p:nvSpPr>
          <p:cNvPr id="4" name="Slide Number Placeholder 3"/>
          <p:cNvSpPr>
            <a:spLocks noGrp="1"/>
          </p:cNvSpPr>
          <p:nvPr>
            <p:ph type="sldNum" sz="quarter" idx="5"/>
          </p:nvPr>
        </p:nvSpPr>
        <p:spPr/>
        <p:txBody>
          <a:bodyPr/>
          <a:lstStyle/>
          <a:p>
            <a:fld id="{2DF3E572-45EE-4D9A-8714-3330CCED7213}" type="slidenum">
              <a:rPr lang="en-US" smtClean="0"/>
              <a:t>5</a:t>
            </a:fld>
            <a:endParaRPr lang="en-US"/>
          </a:p>
        </p:txBody>
      </p:sp>
    </p:spTree>
    <p:extLst>
      <p:ext uri="{BB962C8B-B14F-4D97-AF65-F5344CB8AC3E}">
        <p14:creationId xmlns:p14="http://schemas.microsoft.com/office/powerpoint/2010/main" val="193031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microorganisms, whether it be bacteria, viruses, algae, protozoa, etc. cannot be cultured. However their nucleic acid exists samples none the less. </a:t>
            </a:r>
          </a:p>
          <a:p>
            <a:r>
              <a:rPr lang="en-US" dirty="0"/>
              <a:t>16s is a component of the bacterial ribosome. Ribosomes are responsible for protein synthesis through translation of RNA. Biological equivalent of 16s in eukaryotic cells is 18s. </a:t>
            </a:r>
          </a:p>
          <a:p>
            <a:r>
              <a:rPr lang="en-US" dirty="0"/>
              <a:t>This gene has been targeted for phylogenetics of bacterial species for decades. Though process being its easy to make amplicons. You can align primers to these conserved regions, and amplify the hyper variable regions between them. Similar to internal transcribed spacer for eukaryotic organisms. So if you are interested in characterizing these microorganisms from a given environment, this has shown to be a reliable way to do it. </a:t>
            </a:r>
          </a:p>
          <a:p>
            <a:endParaRPr lang="en-US" dirty="0"/>
          </a:p>
          <a:p>
            <a:r>
              <a:rPr lang="en-US" dirty="0"/>
              <a:t>Big idea here- you can identify “species” or “strains” (biological definition of either of these things is hotly contested) by sequencing these genes without having to isolate the organism itself.</a:t>
            </a:r>
          </a:p>
        </p:txBody>
      </p:sp>
      <p:sp>
        <p:nvSpPr>
          <p:cNvPr id="4" name="Slide Number Placeholder 3"/>
          <p:cNvSpPr>
            <a:spLocks noGrp="1"/>
          </p:cNvSpPr>
          <p:nvPr>
            <p:ph type="sldNum" sz="quarter" idx="5"/>
          </p:nvPr>
        </p:nvSpPr>
        <p:spPr/>
        <p:txBody>
          <a:bodyPr/>
          <a:lstStyle/>
          <a:p>
            <a:fld id="{2DF3E572-45EE-4D9A-8714-3330CCED7213}" type="slidenum">
              <a:rPr lang="en-US" smtClean="0"/>
              <a:t>6</a:t>
            </a:fld>
            <a:endParaRPr lang="en-US"/>
          </a:p>
        </p:txBody>
      </p:sp>
    </p:spTree>
    <p:extLst>
      <p:ext uri="{BB962C8B-B14F-4D97-AF65-F5344CB8AC3E}">
        <p14:creationId xmlns:p14="http://schemas.microsoft.com/office/powerpoint/2010/main" val="555451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simplest way to think about it, in my opinion, and how I would like use to think about it for this class is metagenomics is “a sequencing approach that identifies all nucleic acid in a sample”</a:t>
            </a:r>
          </a:p>
          <a:p>
            <a:endParaRPr lang="en-US" dirty="0"/>
          </a:p>
        </p:txBody>
      </p:sp>
      <p:sp>
        <p:nvSpPr>
          <p:cNvPr id="4" name="Slide Number Placeholder 3"/>
          <p:cNvSpPr>
            <a:spLocks noGrp="1"/>
          </p:cNvSpPr>
          <p:nvPr>
            <p:ph type="sldNum" sz="quarter" idx="5"/>
          </p:nvPr>
        </p:nvSpPr>
        <p:spPr/>
        <p:txBody>
          <a:bodyPr/>
          <a:lstStyle/>
          <a:p>
            <a:fld id="{2DF3E572-45EE-4D9A-8714-3330CCED7213}" type="slidenum">
              <a:rPr lang="en-US" smtClean="0"/>
              <a:t>7</a:t>
            </a:fld>
            <a:endParaRPr lang="en-US"/>
          </a:p>
        </p:txBody>
      </p:sp>
    </p:spTree>
    <p:extLst>
      <p:ext uri="{BB962C8B-B14F-4D97-AF65-F5344CB8AC3E}">
        <p14:creationId xmlns:p14="http://schemas.microsoft.com/office/powerpoint/2010/main" val="146811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Metagenomic sequencing for clinical applications! We are specifically limiting this portion to “pathogen identification in clinical samples using metagenomic sequencing”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F3E572-45EE-4D9A-8714-3330CCED72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133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Horses, not zebras.</a:t>
            </a:r>
          </a:p>
        </p:txBody>
      </p:sp>
      <p:sp>
        <p:nvSpPr>
          <p:cNvPr id="4" name="Slide Number Placeholder 3"/>
          <p:cNvSpPr>
            <a:spLocks noGrp="1"/>
          </p:cNvSpPr>
          <p:nvPr>
            <p:ph type="sldNum" sz="quarter" idx="10"/>
          </p:nvPr>
        </p:nvSpPr>
        <p:spPr/>
        <p:txBody>
          <a:bodyPr/>
          <a:lstStyle/>
          <a:p>
            <a:fld id="{2DF3E572-45EE-4D9A-8714-3330CCED7213}" type="slidenum">
              <a:rPr lang="en-US" smtClean="0"/>
              <a:t>9</a:t>
            </a:fld>
            <a:endParaRPr lang="en-US"/>
          </a:p>
        </p:txBody>
      </p:sp>
    </p:spTree>
    <p:extLst>
      <p:ext uri="{BB962C8B-B14F-4D97-AF65-F5344CB8AC3E}">
        <p14:creationId xmlns:p14="http://schemas.microsoft.com/office/powerpoint/2010/main" val="133704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F3E572-45EE-4D9A-8714-3330CCED7213}" type="slidenum">
              <a:rPr lang="en-US" smtClean="0"/>
              <a:t>10</a:t>
            </a:fld>
            <a:endParaRPr lang="en-US"/>
          </a:p>
        </p:txBody>
      </p:sp>
    </p:spTree>
    <p:extLst>
      <p:ext uri="{BB962C8B-B14F-4D97-AF65-F5344CB8AC3E}">
        <p14:creationId xmlns:p14="http://schemas.microsoft.com/office/powerpoint/2010/main" val="122955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table in the paper. It compares and contrasts all these different methods for diagnosing diseases. Where is the need? Well, most illnesses never receive a definitive diagnosis. Can help us decide when and where we should generate better diagnostics. Why diagnosis disease in the first place? Better treatment. Better public health. Really generates a data source that we previously haven’t had.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 prior knowledge. Our diagnostic repertoire is quite limited. We have good diagnostics for the most common pathogens, not for uncommon. There is a lot of overlap between symptoms of pathogens. </a:t>
            </a:r>
            <a:r>
              <a:rPr lang="en-US" dirty="0" err="1"/>
              <a:t>Nueroinvasie</a:t>
            </a:r>
            <a:r>
              <a:rPr lang="en-US" dirty="0"/>
              <a:t> Chikungunya virus.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actually get a lot of information from </a:t>
            </a:r>
            <a:r>
              <a:rPr lang="en-US" dirty="0" err="1"/>
              <a:t>mNGS</a:t>
            </a:r>
            <a:r>
              <a:rPr lang="en-US" dirty="0"/>
              <a:t> in a clinical sample. ALL DEPENDS ON QUANTITY OF DATA. Can identify host factors that exacerbate disease, whether or not your identified organism is susceptible to antimicrobials, and for this class, if we sequence complete genomes (or informative genes), we can begin to answer basic epidemiological questions. </a:t>
            </a:r>
          </a:p>
          <a:p>
            <a:endParaRPr lang="en-US" dirty="0"/>
          </a:p>
        </p:txBody>
      </p:sp>
      <p:sp>
        <p:nvSpPr>
          <p:cNvPr id="4" name="Slide Number Placeholder 3"/>
          <p:cNvSpPr>
            <a:spLocks noGrp="1"/>
          </p:cNvSpPr>
          <p:nvPr>
            <p:ph type="sldNum" sz="quarter" idx="5"/>
          </p:nvPr>
        </p:nvSpPr>
        <p:spPr/>
        <p:txBody>
          <a:bodyPr/>
          <a:lstStyle/>
          <a:p>
            <a:fld id="{2DF3E572-45EE-4D9A-8714-3330CCED7213}" type="slidenum">
              <a:rPr lang="en-US" smtClean="0"/>
              <a:t>11</a:t>
            </a:fld>
            <a:endParaRPr lang="en-US"/>
          </a:p>
        </p:txBody>
      </p:sp>
    </p:spTree>
    <p:extLst>
      <p:ext uri="{BB962C8B-B14F-4D97-AF65-F5344CB8AC3E}">
        <p14:creationId xmlns:p14="http://schemas.microsoft.com/office/powerpoint/2010/main" val="382493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7F43-0DC6-4D9E-BBF4-68AC8A5A45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4205E2-E4A5-4CD5-BB64-9710FC500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03CDA6-807F-4360-B4C8-713D6A06D837}"/>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5" name="Footer Placeholder 4">
            <a:extLst>
              <a:ext uri="{FF2B5EF4-FFF2-40B4-BE49-F238E27FC236}">
                <a16:creationId xmlns:a16="http://schemas.microsoft.com/office/drawing/2014/main" id="{758E4D23-A0BB-45AC-9634-6F6A5D79A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56DC6-EF6A-45E2-AD8B-D629F9F9390A}"/>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74494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CA76-C4AB-42C4-8B92-BA1D47118C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5EF3B-A461-476A-95C1-6B7101D38C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9DE3-B42C-41E8-B3BC-FD2E54CA0E32}"/>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5" name="Footer Placeholder 4">
            <a:extLst>
              <a:ext uri="{FF2B5EF4-FFF2-40B4-BE49-F238E27FC236}">
                <a16:creationId xmlns:a16="http://schemas.microsoft.com/office/drawing/2014/main" id="{470B79BA-7449-4D7E-8FA1-0BBE165BC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CD3C6-1AC2-4310-8A87-8BA3DED0AD4D}"/>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349491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72D814-663C-4629-A294-E9B37F8A1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BEE21E-45F3-4FE2-AE46-DC9598994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15618-B1F9-43A7-AA7E-D6DC43B2A63D}"/>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5" name="Footer Placeholder 4">
            <a:extLst>
              <a:ext uri="{FF2B5EF4-FFF2-40B4-BE49-F238E27FC236}">
                <a16:creationId xmlns:a16="http://schemas.microsoft.com/office/drawing/2014/main" id="{6998B9FB-9C5E-4235-9462-E8952395F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606B0-E327-44E1-BA58-4C9D74CC2C05}"/>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3028483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0E86F5-C9AF-B54F-B9DC-2B2FA655F79B}"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290682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0E86F5-C9AF-B54F-B9DC-2B2FA655F79B}"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375709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E86F5-C9AF-B54F-B9DC-2B2FA655F79B}"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1775302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0E86F5-C9AF-B54F-B9DC-2B2FA655F79B}"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2596663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0E86F5-C9AF-B54F-B9DC-2B2FA655F79B}"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426151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0E86F5-C9AF-B54F-B9DC-2B2FA655F79B}"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1877868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E86F5-C9AF-B54F-B9DC-2B2FA655F79B}"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2217714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0E86F5-C9AF-B54F-B9DC-2B2FA655F79B}"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26040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D3D-153D-4663-8A55-A709BFF149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FA434-09E9-4B9A-BA42-3874CBC9F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0610A-4FD2-4881-BD27-F07221E71685}"/>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5" name="Footer Placeholder 4">
            <a:extLst>
              <a:ext uri="{FF2B5EF4-FFF2-40B4-BE49-F238E27FC236}">
                <a16:creationId xmlns:a16="http://schemas.microsoft.com/office/drawing/2014/main" id="{89F3CABA-69B9-4498-9E8A-9FD86B54A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DDC17-8DB6-4086-A39F-37F7A3705E81}"/>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1224015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0E86F5-C9AF-B54F-B9DC-2B2FA655F79B}"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2553673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0E86F5-C9AF-B54F-B9DC-2B2FA655F79B}"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352065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0E86F5-C9AF-B54F-B9DC-2B2FA655F79B}"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4503E-7E56-214B-BEC9-625041C084F8}" type="slidenum">
              <a:rPr lang="en-US" smtClean="0"/>
              <a:t>‹#›</a:t>
            </a:fld>
            <a:endParaRPr lang="en-US"/>
          </a:p>
        </p:txBody>
      </p:sp>
    </p:spTree>
    <p:extLst>
      <p:ext uri="{BB962C8B-B14F-4D97-AF65-F5344CB8AC3E}">
        <p14:creationId xmlns:p14="http://schemas.microsoft.com/office/powerpoint/2010/main" val="398916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9DA8-1443-4B7A-9FC7-D009531E5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E3BB98-C05B-4F6A-A443-3F762BBED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6A235-2C10-464F-81AD-10255E6AE777}"/>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5" name="Footer Placeholder 4">
            <a:extLst>
              <a:ext uri="{FF2B5EF4-FFF2-40B4-BE49-F238E27FC236}">
                <a16:creationId xmlns:a16="http://schemas.microsoft.com/office/drawing/2014/main" id="{0CAF0496-EB4A-4CFB-8277-C09610050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41804-881E-4BD9-84D5-D46BF78532AE}"/>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124458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8EFB-BDA3-43C4-AE96-70DC0272A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BE5A1-5B80-487D-A770-0EBD7920B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85B30D-2943-4C23-B384-1C8497822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6D69E-456A-4AB1-B4B6-DCB8B892EC13}"/>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6" name="Footer Placeholder 5">
            <a:extLst>
              <a:ext uri="{FF2B5EF4-FFF2-40B4-BE49-F238E27FC236}">
                <a16:creationId xmlns:a16="http://schemas.microsoft.com/office/drawing/2014/main" id="{3F7AB0F2-080D-4739-9E8A-6D30A7335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65D0A-01C0-4D5D-A561-335A41126E35}"/>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16005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0C9E-15CB-45EE-84B1-8AC882F49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1094B-230C-4DC0-90EA-2D706A098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E3FC6-E5E5-49BC-A87F-CF164E0FD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F0602C-E453-4D2C-8197-E11309005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6AC6F-6CBC-4817-BBE0-B4475929A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BF9B-B73F-4143-A6FE-E15A4C7D87DD}"/>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8" name="Footer Placeholder 7">
            <a:extLst>
              <a:ext uri="{FF2B5EF4-FFF2-40B4-BE49-F238E27FC236}">
                <a16:creationId xmlns:a16="http://schemas.microsoft.com/office/drawing/2014/main" id="{599B0C93-4C85-47FB-8291-5D7664CB9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84AFA-FA45-45F4-A8D5-4DA01413CDF5}"/>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134447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BF1-FF9C-4FCA-BFC0-AC26792BA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36CBE7-2741-4AAF-A522-4BDF6DC4566A}"/>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4" name="Footer Placeholder 3">
            <a:extLst>
              <a:ext uri="{FF2B5EF4-FFF2-40B4-BE49-F238E27FC236}">
                <a16:creationId xmlns:a16="http://schemas.microsoft.com/office/drawing/2014/main" id="{CC46782E-66B3-49B4-9172-14E3DDF80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A5CF57-56ED-4982-B030-F08A2027746F}"/>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71575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DD636-572F-4D1A-98AA-45C59FB58A1E}"/>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3" name="Footer Placeholder 2">
            <a:extLst>
              <a:ext uri="{FF2B5EF4-FFF2-40B4-BE49-F238E27FC236}">
                <a16:creationId xmlns:a16="http://schemas.microsoft.com/office/drawing/2014/main" id="{C702C586-EE9D-4AD5-BA72-5915DC006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311885-0D52-41A6-9B5D-0566FDD64C0F}"/>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256033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46B6-1A6E-4537-904D-8C419FBCF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6A2FD-C957-46FD-9B20-554CB46AD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919A-FDD1-43A5-A60B-4EB615060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FFB8D-3F82-4D39-BF22-944C027F9F61}"/>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6" name="Footer Placeholder 5">
            <a:extLst>
              <a:ext uri="{FF2B5EF4-FFF2-40B4-BE49-F238E27FC236}">
                <a16:creationId xmlns:a16="http://schemas.microsoft.com/office/drawing/2014/main" id="{D8EEA13A-9053-49BC-A7CC-FC933EFD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FC18A-A67D-42DB-8F7B-B8FCBB2F5BF0}"/>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213209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0088-8215-4D57-8A3C-F52075F36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24F46-2D92-49B9-B915-2235CAEE9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6FDCD-2102-4B76-8405-4EC4D50B0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16C6B-5C72-4B3D-85F2-7BDB2B7DE76E}"/>
              </a:ext>
            </a:extLst>
          </p:cNvPr>
          <p:cNvSpPr>
            <a:spLocks noGrp="1"/>
          </p:cNvSpPr>
          <p:nvPr>
            <p:ph type="dt" sz="half" idx="10"/>
          </p:nvPr>
        </p:nvSpPr>
        <p:spPr/>
        <p:txBody>
          <a:bodyPr/>
          <a:lstStyle/>
          <a:p>
            <a:fld id="{37057F3D-06A6-4074-9E56-CA08D61BE106}" type="datetimeFigureOut">
              <a:rPr lang="en-US" smtClean="0"/>
              <a:t>1/27/2020</a:t>
            </a:fld>
            <a:endParaRPr lang="en-US"/>
          </a:p>
        </p:txBody>
      </p:sp>
      <p:sp>
        <p:nvSpPr>
          <p:cNvPr id="6" name="Footer Placeholder 5">
            <a:extLst>
              <a:ext uri="{FF2B5EF4-FFF2-40B4-BE49-F238E27FC236}">
                <a16:creationId xmlns:a16="http://schemas.microsoft.com/office/drawing/2014/main" id="{80FD3A97-59AF-490E-BD25-CE23E7E27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FC1B4-3564-4A87-93F6-CE75B3C04FD4}"/>
              </a:ext>
            </a:extLst>
          </p:cNvPr>
          <p:cNvSpPr>
            <a:spLocks noGrp="1"/>
          </p:cNvSpPr>
          <p:nvPr>
            <p:ph type="sldNum" sz="quarter" idx="12"/>
          </p:nvPr>
        </p:nvSpPr>
        <p:spPr/>
        <p:txBody>
          <a:bodyPr/>
          <a:lstStyle/>
          <a:p>
            <a:fld id="{94CCE279-0593-46A5-9F62-9A7E905F6371}" type="slidenum">
              <a:rPr lang="en-US" smtClean="0"/>
              <a:t>‹#›</a:t>
            </a:fld>
            <a:endParaRPr lang="en-US"/>
          </a:p>
        </p:txBody>
      </p:sp>
    </p:spTree>
    <p:extLst>
      <p:ext uri="{BB962C8B-B14F-4D97-AF65-F5344CB8AC3E}">
        <p14:creationId xmlns:p14="http://schemas.microsoft.com/office/powerpoint/2010/main" val="4634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800E3-740C-4BE5-97FA-A1F7241875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49D414-4E8A-44D9-AC9C-D505A09F4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B2E6E-1BEA-49ED-911E-4001BEBBF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57F3D-06A6-4074-9E56-CA08D61BE106}" type="datetimeFigureOut">
              <a:rPr lang="en-US" smtClean="0"/>
              <a:t>1/27/2020</a:t>
            </a:fld>
            <a:endParaRPr lang="en-US"/>
          </a:p>
        </p:txBody>
      </p:sp>
      <p:sp>
        <p:nvSpPr>
          <p:cNvPr id="5" name="Footer Placeholder 4">
            <a:extLst>
              <a:ext uri="{FF2B5EF4-FFF2-40B4-BE49-F238E27FC236}">
                <a16:creationId xmlns:a16="http://schemas.microsoft.com/office/drawing/2014/main" id="{245C1452-2551-4E32-946B-0DE2CB44A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B8F602-ED2A-455D-B78B-297961B46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CE279-0593-46A5-9F62-9A7E905F6371}" type="slidenum">
              <a:rPr lang="en-US" smtClean="0"/>
              <a:t>‹#›</a:t>
            </a:fld>
            <a:endParaRPr lang="en-US"/>
          </a:p>
        </p:txBody>
      </p:sp>
    </p:spTree>
    <p:extLst>
      <p:ext uri="{BB962C8B-B14F-4D97-AF65-F5344CB8AC3E}">
        <p14:creationId xmlns:p14="http://schemas.microsoft.com/office/powerpoint/2010/main" val="3258121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E86F5-C9AF-B54F-B9DC-2B2FA655F79B}"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4503E-7E56-214B-BEC9-625041C084F8}" type="slidenum">
              <a:rPr lang="en-US" smtClean="0"/>
              <a:t>‹#›</a:t>
            </a:fld>
            <a:endParaRPr lang="en-US"/>
          </a:p>
        </p:txBody>
      </p:sp>
    </p:spTree>
    <p:extLst>
      <p:ext uri="{BB962C8B-B14F-4D97-AF65-F5344CB8AC3E}">
        <p14:creationId xmlns:p14="http://schemas.microsoft.com/office/powerpoint/2010/main" val="2271040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AF0D3"/>
        </a:solidFill>
        <a:effectLst/>
      </p:bgPr>
    </p:bg>
    <p:spTree>
      <p:nvGrpSpPr>
        <p:cNvPr id="1" name=""/>
        <p:cNvGrpSpPr/>
        <p:nvPr/>
      </p:nvGrpSpPr>
      <p:grpSpPr>
        <a:xfrm>
          <a:off x="0" y="0"/>
          <a:ext cx="0" cy="0"/>
          <a:chOff x="0" y="0"/>
          <a:chExt cx="0" cy="0"/>
        </a:xfrm>
      </p:grpSpPr>
      <p:sp>
        <p:nvSpPr>
          <p:cNvPr id="13" name="Rectangle 12"/>
          <p:cNvSpPr/>
          <p:nvPr/>
        </p:nvSpPr>
        <p:spPr>
          <a:xfrm>
            <a:off x="0" y="6033975"/>
            <a:ext cx="12192000" cy="94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259335" y="4247638"/>
            <a:ext cx="685462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lumMod val="85000"/>
                    <a:lumOff val="15000"/>
                  </a:prstClr>
                </a:solidFill>
                <a:effectLst/>
                <a:uLnTx/>
                <a:uFillTx/>
                <a:latin typeface="Courier" charset="0"/>
                <a:ea typeface="Courier" charset="0"/>
                <a:cs typeface="Courier" charset="0"/>
              </a:rPr>
              <a:t>EMD 531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lumMod val="85000"/>
                    <a:lumOff val="15000"/>
                  </a:prstClr>
                </a:solidFill>
                <a:effectLst/>
                <a:uLnTx/>
                <a:uFillTx/>
                <a:latin typeface="Courier" charset="0"/>
                <a:ea typeface="Courier" charset="0"/>
                <a:cs typeface="Courier" charset="0"/>
              </a:rPr>
              <a:t>Lecture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lumMod val="85000"/>
                    <a:lumOff val="15000"/>
                  </a:prstClr>
                </a:solidFill>
                <a:effectLst/>
                <a:uLnTx/>
                <a:uFillTx/>
                <a:latin typeface="Courier" charset="0"/>
                <a:ea typeface="Courier" charset="0"/>
                <a:cs typeface="Courier" charset="0"/>
              </a:rPr>
              <a:t>Joseph Fauver,</a:t>
            </a:r>
            <a:r>
              <a:rPr kumimoji="0" lang="en-US" sz="1800" b="0" i="0" u="none" strike="noStrike" kern="1200" cap="none" spc="0" normalizeH="0" baseline="0" noProof="0" dirty="0">
                <a:ln>
                  <a:noFill/>
                </a:ln>
                <a:solidFill>
                  <a:prstClr val="black">
                    <a:lumMod val="85000"/>
                    <a:lumOff val="15000"/>
                  </a:prstClr>
                </a:solidFill>
                <a:effectLst/>
                <a:uLnTx/>
                <a:uFillTx/>
                <a:latin typeface="Courier" charset="0"/>
                <a:ea typeface="Courier" charset="0"/>
                <a:cs typeface="Courier" charset="0"/>
              </a:rPr>
              <a:t> </a:t>
            </a:r>
            <a:r>
              <a:rPr kumimoji="0" lang="en-US" sz="3600" b="0" i="0" u="none" strike="noStrike" kern="1200" cap="none" spc="0" normalizeH="0" baseline="0" noProof="0" dirty="0">
                <a:ln>
                  <a:noFill/>
                </a:ln>
                <a:solidFill>
                  <a:prstClr val="black">
                    <a:lumMod val="85000"/>
                    <a:lumOff val="15000"/>
                  </a:prstClr>
                </a:solidFill>
                <a:effectLst/>
                <a:uLnTx/>
                <a:uFillTx/>
                <a:latin typeface="Courier" charset="0"/>
                <a:ea typeface="Courier" charset="0"/>
                <a:cs typeface="Courier" charset="0"/>
              </a:rPr>
              <a:t>PhD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black">
                  <a:lumMod val="85000"/>
                  <a:lumOff val="15000"/>
                </a:prstClr>
              </a:solidFill>
              <a:effectLst/>
              <a:uLnTx/>
              <a:uFillTx/>
              <a:latin typeface="Courier" charset="0"/>
              <a:ea typeface="Courier" charset="0"/>
              <a:cs typeface="Courier"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E7E6E6">
                  <a:lumMod val="50000"/>
                </a:srgbClr>
              </a:solidFill>
              <a:effectLst/>
              <a:uLnTx/>
              <a:uFillTx/>
              <a:latin typeface="Avenir Next" charset="0"/>
              <a:ea typeface="Avenir Next" charset="0"/>
              <a:cs typeface="Avenir Next" charset="0"/>
            </a:endParaRPr>
          </a:p>
        </p:txBody>
      </p:sp>
      <p:sp>
        <p:nvSpPr>
          <p:cNvPr id="6" name="TextBox 5"/>
          <p:cNvSpPr txBox="1"/>
          <p:nvPr/>
        </p:nvSpPr>
        <p:spPr>
          <a:xfrm>
            <a:off x="317481" y="1402960"/>
            <a:ext cx="11584004"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E7E6E6">
                    <a:lumMod val="50000"/>
                  </a:srgbClr>
                </a:solidFill>
                <a:effectLst/>
                <a:uLnTx/>
                <a:uFillTx/>
                <a:latin typeface="Avenir Next" charset="0"/>
                <a:ea typeface="Avenir Next" charset="0"/>
                <a:cs typeface="Avenir Next" charset="0"/>
              </a:rPr>
              <a:t>Clinical Metagenomics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21" y="6227548"/>
            <a:ext cx="7561895" cy="453371"/>
          </a:xfrm>
          <a:prstGeom prst="rect">
            <a:avLst/>
          </a:prstGeom>
        </p:spPr>
      </p:pic>
    </p:spTree>
    <p:extLst>
      <p:ext uri="{BB962C8B-B14F-4D97-AF65-F5344CB8AC3E}">
        <p14:creationId xmlns:p14="http://schemas.microsoft.com/office/powerpoint/2010/main" val="354218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E0AC-AF58-4B15-9B05-7251C6DAFBE5}"/>
              </a:ext>
            </a:extLst>
          </p:cNvPr>
          <p:cNvSpPr>
            <a:spLocks noGrp="1"/>
          </p:cNvSpPr>
          <p:nvPr>
            <p:ph type="title"/>
          </p:nvPr>
        </p:nvSpPr>
        <p:spPr/>
        <p:txBody>
          <a:bodyPr/>
          <a:lstStyle/>
          <a:p>
            <a:r>
              <a:rPr lang="en-US" dirty="0"/>
              <a:t>Class Discussion</a:t>
            </a:r>
          </a:p>
        </p:txBody>
      </p:sp>
      <p:sp>
        <p:nvSpPr>
          <p:cNvPr id="3" name="Content Placeholder 2">
            <a:extLst>
              <a:ext uri="{FF2B5EF4-FFF2-40B4-BE49-F238E27FC236}">
                <a16:creationId xmlns:a16="http://schemas.microsoft.com/office/drawing/2014/main" id="{1BF896E9-8841-4FCF-8104-B1C2598DF571}"/>
              </a:ext>
            </a:extLst>
          </p:cNvPr>
          <p:cNvSpPr>
            <a:spLocks noGrp="1"/>
          </p:cNvSpPr>
          <p:nvPr>
            <p:ph idx="1"/>
          </p:nvPr>
        </p:nvSpPr>
        <p:spPr/>
        <p:txBody>
          <a:bodyPr/>
          <a:lstStyle/>
          <a:p>
            <a:r>
              <a:rPr lang="en-US" dirty="0"/>
              <a:t>Give an example from your disease system of choice of how diagnostics are performed</a:t>
            </a:r>
          </a:p>
        </p:txBody>
      </p:sp>
    </p:spTree>
    <p:extLst>
      <p:ext uri="{BB962C8B-B14F-4D97-AF65-F5344CB8AC3E}">
        <p14:creationId xmlns:p14="http://schemas.microsoft.com/office/powerpoint/2010/main" val="337415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EED8-8F1E-484E-B3EF-D6FA476D7B55}"/>
              </a:ext>
            </a:extLst>
          </p:cNvPr>
          <p:cNvSpPr>
            <a:spLocks noGrp="1"/>
          </p:cNvSpPr>
          <p:nvPr>
            <p:ph type="title"/>
          </p:nvPr>
        </p:nvSpPr>
        <p:spPr/>
        <p:txBody>
          <a:bodyPr/>
          <a:lstStyle/>
          <a:p>
            <a:r>
              <a:rPr lang="en-US" dirty="0"/>
              <a:t>Identifying complicated illness through </a:t>
            </a:r>
            <a:r>
              <a:rPr lang="en-US" dirty="0" err="1"/>
              <a:t>mNGS</a:t>
            </a:r>
            <a:endParaRPr lang="en-US" dirty="0"/>
          </a:p>
        </p:txBody>
      </p:sp>
      <p:sp>
        <p:nvSpPr>
          <p:cNvPr id="3" name="Content Placeholder 2">
            <a:extLst>
              <a:ext uri="{FF2B5EF4-FFF2-40B4-BE49-F238E27FC236}">
                <a16:creationId xmlns:a16="http://schemas.microsoft.com/office/drawing/2014/main" id="{B89C13C4-0BFA-49D2-A287-43CE92EDD997}"/>
              </a:ext>
            </a:extLst>
          </p:cNvPr>
          <p:cNvSpPr>
            <a:spLocks noGrp="1"/>
          </p:cNvSpPr>
          <p:nvPr>
            <p:ph idx="1"/>
          </p:nvPr>
        </p:nvSpPr>
        <p:spPr>
          <a:xfrm>
            <a:off x="838200" y="1666601"/>
            <a:ext cx="10515600" cy="5111888"/>
          </a:xfrm>
        </p:spPr>
        <p:txBody>
          <a:bodyPr>
            <a:normAutofit lnSpcReduction="10000"/>
          </a:bodyPr>
          <a:lstStyle/>
          <a:p>
            <a:pPr marL="0" indent="0">
              <a:buNone/>
            </a:pPr>
            <a:r>
              <a:rPr lang="en-US" b="1" dirty="0"/>
              <a:t>Why do it?</a:t>
            </a:r>
          </a:p>
          <a:p>
            <a:r>
              <a:rPr lang="en-US" dirty="0"/>
              <a:t>Pros</a:t>
            </a:r>
          </a:p>
          <a:p>
            <a:pPr lvl="1"/>
            <a:r>
              <a:rPr lang="en-US" dirty="0"/>
              <a:t>Doesn’t require prior knowledge of pathogen</a:t>
            </a:r>
          </a:p>
          <a:p>
            <a:pPr lvl="1"/>
            <a:r>
              <a:rPr lang="en-US" dirty="0"/>
              <a:t>Can identify unexpected or previously unknown pathogens</a:t>
            </a:r>
          </a:p>
          <a:p>
            <a:pPr lvl="1"/>
            <a:r>
              <a:rPr lang="en-US" dirty="0"/>
              <a:t>Provide additional information not detected through conventional diagnostics</a:t>
            </a:r>
          </a:p>
          <a:p>
            <a:pPr lvl="2"/>
            <a:r>
              <a:rPr lang="en-US" dirty="0"/>
              <a:t>AMR</a:t>
            </a:r>
          </a:p>
          <a:p>
            <a:pPr lvl="2"/>
            <a:r>
              <a:rPr lang="en-US" dirty="0" err="1"/>
              <a:t>Metatranscriptomics</a:t>
            </a:r>
            <a:endParaRPr lang="en-US" dirty="0"/>
          </a:p>
          <a:p>
            <a:pPr lvl="2"/>
            <a:r>
              <a:rPr lang="en-US" dirty="0"/>
              <a:t>Genomic epidemiology</a:t>
            </a:r>
          </a:p>
          <a:p>
            <a:r>
              <a:rPr lang="en-US" dirty="0"/>
              <a:t>Cons</a:t>
            </a:r>
          </a:p>
          <a:p>
            <a:pPr lvl="1"/>
            <a:r>
              <a:rPr lang="en-US" dirty="0"/>
              <a:t>Price</a:t>
            </a:r>
          </a:p>
          <a:p>
            <a:pPr lvl="2"/>
            <a:r>
              <a:rPr lang="en-US" dirty="0"/>
              <a:t>Cost of data generation and analysis</a:t>
            </a:r>
          </a:p>
          <a:p>
            <a:pPr lvl="2"/>
            <a:r>
              <a:rPr lang="en-US" dirty="0"/>
              <a:t>Infrastructure cost to perform in actionable timeframe</a:t>
            </a:r>
          </a:p>
          <a:p>
            <a:pPr lvl="1"/>
            <a:r>
              <a:rPr lang="en-US" dirty="0"/>
              <a:t>Huge potential for contamination and misinterpretation </a:t>
            </a:r>
          </a:p>
          <a:p>
            <a:pPr lvl="1"/>
            <a:endParaRPr lang="en-US" dirty="0"/>
          </a:p>
          <a:p>
            <a:pPr lvl="1"/>
            <a:endParaRPr lang="en-US" dirty="0"/>
          </a:p>
        </p:txBody>
      </p:sp>
    </p:spTree>
    <p:extLst>
      <p:ext uri="{BB962C8B-B14F-4D97-AF65-F5344CB8AC3E}">
        <p14:creationId xmlns:p14="http://schemas.microsoft.com/office/powerpoint/2010/main" val="329894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EED8-8F1E-484E-B3EF-D6FA476D7B55}"/>
              </a:ext>
            </a:extLst>
          </p:cNvPr>
          <p:cNvSpPr>
            <a:spLocks noGrp="1"/>
          </p:cNvSpPr>
          <p:nvPr>
            <p:ph type="title"/>
          </p:nvPr>
        </p:nvSpPr>
        <p:spPr/>
        <p:txBody>
          <a:bodyPr/>
          <a:lstStyle/>
          <a:p>
            <a:r>
              <a:rPr lang="en-US" dirty="0"/>
              <a:t>Identifying complicated illness through </a:t>
            </a:r>
            <a:r>
              <a:rPr lang="en-US" dirty="0" err="1"/>
              <a:t>mNGS</a:t>
            </a:r>
            <a:endParaRPr lang="en-US" dirty="0"/>
          </a:p>
        </p:txBody>
      </p:sp>
      <p:sp>
        <p:nvSpPr>
          <p:cNvPr id="3" name="Content Placeholder 2">
            <a:extLst>
              <a:ext uri="{FF2B5EF4-FFF2-40B4-BE49-F238E27FC236}">
                <a16:creationId xmlns:a16="http://schemas.microsoft.com/office/drawing/2014/main" id="{B89C13C4-0BFA-49D2-A287-43CE92EDD997}"/>
              </a:ext>
            </a:extLst>
          </p:cNvPr>
          <p:cNvSpPr>
            <a:spLocks noGrp="1"/>
          </p:cNvSpPr>
          <p:nvPr>
            <p:ph idx="1"/>
          </p:nvPr>
        </p:nvSpPr>
        <p:spPr>
          <a:xfrm>
            <a:off x="838200" y="1666601"/>
            <a:ext cx="10515600" cy="5111888"/>
          </a:xfrm>
        </p:spPr>
        <p:txBody>
          <a:bodyPr>
            <a:normAutofit lnSpcReduction="10000"/>
          </a:bodyPr>
          <a:lstStyle/>
          <a:p>
            <a:pPr marL="0" indent="0">
              <a:buNone/>
            </a:pPr>
            <a:r>
              <a:rPr lang="en-US" b="1" dirty="0"/>
              <a:t>Why do it?</a:t>
            </a:r>
          </a:p>
          <a:p>
            <a:r>
              <a:rPr lang="en-US" dirty="0"/>
              <a:t>Pros</a:t>
            </a:r>
          </a:p>
          <a:p>
            <a:pPr lvl="1"/>
            <a:r>
              <a:rPr lang="en-US" dirty="0"/>
              <a:t>Doesn’t require prior knowledge of pathogen</a:t>
            </a:r>
          </a:p>
          <a:p>
            <a:pPr lvl="1"/>
            <a:r>
              <a:rPr lang="en-US" dirty="0"/>
              <a:t>Can identify unexpected or previously unknown pathogens</a:t>
            </a:r>
          </a:p>
          <a:p>
            <a:pPr lvl="1"/>
            <a:r>
              <a:rPr lang="en-US" dirty="0"/>
              <a:t>Provide additional information not detected through conventional diagnostics</a:t>
            </a:r>
          </a:p>
          <a:p>
            <a:pPr lvl="2"/>
            <a:r>
              <a:rPr lang="en-US" dirty="0"/>
              <a:t>AMR</a:t>
            </a:r>
          </a:p>
          <a:p>
            <a:pPr lvl="2"/>
            <a:r>
              <a:rPr lang="en-US" dirty="0" err="1"/>
              <a:t>Metatranscriptomics</a:t>
            </a:r>
            <a:endParaRPr lang="en-US" dirty="0"/>
          </a:p>
          <a:p>
            <a:pPr lvl="2"/>
            <a:r>
              <a:rPr lang="en-US" dirty="0"/>
              <a:t>Genomic epidemiology</a:t>
            </a:r>
          </a:p>
          <a:p>
            <a:r>
              <a:rPr lang="en-US" b="1" dirty="0"/>
              <a:t>Cons</a:t>
            </a:r>
          </a:p>
          <a:p>
            <a:pPr lvl="1"/>
            <a:r>
              <a:rPr lang="en-US" dirty="0"/>
              <a:t>Price</a:t>
            </a:r>
          </a:p>
          <a:p>
            <a:pPr lvl="2"/>
            <a:r>
              <a:rPr lang="en-US" dirty="0"/>
              <a:t>Cost of data generation and analysis</a:t>
            </a:r>
          </a:p>
          <a:p>
            <a:pPr lvl="2"/>
            <a:r>
              <a:rPr lang="en-US" dirty="0"/>
              <a:t>Infrastructure cost to perform in actionable timeframe</a:t>
            </a:r>
          </a:p>
          <a:p>
            <a:pPr lvl="1"/>
            <a:r>
              <a:rPr lang="en-US" dirty="0"/>
              <a:t>Huge potential for contamination and misinterpretation </a:t>
            </a:r>
          </a:p>
          <a:p>
            <a:pPr lvl="1"/>
            <a:endParaRPr lang="en-US" dirty="0"/>
          </a:p>
        </p:txBody>
      </p:sp>
    </p:spTree>
    <p:extLst>
      <p:ext uri="{BB962C8B-B14F-4D97-AF65-F5344CB8AC3E}">
        <p14:creationId xmlns:p14="http://schemas.microsoft.com/office/powerpoint/2010/main" val="5973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CDAA-FD2F-46A7-BB61-642357602E8E}"/>
              </a:ext>
            </a:extLst>
          </p:cNvPr>
          <p:cNvSpPr>
            <a:spLocks noGrp="1"/>
          </p:cNvSpPr>
          <p:nvPr>
            <p:ph type="title"/>
          </p:nvPr>
        </p:nvSpPr>
        <p:spPr/>
        <p:txBody>
          <a:bodyPr/>
          <a:lstStyle/>
          <a:p>
            <a:r>
              <a:rPr lang="en-US" dirty="0"/>
              <a:t>Where does clinical </a:t>
            </a:r>
            <a:r>
              <a:rPr lang="en-US" dirty="0" err="1"/>
              <a:t>mNGS</a:t>
            </a:r>
            <a:r>
              <a:rPr lang="en-US" dirty="0"/>
              <a:t> fit into routine care?</a:t>
            </a:r>
          </a:p>
        </p:txBody>
      </p:sp>
      <p:sp>
        <p:nvSpPr>
          <p:cNvPr id="3" name="Content Placeholder 2">
            <a:extLst>
              <a:ext uri="{FF2B5EF4-FFF2-40B4-BE49-F238E27FC236}">
                <a16:creationId xmlns:a16="http://schemas.microsoft.com/office/drawing/2014/main" id="{3B4BFE2E-99AA-4211-AFBB-CA1677AD406E}"/>
              </a:ext>
            </a:extLst>
          </p:cNvPr>
          <p:cNvSpPr>
            <a:spLocks noGrp="1"/>
          </p:cNvSpPr>
          <p:nvPr>
            <p:ph idx="1"/>
          </p:nvPr>
        </p:nvSpPr>
        <p:spPr/>
        <p:txBody>
          <a:bodyPr/>
          <a:lstStyle/>
          <a:p>
            <a:r>
              <a:rPr lang="en-US" dirty="0"/>
              <a:t>Currently exists largely as a research technique</a:t>
            </a:r>
          </a:p>
          <a:p>
            <a:r>
              <a:rPr lang="en-US" dirty="0"/>
              <a:t>Most likely scenario is </a:t>
            </a:r>
            <a:r>
              <a:rPr lang="en-US" dirty="0" err="1"/>
              <a:t>mNGS</a:t>
            </a:r>
            <a:r>
              <a:rPr lang="en-US" dirty="0"/>
              <a:t> will exist in well-funded hospitals for use in the most complicated of cases</a:t>
            </a:r>
          </a:p>
        </p:txBody>
      </p:sp>
      <p:pic>
        <p:nvPicPr>
          <p:cNvPr id="4" name="Picture 2" descr="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474" y="3254421"/>
            <a:ext cx="5337052" cy="34125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15093" y="6584303"/>
            <a:ext cx="9501188" cy="461665"/>
          </a:xfrm>
          <a:prstGeom prst="rect">
            <a:avLst/>
          </a:prstGeom>
          <a:noFill/>
        </p:spPr>
        <p:txBody>
          <a:bodyPr wrap="square" rtlCol="0">
            <a:spAutoFit/>
          </a:bodyPr>
          <a:lstStyle/>
          <a:p>
            <a:r>
              <a:rPr lang="en-US" sz="1200" dirty="0"/>
              <a:t>Ladner et al., 2019. Precision epidemiology for infectious disease control. </a:t>
            </a:r>
            <a:r>
              <a:rPr lang="en-US" sz="1200" i="1" dirty="0"/>
              <a:t>Nature Medicine</a:t>
            </a:r>
          </a:p>
          <a:p>
            <a:endParaRPr lang="en-US" sz="1200" dirty="0"/>
          </a:p>
        </p:txBody>
      </p:sp>
    </p:spTree>
    <p:extLst>
      <p:ext uri="{BB962C8B-B14F-4D97-AF65-F5344CB8AC3E}">
        <p14:creationId xmlns:p14="http://schemas.microsoft.com/office/powerpoint/2010/main" val="75236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05" y="0"/>
            <a:ext cx="10889726" cy="6870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C41F56-4D1D-439C-9D3B-514C2A3EAEA7}"/>
              </a:ext>
            </a:extLst>
          </p:cNvPr>
          <p:cNvSpPr>
            <a:spLocks noGrp="1"/>
          </p:cNvSpPr>
          <p:nvPr>
            <p:ph type="title"/>
          </p:nvPr>
        </p:nvSpPr>
        <p:spPr>
          <a:xfrm>
            <a:off x="1079361" y="406069"/>
            <a:ext cx="5098576" cy="1325563"/>
          </a:xfrm>
        </p:spPr>
        <p:txBody>
          <a:bodyPr/>
          <a:lstStyle/>
          <a:p>
            <a:r>
              <a:rPr lang="en-US" dirty="0"/>
              <a:t>Wuhan Coronavirus Outbreak</a:t>
            </a:r>
          </a:p>
        </p:txBody>
      </p:sp>
    </p:spTree>
    <p:extLst>
      <p:ext uri="{BB962C8B-B14F-4D97-AF65-F5344CB8AC3E}">
        <p14:creationId xmlns:p14="http://schemas.microsoft.com/office/powerpoint/2010/main" val="294321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EBAB33-6EA1-41CD-98E3-9846967274BA}"/>
              </a:ext>
            </a:extLst>
          </p:cNvPr>
          <p:cNvSpPr>
            <a:spLocks noGrp="1"/>
          </p:cNvSpPr>
          <p:nvPr>
            <p:ph type="title"/>
          </p:nvPr>
        </p:nvSpPr>
        <p:spPr>
          <a:xfrm>
            <a:off x="838200" y="-126196"/>
            <a:ext cx="10515600" cy="1325563"/>
          </a:xfrm>
        </p:spPr>
        <p:txBody>
          <a:bodyPr/>
          <a:lstStyle/>
          <a:p>
            <a:r>
              <a:rPr lang="en-US" dirty="0"/>
              <a:t>General workflow</a:t>
            </a:r>
          </a:p>
        </p:txBody>
      </p:sp>
      <p:pic>
        <p:nvPicPr>
          <p:cNvPr id="5" name="Picture 13">
            <a:extLst>
              <a:ext uri="{FF2B5EF4-FFF2-40B4-BE49-F238E27FC236}">
                <a16:creationId xmlns:a16="http://schemas.microsoft.com/office/drawing/2014/main" id="{FE6702FF-CB2E-4BBA-A482-957EE1BD222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9127" y="931303"/>
            <a:ext cx="9873745" cy="592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1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CC0D-E5C3-4428-8BCA-E3392CEF43C2}"/>
              </a:ext>
            </a:extLst>
          </p:cNvPr>
          <p:cNvSpPr>
            <a:spLocks noGrp="1"/>
          </p:cNvSpPr>
          <p:nvPr>
            <p:ph type="title"/>
          </p:nvPr>
        </p:nvSpPr>
        <p:spPr/>
        <p:txBody>
          <a:bodyPr/>
          <a:lstStyle/>
          <a:p>
            <a:r>
              <a:rPr lang="en-US" dirty="0" err="1"/>
              <a:t>IDSeq</a:t>
            </a:r>
            <a:r>
              <a:rPr lang="en-US" dirty="0"/>
              <a:t>- analysis pipeline that identifies pathogens from </a:t>
            </a:r>
            <a:r>
              <a:rPr lang="en-US" dirty="0" err="1"/>
              <a:t>mNGS</a:t>
            </a:r>
            <a:r>
              <a:rPr lang="en-US" dirty="0"/>
              <a:t> data</a:t>
            </a:r>
          </a:p>
        </p:txBody>
      </p:sp>
      <p:pic>
        <p:nvPicPr>
          <p:cNvPr id="3" name="Picture 2">
            <a:extLst>
              <a:ext uri="{FF2B5EF4-FFF2-40B4-BE49-F238E27FC236}">
                <a16:creationId xmlns:a16="http://schemas.microsoft.com/office/drawing/2014/main" id="{A62573D7-1C39-4E1B-9A79-429E2BD15300}"/>
              </a:ext>
            </a:extLst>
          </p:cNvPr>
          <p:cNvPicPr>
            <a:picLocks noChangeAspect="1"/>
          </p:cNvPicPr>
          <p:nvPr/>
        </p:nvPicPr>
        <p:blipFill rotWithShape="1">
          <a:blip r:embed="rId3"/>
          <a:srcRect l="14267" t="61342" r="64620" b="27682"/>
          <a:stretch/>
        </p:blipFill>
        <p:spPr>
          <a:xfrm>
            <a:off x="765313" y="3429000"/>
            <a:ext cx="10935627" cy="1598890"/>
          </a:xfrm>
          <a:prstGeom prst="rect">
            <a:avLst/>
          </a:prstGeom>
        </p:spPr>
      </p:pic>
    </p:spTree>
    <p:extLst>
      <p:ext uri="{BB962C8B-B14F-4D97-AF65-F5344CB8AC3E}">
        <p14:creationId xmlns:p14="http://schemas.microsoft.com/office/powerpoint/2010/main" val="174000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8CC9-9BFC-429D-9ED0-F60D3A135500}"/>
              </a:ext>
            </a:extLst>
          </p:cNvPr>
          <p:cNvSpPr>
            <a:spLocks noGrp="1"/>
          </p:cNvSpPr>
          <p:nvPr>
            <p:ph type="title"/>
          </p:nvPr>
        </p:nvSpPr>
        <p:spPr/>
        <p:txBody>
          <a:bodyPr/>
          <a:lstStyle/>
          <a:p>
            <a:r>
              <a:rPr lang="en-US" dirty="0" err="1"/>
              <a:t>IDSeq</a:t>
            </a:r>
            <a:r>
              <a:rPr lang="en-US" dirty="0"/>
              <a:t>- Host Filtering</a:t>
            </a:r>
          </a:p>
        </p:txBody>
      </p:sp>
      <p:sp>
        <p:nvSpPr>
          <p:cNvPr id="5" name="Content Placeholder 4">
            <a:extLst>
              <a:ext uri="{FF2B5EF4-FFF2-40B4-BE49-F238E27FC236}">
                <a16:creationId xmlns:a16="http://schemas.microsoft.com/office/drawing/2014/main" id="{E295A973-6047-4370-9322-C0C68A80614A}"/>
              </a:ext>
            </a:extLst>
          </p:cNvPr>
          <p:cNvSpPr>
            <a:spLocks noGrp="1"/>
          </p:cNvSpPr>
          <p:nvPr>
            <p:ph idx="1"/>
          </p:nvPr>
        </p:nvSpPr>
        <p:spPr/>
        <p:txBody>
          <a:bodyPr/>
          <a:lstStyle/>
          <a:p>
            <a:endParaRPr lang="en-US" dirty="0"/>
          </a:p>
          <a:p>
            <a:endParaRPr lang="en-US" dirty="0"/>
          </a:p>
          <a:p>
            <a:endParaRPr lang="en-US" dirty="0"/>
          </a:p>
          <a:p>
            <a:r>
              <a:rPr lang="en-US" dirty="0"/>
              <a:t>Goals of host filtering step</a:t>
            </a:r>
          </a:p>
          <a:p>
            <a:pPr marL="914400" lvl="1" indent="-457200">
              <a:buAutoNum type="arabicPeriod"/>
            </a:pPr>
            <a:r>
              <a:rPr lang="en-US" dirty="0"/>
              <a:t>Remove any human genome data (Star, Bowtie2, </a:t>
            </a:r>
            <a:r>
              <a:rPr lang="en-US" dirty="0" err="1"/>
              <a:t>Gsnap</a:t>
            </a:r>
            <a:r>
              <a:rPr lang="en-US" dirty="0"/>
              <a:t> filter)</a:t>
            </a:r>
          </a:p>
          <a:p>
            <a:pPr marL="914400" lvl="1" indent="-457200">
              <a:buAutoNum type="arabicPeriod"/>
            </a:pPr>
            <a:r>
              <a:rPr lang="en-US" dirty="0"/>
              <a:t>Data Quality Control (</a:t>
            </a:r>
            <a:r>
              <a:rPr lang="en-US" dirty="0" err="1"/>
              <a:t>Trimmomatic</a:t>
            </a:r>
            <a:r>
              <a:rPr lang="en-US" dirty="0"/>
              <a:t>, </a:t>
            </a:r>
            <a:r>
              <a:rPr lang="en-US" dirty="0" err="1"/>
              <a:t>Priceseq</a:t>
            </a:r>
            <a:r>
              <a:rPr lang="en-US" dirty="0"/>
              <a:t>, </a:t>
            </a:r>
            <a:r>
              <a:rPr lang="en-US" dirty="0" err="1"/>
              <a:t>Cdhitdup</a:t>
            </a:r>
            <a:r>
              <a:rPr lang="en-US" dirty="0"/>
              <a:t>, LZW)</a:t>
            </a:r>
          </a:p>
          <a:p>
            <a:pPr marL="914400" lvl="1" indent="-457200">
              <a:buAutoNum type="arabicPeriod"/>
            </a:pPr>
            <a:endParaRPr lang="en-US" dirty="0"/>
          </a:p>
        </p:txBody>
      </p:sp>
      <p:pic>
        <p:nvPicPr>
          <p:cNvPr id="4" name="Picture 3">
            <a:extLst>
              <a:ext uri="{FF2B5EF4-FFF2-40B4-BE49-F238E27FC236}">
                <a16:creationId xmlns:a16="http://schemas.microsoft.com/office/drawing/2014/main" id="{F9712BBF-7A82-4529-BF8B-68ED0DC4A8FB}"/>
              </a:ext>
            </a:extLst>
          </p:cNvPr>
          <p:cNvPicPr>
            <a:picLocks noChangeAspect="1"/>
          </p:cNvPicPr>
          <p:nvPr/>
        </p:nvPicPr>
        <p:blipFill rotWithShape="1">
          <a:blip r:embed="rId2"/>
          <a:srcRect l="2608" t="61343" r="51658" b="29420"/>
          <a:stretch/>
        </p:blipFill>
        <p:spPr>
          <a:xfrm>
            <a:off x="333645" y="2104748"/>
            <a:ext cx="11524710" cy="654673"/>
          </a:xfrm>
          <a:prstGeom prst="rect">
            <a:avLst/>
          </a:prstGeom>
        </p:spPr>
      </p:pic>
    </p:spTree>
    <p:extLst>
      <p:ext uri="{BB962C8B-B14F-4D97-AF65-F5344CB8AC3E}">
        <p14:creationId xmlns:p14="http://schemas.microsoft.com/office/powerpoint/2010/main" val="388684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ACFB-26D7-4CF5-940A-131A37C76C3D}"/>
              </a:ext>
            </a:extLst>
          </p:cNvPr>
          <p:cNvSpPr>
            <a:spLocks noGrp="1"/>
          </p:cNvSpPr>
          <p:nvPr>
            <p:ph type="title"/>
          </p:nvPr>
        </p:nvSpPr>
        <p:spPr/>
        <p:txBody>
          <a:bodyPr/>
          <a:lstStyle/>
          <a:p>
            <a:r>
              <a:rPr lang="en-US" dirty="0" err="1"/>
              <a:t>IDSeq</a:t>
            </a:r>
            <a:r>
              <a:rPr lang="en-US" dirty="0"/>
              <a:t>- Alignment</a:t>
            </a:r>
          </a:p>
        </p:txBody>
      </p:sp>
      <p:pic>
        <p:nvPicPr>
          <p:cNvPr id="4" name="Picture 3">
            <a:extLst>
              <a:ext uri="{FF2B5EF4-FFF2-40B4-BE49-F238E27FC236}">
                <a16:creationId xmlns:a16="http://schemas.microsoft.com/office/drawing/2014/main" id="{8914E0EE-B35F-4786-9A06-4FFBA1ABE86A}"/>
              </a:ext>
            </a:extLst>
          </p:cNvPr>
          <p:cNvPicPr>
            <a:picLocks noChangeAspect="1"/>
          </p:cNvPicPr>
          <p:nvPr/>
        </p:nvPicPr>
        <p:blipFill rotWithShape="1">
          <a:blip r:embed="rId2"/>
          <a:srcRect l="11658" t="45072" r="74957" b="21014"/>
          <a:stretch/>
        </p:blipFill>
        <p:spPr>
          <a:xfrm>
            <a:off x="3993874" y="1510747"/>
            <a:ext cx="4036943" cy="2876596"/>
          </a:xfrm>
          <a:prstGeom prst="rect">
            <a:avLst/>
          </a:prstGeom>
        </p:spPr>
      </p:pic>
      <p:sp>
        <p:nvSpPr>
          <p:cNvPr id="5" name="Content Placeholder 4">
            <a:extLst>
              <a:ext uri="{FF2B5EF4-FFF2-40B4-BE49-F238E27FC236}">
                <a16:creationId xmlns:a16="http://schemas.microsoft.com/office/drawing/2014/main" id="{72E07D46-9926-44D6-B7AA-3688E90C19D8}"/>
              </a:ext>
            </a:extLst>
          </p:cNvPr>
          <p:cNvSpPr>
            <a:spLocks noGrp="1"/>
          </p:cNvSpPr>
          <p:nvPr>
            <p:ph idx="1"/>
          </p:nvPr>
        </p:nvSpPr>
        <p:spPr>
          <a:xfrm>
            <a:off x="496957" y="1868557"/>
            <a:ext cx="11594959" cy="4701208"/>
          </a:xfrm>
        </p:spPr>
        <p:txBody>
          <a:bodyPr>
            <a:normAutofit/>
          </a:bodyPr>
          <a:lstStyle/>
          <a:p>
            <a:endParaRPr lang="en-US" dirty="0"/>
          </a:p>
          <a:p>
            <a:endParaRPr lang="en-US" dirty="0"/>
          </a:p>
          <a:p>
            <a:endParaRPr lang="en-US" dirty="0"/>
          </a:p>
          <a:p>
            <a:endParaRPr lang="en-US" dirty="0"/>
          </a:p>
          <a:p>
            <a:endParaRPr lang="en-US" dirty="0"/>
          </a:p>
          <a:p>
            <a:r>
              <a:rPr lang="en-US" dirty="0"/>
              <a:t>Goals of alignment step</a:t>
            </a:r>
          </a:p>
          <a:p>
            <a:pPr marL="914400" lvl="1" indent="-457200">
              <a:buAutoNum type="arabicPeriod"/>
            </a:pPr>
            <a:r>
              <a:rPr lang="en-US" dirty="0"/>
              <a:t>Align individual reads (</a:t>
            </a:r>
            <a:r>
              <a:rPr lang="en-US" dirty="0" err="1"/>
              <a:t>Gsnap</a:t>
            </a:r>
            <a:r>
              <a:rPr lang="en-US" dirty="0"/>
              <a:t>) to curated databases (NT [nucleotide] &amp; NR [protein])</a:t>
            </a:r>
          </a:p>
          <a:p>
            <a:pPr marL="914400" lvl="1" indent="-457200">
              <a:buAutoNum type="arabicPeriod" startAt="2"/>
            </a:pPr>
            <a:r>
              <a:rPr lang="en-US" dirty="0"/>
              <a:t>Assemble “contigs” (Rapsearch2), align to down sampled databases (NT and NR)</a:t>
            </a:r>
          </a:p>
          <a:p>
            <a:pPr marL="914400" lvl="1" indent="-457200">
              <a:buAutoNum type="arabicPeriod" startAt="2"/>
            </a:pPr>
            <a:r>
              <a:rPr lang="en-US" dirty="0"/>
              <a:t>Based on alignments, ascribe taxonomic identifications from accession numbers</a:t>
            </a:r>
          </a:p>
        </p:txBody>
      </p:sp>
    </p:spTree>
    <p:extLst>
      <p:ext uri="{BB962C8B-B14F-4D97-AF65-F5344CB8AC3E}">
        <p14:creationId xmlns:p14="http://schemas.microsoft.com/office/powerpoint/2010/main" val="18324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94F9-2153-4089-8630-9ED52982CD30}"/>
              </a:ext>
            </a:extLst>
          </p:cNvPr>
          <p:cNvSpPr>
            <a:spLocks noGrp="1"/>
          </p:cNvSpPr>
          <p:nvPr>
            <p:ph type="title"/>
          </p:nvPr>
        </p:nvSpPr>
        <p:spPr/>
        <p:txBody>
          <a:bodyPr/>
          <a:lstStyle/>
          <a:p>
            <a:r>
              <a:rPr lang="en-US" dirty="0" err="1"/>
              <a:t>IDSeq</a:t>
            </a:r>
            <a:r>
              <a:rPr lang="en-US" dirty="0"/>
              <a:t>- Post Processing</a:t>
            </a:r>
          </a:p>
        </p:txBody>
      </p:sp>
      <p:sp>
        <p:nvSpPr>
          <p:cNvPr id="3" name="Content Placeholder 2">
            <a:extLst>
              <a:ext uri="{FF2B5EF4-FFF2-40B4-BE49-F238E27FC236}">
                <a16:creationId xmlns:a16="http://schemas.microsoft.com/office/drawing/2014/main" id="{53608171-E624-4865-A9F9-D16D2C189081}"/>
              </a:ext>
            </a:extLst>
          </p:cNvPr>
          <p:cNvSpPr>
            <a:spLocks noGrp="1"/>
          </p:cNvSpPr>
          <p:nvPr>
            <p:ph idx="1"/>
          </p:nvPr>
        </p:nvSpPr>
        <p:spPr>
          <a:xfrm>
            <a:off x="1212574" y="1825624"/>
            <a:ext cx="10979426" cy="5032375"/>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Goals of Post Processing step</a:t>
            </a:r>
          </a:p>
          <a:p>
            <a:pPr marL="914400" lvl="1" indent="-457200">
              <a:buFont typeface="+mj-lt"/>
              <a:buAutoNum type="arabicPeriod"/>
            </a:pPr>
            <a:r>
              <a:rPr lang="en-US" dirty="0"/>
              <a:t>Refine both </a:t>
            </a:r>
            <a:r>
              <a:rPr lang="en-US" dirty="0" err="1"/>
              <a:t>Gsnap</a:t>
            </a:r>
            <a:r>
              <a:rPr lang="en-US" dirty="0"/>
              <a:t> and Rapsearch2 results</a:t>
            </a:r>
          </a:p>
          <a:p>
            <a:pPr marL="914400" lvl="1" indent="-457200">
              <a:buFont typeface="+mj-lt"/>
              <a:buAutoNum type="arabicPeriod"/>
            </a:pPr>
            <a:r>
              <a:rPr lang="en-US" dirty="0"/>
              <a:t>Generate summary statistics </a:t>
            </a:r>
          </a:p>
          <a:p>
            <a:pPr marL="914400" lvl="1" indent="-457200">
              <a:buFont typeface="+mj-lt"/>
              <a:buAutoNum type="arabicPeriod"/>
            </a:pPr>
            <a:r>
              <a:rPr lang="en-US" dirty="0"/>
              <a:t>Create visualizations </a:t>
            </a:r>
          </a:p>
          <a:p>
            <a:pPr marL="914400" lvl="1" indent="-457200">
              <a:buFont typeface="+mj-lt"/>
              <a:buAutoNum type="arabicPeriod"/>
            </a:pPr>
            <a:endParaRPr lang="en-US" dirty="0"/>
          </a:p>
        </p:txBody>
      </p:sp>
      <p:pic>
        <p:nvPicPr>
          <p:cNvPr id="4" name="Picture 3">
            <a:extLst>
              <a:ext uri="{FF2B5EF4-FFF2-40B4-BE49-F238E27FC236}">
                <a16:creationId xmlns:a16="http://schemas.microsoft.com/office/drawing/2014/main" id="{E742A7E1-73B6-41AF-BFFF-7F21C1AFB8F3}"/>
              </a:ext>
            </a:extLst>
          </p:cNvPr>
          <p:cNvPicPr>
            <a:picLocks noChangeAspect="1"/>
          </p:cNvPicPr>
          <p:nvPr/>
        </p:nvPicPr>
        <p:blipFill rotWithShape="1">
          <a:blip r:embed="rId3"/>
          <a:srcRect l="20543" t="40726" r="54511" b="8550"/>
          <a:stretch/>
        </p:blipFill>
        <p:spPr>
          <a:xfrm>
            <a:off x="3089386" y="1411357"/>
            <a:ext cx="6013228" cy="3438938"/>
          </a:xfrm>
          <a:prstGeom prst="rect">
            <a:avLst/>
          </a:prstGeom>
        </p:spPr>
      </p:pic>
    </p:spTree>
    <p:extLst>
      <p:ext uri="{BB962C8B-B14F-4D97-AF65-F5344CB8AC3E}">
        <p14:creationId xmlns:p14="http://schemas.microsoft.com/office/powerpoint/2010/main" val="126699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34F3-6DB2-46D6-98C5-446FC7120FE1}"/>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2702E61F-18CC-40CD-B824-F84895B4C91E}"/>
              </a:ext>
            </a:extLst>
          </p:cNvPr>
          <p:cNvSpPr>
            <a:spLocks noGrp="1"/>
          </p:cNvSpPr>
          <p:nvPr>
            <p:ph idx="1"/>
          </p:nvPr>
        </p:nvSpPr>
        <p:spPr/>
        <p:txBody>
          <a:bodyPr/>
          <a:lstStyle/>
          <a:p>
            <a:r>
              <a:rPr lang="en-US" dirty="0"/>
              <a:t>Understand challenges associated with of clinical metagenomics</a:t>
            </a:r>
          </a:p>
          <a:p>
            <a:r>
              <a:rPr lang="en-US" dirty="0"/>
              <a:t>Describe and use the </a:t>
            </a:r>
            <a:r>
              <a:rPr lang="en-US" dirty="0" err="1"/>
              <a:t>IDSeq</a:t>
            </a:r>
            <a:r>
              <a:rPr lang="en-US" dirty="0"/>
              <a:t> pipeline</a:t>
            </a:r>
          </a:p>
          <a:p>
            <a:pPr marL="0" indent="0">
              <a:buNone/>
            </a:pPr>
            <a:endParaRPr lang="en-US" dirty="0"/>
          </a:p>
        </p:txBody>
      </p:sp>
    </p:spTree>
    <p:extLst>
      <p:ext uri="{BB962C8B-B14F-4D97-AF65-F5344CB8AC3E}">
        <p14:creationId xmlns:p14="http://schemas.microsoft.com/office/powerpoint/2010/main" val="117287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024" descr="Amstrong et al. (2019) Pathogen genomics and public health.pdf - Adobe Acrobat Pro DC">
            <a:extLst>
              <a:ext uri="{FF2B5EF4-FFF2-40B4-BE49-F238E27FC236}">
                <a16:creationId xmlns:a16="http://schemas.microsoft.com/office/drawing/2014/main" id="{0C0DDF09-A4C2-444C-8915-C4EF2F8B98E3}"/>
              </a:ext>
            </a:extLst>
          </p:cNvPr>
          <p:cNvPicPr>
            <a:picLocks noChangeAspect="1"/>
          </p:cNvPicPr>
          <p:nvPr/>
        </p:nvPicPr>
        <p:blipFill rotWithShape="1">
          <a:blip r:embed="rId2"/>
          <a:srcRect l="32284" t="23623" r="42982" b="11739"/>
          <a:stretch/>
        </p:blipFill>
        <p:spPr>
          <a:xfrm>
            <a:off x="3694871" y="0"/>
            <a:ext cx="4802258" cy="6845333"/>
          </a:xfrm>
          <a:prstGeom prst="rect">
            <a:avLst/>
          </a:prstGeom>
        </p:spPr>
      </p:pic>
      <p:sp>
        <p:nvSpPr>
          <p:cNvPr id="145" name="TextBox 144">
            <a:extLst>
              <a:ext uri="{FF2B5EF4-FFF2-40B4-BE49-F238E27FC236}">
                <a16:creationId xmlns:a16="http://schemas.microsoft.com/office/drawing/2014/main" id="{0BE7F3CB-65AA-459E-ADCF-70F696FF7875}"/>
              </a:ext>
            </a:extLst>
          </p:cNvPr>
          <p:cNvSpPr txBox="1"/>
          <p:nvPr/>
        </p:nvSpPr>
        <p:spPr>
          <a:xfrm>
            <a:off x="9840669" y="6509298"/>
            <a:ext cx="23513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Armstrong et al. (2019) NEJM</a:t>
            </a:r>
          </a:p>
        </p:txBody>
      </p:sp>
      <p:sp>
        <p:nvSpPr>
          <p:cNvPr id="3" name="Rectangle 2">
            <a:extLst>
              <a:ext uri="{FF2B5EF4-FFF2-40B4-BE49-F238E27FC236}">
                <a16:creationId xmlns:a16="http://schemas.microsoft.com/office/drawing/2014/main" id="{07BCEAE9-3208-444F-8D37-53709F8C6A52}"/>
              </a:ext>
            </a:extLst>
          </p:cNvPr>
          <p:cNvSpPr/>
          <p:nvPr/>
        </p:nvSpPr>
        <p:spPr>
          <a:xfrm>
            <a:off x="4864608" y="4035104"/>
            <a:ext cx="2487168" cy="132616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95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119" y="2846943"/>
            <a:ext cx="11544300" cy="881784"/>
          </a:xfrm>
        </p:spPr>
        <p:txBody>
          <a:bodyPr>
            <a:normAutofit fontScale="90000"/>
          </a:bodyPr>
          <a:lstStyle/>
          <a:p>
            <a:pPr algn="ctr"/>
            <a:r>
              <a:rPr lang="en-US" sz="6000" dirty="0">
                <a:solidFill>
                  <a:schemeClr val="bg1"/>
                </a:solidFill>
                <a:latin typeface="+mn-lt"/>
              </a:rPr>
              <a:t>What is metagenomics?</a:t>
            </a:r>
          </a:p>
        </p:txBody>
      </p:sp>
    </p:spTree>
    <p:extLst>
      <p:ext uri="{BB962C8B-B14F-4D97-AF65-F5344CB8AC3E}">
        <p14:creationId xmlns:p14="http://schemas.microsoft.com/office/powerpoint/2010/main" val="31166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30FA-6047-4E3F-9375-22C481F31357}"/>
              </a:ext>
            </a:extLst>
          </p:cNvPr>
          <p:cNvSpPr>
            <a:spLocks noGrp="1"/>
          </p:cNvSpPr>
          <p:nvPr>
            <p:ph type="title"/>
          </p:nvPr>
        </p:nvSpPr>
        <p:spPr/>
        <p:txBody>
          <a:bodyPr/>
          <a:lstStyle/>
          <a:p>
            <a:r>
              <a:rPr lang="en-US" dirty="0"/>
              <a:t>Metagenomics</a:t>
            </a:r>
          </a:p>
        </p:txBody>
      </p:sp>
      <p:sp>
        <p:nvSpPr>
          <p:cNvPr id="3" name="Content Placeholder 2">
            <a:extLst>
              <a:ext uri="{FF2B5EF4-FFF2-40B4-BE49-F238E27FC236}">
                <a16:creationId xmlns:a16="http://schemas.microsoft.com/office/drawing/2014/main" id="{FF897735-7BA4-42C1-ADC6-57C39B4ADC77}"/>
              </a:ext>
            </a:extLst>
          </p:cNvPr>
          <p:cNvSpPr>
            <a:spLocks noGrp="1"/>
          </p:cNvSpPr>
          <p:nvPr>
            <p:ph idx="1"/>
          </p:nvPr>
        </p:nvSpPr>
        <p:spPr/>
        <p:txBody>
          <a:bodyPr/>
          <a:lstStyle/>
          <a:p>
            <a:r>
              <a:rPr lang="en-US" dirty="0"/>
              <a:t>“A process by which a metagenome is created”- </a:t>
            </a:r>
            <a:r>
              <a:rPr lang="en-US" sz="2000" dirty="0" err="1"/>
              <a:t>Hoyles</a:t>
            </a:r>
            <a:r>
              <a:rPr lang="en-US" sz="2000" dirty="0"/>
              <a:t> et al. 2019</a:t>
            </a:r>
          </a:p>
          <a:p>
            <a:r>
              <a:rPr lang="en-US" dirty="0"/>
              <a:t>Set of </a:t>
            </a:r>
            <a:r>
              <a:rPr lang="en-US" u="sng" dirty="0"/>
              <a:t>research techniques</a:t>
            </a:r>
            <a:r>
              <a:rPr lang="en-US" dirty="0"/>
              <a:t>, as well as a field of research. </a:t>
            </a:r>
          </a:p>
        </p:txBody>
      </p:sp>
    </p:spTree>
    <p:extLst>
      <p:ext uri="{BB962C8B-B14F-4D97-AF65-F5344CB8AC3E}">
        <p14:creationId xmlns:p14="http://schemas.microsoft.com/office/powerpoint/2010/main" val="271234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30FA-6047-4E3F-9375-22C481F31357}"/>
              </a:ext>
            </a:extLst>
          </p:cNvPr>
          <p:cNvSpPr>
            <a:spLocks noGrp="1"/>
          </p:cNvSpPr>
          <p:nvPr>
            <p:ph type="title"/>
          </p:nvPr>
        </p:nvSpPr>
        <p:spPr/>
        <p:txBody>
          <a:bodyPr/>
          <a:lstStyle/>
          <a:p>
            <a:r>
              <a:rPr lang="en-US" dirty="0"/>
              <a:t>Species identification using variable genes</a:t>
            </a:r>
          </a:p>
        </p:txBody>
      </p:sp>
      <p:sp>
        <p:nvSpPr>
          <p:cNvPr id="3" name="Content Placeholder 2">
            <a:extLst>
              <a:ext uri="{FF2B5EF4-FFF2-40B4-BE49-F238E27FC236}">
                <a16:creationId xmlns:a16="http://schemas.microsoft.com/office/drawing/2014/main" id="{FF897735-7BA4-42C1-ADC6-57C39B4ADC77}"/>
              </a:ext>
            </a:extLst>
          </p:cNvPr>
          <p:cNvSpPr>
            <a:spLocks noGrp="1"/>
          </p:cNvSpPr>
          <p:nvPr>
            <p:ph idx="1"/>
          </p:nvPr>
        </p:nvSpPr>
        <p:spPr/>
        <p:txBody>
          <a:bodyPr/>
          <a:lstStyle/>
          <a:p>
            <a:r>
              <a:rPr lang="en-US" dirty="0"/>
              <a:t>Pioneered in environmental microbiology</a:t>
            </a:r>
          </a:p>
          <a:p>
            <a:pPr lvl="1"/>
            <a:r>
              <a:rPr lang="en-US" dirty="0"/>
              <a:t>Prokaryotes </a:t>
            </a:r>
          </a:p>
          <a:p>
            <a:pPr lvl="2"/>
            <a:r>
              <a:rPr lang="en-US" dirty="0"/>
              <a:t>16s sequencing (ribosome)</a:t>
            </a:r>
          </a:p>
          <a:p>
            <a:pPr lvl="1"/>
            <a:r>
              <a:rPr lang="en-US" dirty="0"/>
              <a:t>Eukaryotes</a:t>
            </a:r>
          </a:p>
          <a:p>
            <a:pPr lvl="2"/>
            <a:r>
              <a:rPr lang="en-US" dirty="0"/>
              <a:t>ITS sequencing (ribosome)</a:t>
            </a:r>
          </a:p>
          <a:p>
            <a:pPr lvl="2"/>
            <a:r>
              <a:rPr lang="en-US" dirty="0"/>
              <a:t>COX1 sequencing (mitochondria)</a:t>
            </a:r>
          </a:p>
          <a:p>
            <a:pPr lvl="3"/>
            <a:r>
              <a:rPr lang="en-US" dirty="0"/>
              <a:t>“Barcode of Life”</a:t>
            </a:r>
          </a:p>
          <a:p>
            <a:pPr marL="457200" lvl="1" indent="0">
              <a:buNone/>
            </a:pPr>
            <a:r>
              <a:rPr lang="en-US" dirty="0"/>
              <a:t>   </a:t>
            </a:r>
          </a:p>
        </p:txBody>
      </p:sp>
      <p:pic>
        <p:nvPicPr>
          <p:cNvPr id="4" name="Picture 3">
            <a:extLst>
              <a:ext uri="{FF2B5EF4-FFF2-40B4-BE49-F238E27FC236}">
                <a16:creationId xmlns:a16="http://schemas.microsoft.com/office/drawing/2014/main" id="{887DD3E6-1763-438D-9469-6CF415BFDE93}"/>
              </a:ext>
            </a:extLst>
          </p:cNvPr>
          <p:cNvPicPr>
            <a:picLocks noChangeAspect="1"/>
          </p:cNvPicPr>
          <p:nvPr/>
        </p:nvPicPr>
        <p:blipFill rotWithShape="1">
          <a:blip r:embed="rId3"/>
          <a:srcRect t="18314" b="60458"/>
          <a:stretch/>
        </p:blipFill>
        <p:spPr>
          <a:xfrm>
            <a:off x="5758067" y="2814396"/>
            <a:ext cx="6096000" cy="948320"/>
          </a:xfrm>
          <a:prstGeom prst="rect">
            <a:avLst/>
          </a:prstGeom>
        </p:spPr>
      </p:pic>
      <p:sp>
        <p:nvSpPr>
          <p:cNvPr id="5" name="TextBox 4">
            <a:extLst>
              <a:ext uri="{FF2B5EF4-FFF2-40B4-BE49-F238E27FC236}">
                <a16:creationId xmlns:a16="http://schemas.microsoft.com/office/drawing/2014/main" id="{4575B1F0-8102-4ADD-918B-BBFBF708F4F8}"/>
              </a:ext>
            </a:extLst>
          </p:cNvPr>
          <p:cNvSpPr txBox="1"/>
          <p:nvPr/>
        </p:nvSpPr>
        <p:spPr>
          <a:xfrm>
            <a:off x="10437556" y="3649949"/>
            <a:ext cx="1320361" cy="276999"/>
          </a:xfrm>
          <a:prstGeom prst="rect">
            <a:avLst/>
          </a:prstGeom>
          <a:noFill/>
        </p:spPr>
        <p:txBody>
          <a:bodyPr wrap="none" rtlCol="0">
            <a:spAutoFit/>
          </a:bodyPr>
          <a:lstStyle/>
          <a:p>
            <a:r>
              <a:rPr lang="en-US" sz="1200" dirty="0"/>
              <a:t>Ranjith et al. 2016</a:t>
            </a:r>
          </a:p>
        </p:txBody>
      </p:sp>
      <p:pic>
        <p:nvPicPr>
          <p:cNvPr id="6" name="Picture 5">
            <a:extLst>
              <a:ext uri="{FF2B5EF4-FFF2-40B4-BE49-F238E27FC236}">
                <a16:creationId xmlns:a16="http://schemas.microsoft.com/office/drawing/2014/main" id="{47E768D0-C68E-4A24-ABD1-DDFD48178579}"/>
              </a:ext>
            </a:extLst>
          </p:cNvPr>
          <p:cNvPicPr>
            <a:picLocks noChangeAspect="1"/>
          </p:cNvPicPr>
          <p:nvPr/>
        </p:nvPicPr>
        <p:blipFill>
          <a:blip r:embed="rId4"/>
          <a:stretch>
            <a:fillRect/>
          </a:stretch>
        </p:blipFill>
        <p:spPr>
          <a:xfrm>
            <a:off x="4710317" y="4762501"/>
            <a:ext cx="7143750" cy="1905000"/>
          </a:xfrm>
          <a:prstGeom prst="rect">
            <a:avLst/>
          </a:prstGeom>
        </p:spPr>
      </p:pic>
      <p:sp>
        <p:nvSpPr>
          <p:cNvPr id="7" name="TextBox 6">
            <a:extLst>
              <a:ext uri="{FF2B5EF4-FFF2-40B4-BE49-F238E27FC236}">
                <a16:creationId xmlns:a16="http://schemas.microsoft.com/office/drawing/2014/main" id="{6A4E68D4-55F4-4F39-9C97-26498E7FBD9D}"/>
              </a:ext>
            </a:extLst>
          </p:cNvPr>
          <p:cNvSpPr txBox="1"/>
          <p:nvPr/>
        </p:nvSpPr>
        <p:spPr>
          <a:xfrm>
            <a:off x="10949682" y="6062037"/>
            <a:ext cx="808235" cy="276999"/>
          </a:xfrm>
          <a:prstGeom prst="rect">
            <a:avLst/>
          </a:prstGeom>
          <a:noFill/>
        </p:spPr>
        <p:txBody>
          <a:bodyPr wrap="none" rtlCol="0">
            <a:spAutoFit/>
          </a:bodyPr>
          <a:lstStyle/>
          <a:p>
            <a:r>
              <a:rPr lang="en-US" sz="1200" dirty="0"/>
              <a:t>Wikipedia</a:t>
            </a:r>
          </a:p>
        </p:txBody>
      </p:sp>
      <p:sp>
        <p:nvSpPr>
          <p:cNvPr id="8" name="TextBox 7">
            <a:extLst>
              <a:ext uri="{FF2B5EF4-FFF2-40B4-BE49-F238E27FC236}">
                <a16:creationId xmlns:a16="http://schemas.microsoft.com/office/drawing/2014/main" id="{0840EC55-8A87-4ACE-9956-59BA3CF7426E}"/>
              </a:ext>
            </a:extLst>
          </p:cNvPr>
          <p:cNvSpPr txBox="1"/>
          <p:nvPr/>
        </p:nvSpPr>
        <p:spPr>
          <a:xfrm>
            <a:off x="8025404" y="2494793"/>
            <a:ext cx="1561325" cy="369332"/>
          </a:xfrm>
          <a:prstGeom prst="rect">
            <a:avLst/>
          </a:prstGeom>
          <a:noFill/>
        </p:spPr>
        <p:txBody>
          <a:bodyPr wrap="none" rtlCol="0">
            <a:spAutoFit/>
          </a:bodyPr>
          <a:lstStyle/>
          <a:p>
            <a:r>
              <a:rPr lang="en-US" dirty="0"/>
              <a:t>16s rRNA gene</a:t>
            </a:r>
          </a:p>
        </p:txBody>
      </p:sp>
      <p:sp>
        <p:nvSpPr>
          <p:cNvPr id="9" name="TextBox 8">
            <a:extLst>
              <a:ext uri="{FF2B5EF4-FFF2-40B4-BE49-F238E27FC236}">
                <a16:creationId xmlns:a16="http://schemas.microsoft.com/office/drawing/2014/main" id="{084AA9B9-2658-4C34-A6B3-D2685BB972DB}"/>
              </a:ext>
            </a:extLst>
          </p:cNvPr>
          <p:cNvSpPr txBox="1"/>
          <p:nvPr/>
        </p:nvSpPr>
        <p:spPr>
          <a:xfrm>
            <a:off x="7698743" y="4413603"/>
            <a:ext cx="2214645" cy="369332"/>
          </a:xfrm>
          <a:prstGeom prst="rect">
            <a:avLst/>
          </a:prstGeom>
          <a:noFill/>
        </p:spPr>
        <p:txBody>
          <a:bodyPr wrap="none" rtlCol="0">
            <a:spAutoFit/>
          </a:bodyPr>
          <a:lstStyle/>
          <a:p>
            <a:r>
              <a:rPr lang="en-US" dirty="0"/>
              <a:t>Eukaryotic rRNA gene</a:t>
            </a:r>
          </a:p>
        </p:txBody>
      </p:sp>
    </p:spTree>
    <p:extLst>
      <p:ext uri="{BB962C8B-B14F-4D97-AF65-F5344CB8AC3E}">
        <p14:creationId xmlns:p14="http://schemas.microsoft.com/office/powerpoint/2010/main" val="357721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94C1-4ADE-4A48-8363-3DFCEF1F69D1}"/>
              </a:ext>
            </a:extLst>
          </p:cNvPr>
          <p:cNvSpPr>
            <a:spLocks noGrp="1"/>
          </p:cNvSpPr>
          <p:nvPr>
            <p:ph type="title"/>
          </p:nvPr>
        </p:nvSpPr>
        <p:spPr/>
        <p:txBody>
          <a:bodyPr/>
          <a:lstStyle/>
          <a:p>
            <a:r>
              <a:rPr lang="en-US" dirty="0"/>
              <a:t>Metagenomics for our purposes</a:t>
            </a:r>
          </a:p>
        </p:txBody>
      </p:sp>
      <p:sp>
        <p:nvSpPr>
          <p:cNvPr id="3" name="Content Placeholder 2">
            <a:extLst>
              <a:ext uri="{FF2B5EF4-FFF2-40B4-BE49-F238E27FC236}">
                <a16:creationId xmlns:a16="http://schemas.microsoft.com/office/drawing/2014/main" id="{4F5A3C23-9639-4CDF-84D8-A9706C1AD8A7}"/>
              </a:ext>
            </a:extLst>
          </p:cNvPr>
          <p:cNvSpPr>
            <a:spLocks noGrp="1"/>
          </p:cNvSpPr>
          <p:nvPr>
            <p:ph idx="1"/>
          </p:nvPr>
        </p:nvSpPr>
        <p:spPr/>
        <p:txBody>
          <a:bodyPr/>
          <a:lstStyle/>
          <a:p>
            <a:r>
              <a:rPr lang="en-US" dirty="0"/>
              <a:t>“a sequencing approach that identifies all nucleic acid in a sample”</a:t>
            </a:r>
          </a:p>
          <a:p>
            <a:endParaRPr lang="en-US" dirty="0"/>
          </a:p>
        </p:txBody>
      </p:sp>
    </p:spTree>
    <p:extLst>
      <p:ext uri="{BB962C8B-B14F-4D97-AF65-F5344CB8AC3E}">
        <p14:creationId xmlns:p14="http://schemas.microsoft.com/office/powerpoint/2010/main" val="390110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119" y="2846943"/>
            <a:ext cx="11544300" cy="881784"/>
          </a:xfrm>
        </p:spPr>
        <p:txBody>
          <a:bodyPr>
            <a:normAutofit fontScale="90000"/>
          </a:bodyPr>
          <a:lstStyle/>
          <a:p>
            <a:pPr algn="ctr"/>
            <a:r>
              <a:rPr lang="en-US" sz="6000" dirty="0">
                <a:solidFill>
                  <a:schemeClr val="bg1"/>
                </a:solidFill>
                <a:latin typeface="+mn-lt"/>
              </a:rPr>
              <a:t>Clinical metagenomics</a:t>
            </a:r>
          </a:p>
        </p:txBody>
      </p:sp>
    </p:spTree>
    <p:extLst>
      <p:ext uri="{BB962C8B-B14F-4D97-AF65-F5344CB8AC3E}">
        <p14:creationId xmlns:p14="http://schemas.microsoft.com/office/powerpoint/2010/main" val="395612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gurea"/>
          <p:cNvPicPr>
            <a:picLocks noChangeAspect="1" noChangeArrowheads="1"/>
          </p:cNvPicPr>
          <p:nvPr/>
        </p:nvPicPr>
        <p:blipFill rotWithShape="1">
          <a:blip r:embed="rId3">
            <a:extLst>
              <a:ext uri="{28A0092B-C50C-407E-A947-70E740481C1C}">
                <a14:useLocalDpi xmlns:a14="http://schemas.microsoft.com/office/drawing/2010/main" val="0"/>
              </a:ext>
            </a:extLst>
          </a:blip>
          <a:srcRect r="74991"/>
          <a:stretch/>
        </p:blipFill>
        <p:spPr bwMode="auto">
          <a:xfrm>
            <a:off x="1268842" y="1161182"/>
            <a:ext cx="2426858" cy="54620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28613" y="365126"/>
            <a:ext cx="11544300" cy="881784"/>
          </a:xfrm>
        </p:spPr>
        <p:txBody>
          <a:bodyPr>
            <a:normAutofit/>
          </a:bodyPr>
          <a:lstStyle/>
          <a:p>
            <a:r>
              <a:rPr lang="en-US" dirty="0"/>
              <a:t>Pathogen genomic applications</a:t>
            </a:r>
          </a:p>
        </p:txBody>
      </p:sp>
      <p:sp>
        <p:nvSpPr>
          <p:cNvPr id="6" name="Content Placeholder 2">
            <a:extLst>
              <a:ext uri="{FF2B5EF4-FFF2-40B4-BE49-F238E27FC236}">
                <a16:creationId xmlns:a16="http://schemas.microsoft.com/office/drawing/2014/main" id="{F97D09C5-6685-B444-A5E8-736F47FA4B53}"/>
              </a:ext>
            </a:extLst>
          </p:cNvPr>
          <p:cNvSpPr txBox="1">
            <a:spLocks/>
          </p:cNvSpPr>
          <p:nvPr/>
        </p:nvSpPr>
        <p:spPr>
          <a:xfrm>
            <a:off x="4251582" y="1533196"/>
            <a:ext cx="7343518" cy="4718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4000" u="sng" dirty="0"/>
              <a:t>Detection</a:t>
            </a:r>
          </a:p>
          <a:p>
            <a:r>
              <a:rPr lang="en-US" sz="2400" dirty="0">
                <a:solidFill>
                  <a:schemeClr val="tx1">
                    <a:lumMod val="65000"/>
                    <a:lumOff val="35000"/>
                  </a:schemeClr>
                </a:solidFill>
              </a:rPr>
              <a:t>Discovery of a novel coronavirus associated with a cluster of pneumonia cases (n=59) linked to a fish market (?) in Wuhan, China (</a:t>
            </a:r>
            <a:r>
              <a:rPr lang="en-US" sz="2400" u="sng" dirty="0">
                <a:solidFill>
                  <a:schemeClr val="tx1">
                    <a:lumMod val="65000"/>
                    <a:lumOff val="35000"/>
                  </a:schemeClr>
                </a:solidFill>
              </a:rPr>
              <a:t>happening now</a:t>
            </a:r>
            <a:r>
              <a:rPr lang="en-US" sz="2400" dirty="0">
                <a:solidFill>
                  <a:schemeClr val="tx1">
                    <a:lumMod val="65000"/>
                    <a:lumOff val="35000"/>
                  </a:schemeClr>
                </a:solidFill>
              </a:rPr>
              <a:t>)</a:t>
            </a:r>
          </a:p>
          <a:p>
            <a:endParaRPr lang="en-US" sz="2400" dirty="0">
              <a:solidFill>
                <a:schemeClr val="tx1">
                  <a:lumMod val="65000"/>
                  <a:lumOff val="35000"/>
                </a:schemeClr>
              </a:solidFill>
            </a:endParaRPr>
          </a:p>
          <a:p>
            <a:r>
              <a:rPr lang="en-US" sz="2400" dirty="0">
                <a:solidFill>
                  <a:schemeClr val="tx1">
                    <a:lumMod val="65000"/>
                    <a:lumOff val="35000"/>
                  </a:schemeClr>
                </a:solidFill>
              </a:rPr>
              <a:t>Detection of MRSA isolates associated with an outbreak in a neonatal intensive care unit (</a:t>
            </a:r>
            <a:r>
              <a:rPr lang="en-US" sz="2400" u="sng" dirty="0">
                <a:solidFill>
                  <a:schemeClr val="tx1">
                    <a:lumMod val="65000"/>
                    <a:lumOff val="35000"/>
                  </a:schemeClr>
                </a:solidFill>
              </a:rPr>
              <a:t>case study</a:t>
            </a:r>
            <a:r>
              <a:rPr lang="en-US" sz="2400" dirty="0">
                <a:solidFill>
                  <a:schemeClr val="tx1">
                    <a:lumMod val="65000"/>
                    <a:lumOff val="35000"/>
                  </a:schemeClr>
                </a:solidFill>
              </a:rPr>
              <a:t>)</a:t>
            </a:r>
          </a:p>
          <a:p>
            <a:endParaRPr lang="en-US" sz="2400" dirty="0">
              <a:solidFill>
                <a:schemeClr val="tx1">
                  <a:lumMod val="65000"/>
                  <a:lumOff val="35000"/>
                </a:schemeClr>
              </a:solidFill>
            </a:endParaRPr>
          </a:p>
          <a:p>
            <a:r>
              <a:rPr lang="en-US" sz="2400" dirty="0">
                <a:solidFill>
                  <a:schemeClr val="tx1">
                    <a:lumMod val="65000"/>
                    <a:lumOff val="35000"/>
                  </a:schemeClr>
                </a:solidFill>
              </a:rPr>
              <a:t>Identification of chikungunya virus as an unrealized cause of pediatric meningitis in Bangladesh (</a:t>
            </a:r>
            <a:r>
              <a:rPr lang="en-US" sz="2400" u="sng" dirty="0">
                <a:solidFill>
                  <a:schemeClr val="tx1">
                    <a:lumMod val="65000"/>
                    <a:lumOff val="35000"/>
                  </a:schemeClr>
                </a:solidFill>
              </a:rPr>
              <a:t>case study, guest lecture</a:t>
            </a:r>
            <a:r>
              <a:rPr lang="en-US" sz="2400" dirty="0">
                <a:solidFill>
                  <a:schemeClr val="tx1">
                    <a:lumMod val="65000"/>
                    <a:lumOff val="35000"/>
                  </a:schemeClr>
                </a:solidFill>
              </a:rPr>
              <a:t>)</a:t>
            </a:r>
          </a:p>
        </p:txBody>
      </p:sp>
    </p:spTree>
    <p:extLst>
      <p:ext uri="{BB962C8B-B14F-4D97-AF65-F5344CB8AC3E}">
        <p14:creationId xmlns:p14="http://schemas.microsoft.com/office/powerpoint/2010/main" val="705117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1088</Words>
  <Application>Microsoft Office PowerPoint</Application>
  <PresentationFormat>Widescreen</PresentationFormat>
  <Paragraphs>139</Paragraphs>
  <Slides>19</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Avenir Next</vt:lpstr>
      <vt:lpstr>Calibri</vt:lpstr>
      <vt:lpstr>Calibri Light</vt:lpstr>
      <vt:lpstr>Courier</vt:lpstr>
      <vt:lpstr>Office Theme</vt:lpstr>
      <vt:lpstr>1_Office Theme</vt:lpstr>
      <vt:lpstr>PowerPoint Presentation</vt:lpstr>
      <vt:lpstr>Learning objectives</vt:lpstr>
      <vt:lpstr>PowerPoint Presentation</vt:lpstr>
      <vt:lpstr>What is metagenomics?</vt:lpstr>
      <vt:lpstr>Metagenomics</vt:lpstr>
      <vt:lpstr>Species identification using variable genes</vt:lpstr>
      <vt:lpstr>Metagenomics for our purposes</vt:lpstr>
      <vt:lpstr>Clinical metagenomics</vt:lpstr>
      <vt:lpstr>Pathogen genomic applications</vt:lpstr>
      <vt:lpstr>Class Discussion</vt:lpstr>
      <vt:lpstr>Identifying complicated illness through mNGS</vt:lpstr>
      <vt:lpstr>Identifying complicated illness through mNGS</vt:lpstr>
      <vt:lpstr>Where does clinical mNGS fit into routine care?</vt:lpstr>
      <vt:lpstr>Wuhan Coronavirus Outbreak</vt:lpstr>
      <vt:lpstr>General workflow</vt:lpstr>
      <vt:lpstr>IDSeq- analysis pipeline that identifies pathogens from mNGS data</vt:lpstr>
      <vt:lpstr>IDSeq- Host Filtering</vt:lpstr>
      <vt:lpstr>IDSeq- Alignment</vt:lpstr>
      <vt:lpstr>IDSeq- Post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Fauver, Joseph</dc:creator>
  <cp:lastModifiedBy>Fauver, Joseph</cp:lastModifiedBy>
  <cp:revision>19</cp:revision>
  <dcterms:created xsi:type="dcterms:W3CDTF">2020-01-17T17:37:46Z</dcterms:created>
  <dcterms:modified xsi:type="dcterms:W3CDTF">2020-01-28T14:11:23Z</dcterms:modified>
</cp:coreProperties>
</file>