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304" r:id="rId3"/>
    <p:sldId id="339" r:id="rId4"/>
    <p:sldId id="296" r:id="rId5"/>
    <p:sldId id="321" r:id="rId6"/>
    <p:sldId id="322" r:id="rId7"/>
    <p:sldId id="320" r:id="rId8"/>
    <p:sldId id="323" r:id="rId9"/>
    <p:sldId id="324" r:id="rId10"/>
    <p:sldId id="325" r:id="rId11"/>
    <p:sldId id="326" r:id="rId12"/>
    <p:sldId id="319" r:id="rId13"/>
    <p:sldId id="317" r:id="rId14"/>
    <p:sldId id="327" r:id="rId15"/>
    <p:sldId id="328" r:id="rId16"/>
    <p:sldId id="318" r:id="rId17"/>
    <p:sldId id="329" r:id="rId18"/>
    <p:sldId id="330" r:id="rId19"/>
    <p:sldId id="332" r:id="rId20"/>
    <p:sldId id="335" r:id="rId21"/>
    <p:sldId id="338" r:id="rId22"/>
    <p:sldId id="331" r:id="rId23"/>
    <p:sldId id="336" r:id="rId24"/>
    <p:sldId id="33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F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E448-B5B7-F34A-BFF0-2ADB427D67E5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36D82-63F3-034C-B865-A4056734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664F-C4CD-3641-8E4E-9589698C9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2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22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31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4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89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7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42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7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8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53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40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1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84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0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4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5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6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6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1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86F5-C9AF-B54F-B9DC-2B2FA655F79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F0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033975"/>
            <a:ext cx="12192000" cy="944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335" y="4247638"/>
            <a:ext cx="6854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EMD 531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Lecture 11</a:t>
            </a:r>
          </a:p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nathan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grubaugh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phd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>
              <a:solidFill>
                <a:schemeClr val="bg2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21" y="6227548"/>
            <a:ext cx="7561895" cy="453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34B3EA-E365-8C44-BFDC-77C96F6D27B8}"/>
              </a:ext>
            </a:extLst>
          </p:cNvPr>
          <p:cNvSpPr txBox="1"/>
          <p:nvPr/>
        </p:nvSpPr>
        <p:spPr>
          <a:xfrm>
            <a:off x="1348353" y="1421780"/>
            <a:ext cx="91586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Estimating selection pressures</a:t>
            </a:r>
          </a:p>
        </p:txBody>
      </p:sp>
    </p:spTree>
    <p:extLst>
      <p:ext uri="{BB962C8B-B14F-4D97-AF65-F5344CB8AC3E}">
        <p14:creationId xmlns:p14="http://schemas.microsoft.com/office/powerpoint/2010/main" val="15823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EA15E92-10E6-BF4D-9988-5B049C9B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72" y="1"/>
            <a:ext cx="11301351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F76C0B3A-905C-104D-923D-52D37547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0" y="1063799"/>
            <a:ext cx="4014061" cy="2903766"/>
          </a:xfrm>
        </p:spPr>
        <p:txBody>
          <a:bodyPr anchor="t"/>
          <a:lstStyle/>
          <a:p>
            <a:r>
              <a:rPr lang="en-US" b="1" dirty="0"/>
              <a:t>Ebola virus</a:t>
            </a:r>
          </a:p>
        </p:txBody>
      </p:sp>
    </p:spTree>
    <p:extLst>
      <p:ext uri="{BB962C8B-B14F-4D97-AF65-F5344CB8AC3E}">
        <p14:creationId xmlns:p14="http://schemas.microsoft.com/office/powerpoint/2010/main" val="241866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F76C0B3A-905C-104D-923D-52D37547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0" y="1063799"/>
            <a:ext cx="4014061" cy="2903766"/>
          </a:xfrm>
        </p:spPr>
        <p:txBody>
          <a:bodyPr anchor="t"/>
          <a:lstStyle/>
          <a:p>
            <a:r>
              <a:rPr lang="en-US" b="1" dirty="0"/>
              <a:t>Ebola virus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355C79-C8BC-C946-9A09-D209DD2D05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3"/>
          <a:stretch/>
        </p:blipFill>
        <p:spPr>
          <a:xfrm>
            <a:off x="3983895" y="0"/>
            <a:ext cx="684942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4EECB1-9451-CF4C-AEDB-D28CEE0F4253}"/>
              </a:ext>
            </a:extLst>
          </p:cNvPr>
          <p:cNvSpPr txBox="1"/>
          <p:nvPr/>
        </p:nvSpPr>
        <p:spPr>
          <a:xfrm>
            <a:off x="1513071" y="6488668"/>
            <a:ext cx="22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Diehl et al., 2016. Cell</a:t>
            </a:r>
          </a:p>
        </p:txBody>
      </p:sp>
    </p:spTree>
    <p:extLst>
      <p:ext uri="{BB962C8B-B14F-4D97-AF65-F5344CB8AC3E}">
        <p14:creationId xmlns:p14="http://schemas.microsoft.com/office/powerpoint/2010/main" val="4292761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88" y="2846943"/>
            <a:ext cx="9401176" cy="881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Basic concepts of selection</a:t>
            </a:r>
          </a:p>
        </p:txBody>
      </p:sp>
    </p:spTree>
    <p:extLst>
      <p:ext uri="{BB962C8B-B14F-4D97-AF65-F5344CB8AC3E}">
        <p14:creationId xmlns:p14="http://schemas.microsoft.com/office/powerpoint/2010/main" val="184498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/>
              <a:t>How do new variants arise?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2458F2-1723-D441-AD14-BB547EE46B73}"/>
              </a:ext>
            </a:extLst>
          </p:cNvPr>
          <p:cNvSpPr txBox="1"/>
          <p:nvPr/>
        </p:nvSpPr>
        <p:spPr>
          <a:xfrm>
            <a:off x="838200" y="1319982"/>
            <a:ext cx="106399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u="sng" dirty="0"/>
              <a:t>Mutations</a:t>
            </a:r>
            <a:r>
              <a:rPr lang="en-US" sz="3200" dirty="0"/>
              <a:t>: The source of all genetic diversity</a:t>
            </a:r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i="1" dirty="0"/>
              <a:t>Alone cannot drive new variants to high frequency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9450DE-1916-C843-A662-A2ACA634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799" y="2459594"/>
            <a:ext cx="7601811" cy="4398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02B2FB-7A7E-F24E-B22D-3B827AB8FF26}"/>
              </a:ext>
            </a:extLst>
          </p:cNvPr>
          <p:cNvSpPr txBox="1"/>
          <p:nvPr/>
        </p:nvSpPr>
        <p:spPr>
          <a:xfrm>
            <a:off x="8045360" y="3368820"/>
            <a:ext cx="4122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Mutation in the absence of other forces</a:t>
            </a:r>
          </a:p>
        </p:txBody>
      </p:sp>
    </p:spTree>
    <p:extLst>
      <p:ext uri="{BB962C8B-B14F-4D97-AF65-F5344CB8AC3E}">
        <p14:creationId xmlns:p14="http://schemas.microsoft.com/office/powerpoint/2010/main" val="243051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/>
              <a:t>How do new variants arise?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2458F2-1723-D441-AD14-BB547EE46B73}"/>
              </a:ext>
            </a:extLst>
          </p:cNvPr>
          <p:cNvSpPr txBox="1"/>
          <p:nvPr/>
        </p:nvSpPr>
        <p:spPr>
          <a:xfrm>
            <a:off x="838200" y="1319982"/>
            <a:ext cx="106399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u="sng" dirty="0"/>
              <a:t>Mutations</a:t>
            </a:r>
            <a:r>
              <a:rPr lang="en-US" sz="3200" dirty="0"/>
              <a:t>: The source of all genetic diversity</a:t>
            </a:r>
          </a:p>
          <a:p>
            <a:pPr marL="285750" indent="-285750">
              <a:buFont typeface="Arial" charset="0"/>
              <a:buChar char="•"/>
            </a:pPr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u="sng" dirty="0"/>
              <a:t>Natural selection </a:t>
            </a:r>
            <a:r>
              <a:rPr lang="en-US" sz="3200" dirty="0"/>
              <a:t>and </a:t>
            </a:r>
            <a:r>
              <a:rPr lang="en-US" sz="3200" u="sng" dirty="0"/>
              <a:t>genetic drift </a:t>
            </a:r>
            <a:r>
              <a:rPr lang="en-US" sz="3200" dirty="0"/>
              <a:t>impact frequency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Drive all variants to </a:t>
            </a:r>
            <a:r>
              <a:rPr lang="en-US" sz="3200" u="sng" dirty="0"/>
              <a:t>fixation</a:t>
            </a:r>
            <a:r>
              <a:rPr lang="en-US" sz="3200" dirty="0"/>
              <a:t> or </a:t>
            </a:r>
            <a:r>
              <a:rPr lang="en-US" sz="3200" u="sng" dirty="0"/>
              <a:t>elimination</a:t>
            </a:r>
          </a:p>
          <a:p>
            <a:pPr marL="285750" indent="-285750">
              <a:buFont typeface="Arial" charset="0"/>
              <a:buChar char="•"/>
            </a:pPr>
            <a:endParaRPr lang="en-US" sz="3200" u="sng" dirty="0"/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Natural selection &gt; </a:t>
            </a:r>
            <a:r>
              <a:rPr lang="en-US" sz="3200" dirty="0">
                <a:solidFill>
                  <a:srgbClr val="00B0F0"/>
                </a:solidFill>
              </a:rPr>
              <a:t>driven by fitness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Ability to survive and reproduce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Genetic drift &gt; </a:t>
            </a:r>
            <a:r>
              <a:rPr lang="en-US" sz="3200" dirty="0">
                <a:solidFill>
                  <a:srgbClr val="00B0F0"/>
                </a:solidFill>
              </a:rPr>
              <a:t>driven by population size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Ne; </a:t>
            </a:r>
            <a:r>
              <a:rPr lang="en-US" sz="28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bottlenecks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during generation/transmission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change in frequency until fixed or eliminated</a:t>
            </a:r>
          </a:p>
        </p:txBody>
      </p:sp>
    </p:spTree>
    <p:extLst>
      <p:ext uri="{BB962C8B-B14F-4D97-AF65-F5344CB8AC3E}">
        <p14:creationId xmlns:p14="http://schemas.microsoft.com/office/powerpoint/2010/main" val="25597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/>
              <a:t>How do new variants arise?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2458F2-1723-D441-AD14-BB547EE46B73}"/>
              </a:ext>
            </a:extLst>
          </p:cNvPr>
          <p:cNvSpPr txBox="1"/>
          <p:nvPr/>
        </p:nvSpPr>
        <p:spPr>
          <a:xfrm>
            <a:off x="838200" y="1319982"/>
            <a:ext cx="1063992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New mutations can be: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Advantageous/beneficial (rare)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Deleterious/lethal (common mutations, rarely detected)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Neutral (most commonly detected)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Positive/diversifying selection: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Increases frequency of advantageous mutation until it becomes fixed in a population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Negative/purifying selection: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Decreases frequency of deleterious mutation until it is eliminated</a:t>
            </a:r>
          </a:p>
        </p:txBody>
      </p:sp>
    </p:spTree>
    <p:extLst>
      <p:ext uri="{BB962C8B-B14F-4D97-AF65-F5344CB8AC3E}">
        <p14:creationId xmlns:p14="http://schemas.microsoft.com/office/powerpoint/2010/main" val="1475928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3686-7915-4E41-8D72-A9D212B5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79" y="361577"/>
            <a:ext cx="10130725" cy="314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7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3686-7915-4E41-8D72-A9D212B5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79" y="361577"/>
            <a:ext cx="10130725" cy="3148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A49EA7-6694-094F-94A4-D53AB9245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92" y="3510544"/>
            <a:ext cx="10130725" cy="308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59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903686-7915-4E41-8D72-A9D212B5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79" y="361577"/>
            <a:ext cx="10130725" cy="31489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354A647-7637-904B-9B1B-ADDE0D8B8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6" y="3580464"/>
            <a:ext cx="10197349" cy="317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1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/>
              <a:t>What’s unrealistic about these examples?</a:t>
            </a:r>
          </a:p>
        </p:txBody>
      </p:sp>
    </p:spTree>
    <p:extLst>
      <p:ext uri="{BB962C8B-B14F-4D97-AF65-F5344CB8AC3E}">
        <p14:creationId xmlns:p14="http://schemas.microsoft.com/office/powerpoint/2010/main" val="377193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CCD5C6-51A0-4080-849A-37DF2421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will be able to:</a:t>
            </a:r>
          </a:p>
          <a:p>
            <a:pPr marL="514350" indent="-514350">
              <a:buAutoNum type="arabicPeriod"/>
            </a:pPr>
            <a:r>
              <a:rPr lang="en-US" dirty="0"/>
              <a:t>Discuss the types of pathogen selection that are important for public health, and when they may occur</a:t>
            </a:r>
          </a:p>
          <a:p>
            <a:pPr marL="514350" indent="-514350">
              <a:buAutoNum type="arabicPeriod"/>
            </a:pPr>
            <a:r>
              <a:rPr lang="en-US" dirty="0"/>
              <a:t>Understand the basic principles of selection and genetic drift</a:t>
            </a:r>
          </a:p>
          <a:p>
            <a:pPr marL="514350" indent="-514350">
              <a:buAutoNum type="arabicPeriod"/>
            </a:pPr>
            <a:r>
              <a:rPr lang="en-US" dirty="0"/>
              <a:t>Estimate selection pressures from genetic/genomic data</a:t>
            </a:r>
          </a:p>
          <a:p>
            <a:pPr marL="514350" indent="-514350">
              <a:buAutoNum type="arabicPeriod"/>
            </a:pPr>
            <a:endParaRPr lang="en-US" dirty="0"/>
          </a:p>
          <a:p>
            <a:r>
              <a:rPr lang="en-US" u="sng" dirty="0"/>
              <a:t>Start Exercise #5</a:t>
            </a:r>
            <a:r>
              <a:rPr lang="en-US" dirty="0"/>
              <a:t>: Estimating selection using </a:t>
            </a:r>
            <a:r>
              <a:rPr lang="en-US" dirty="0" err="1"/>
              <a:t>Datamonkey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A1F2ECC-A53B-DD47-B64C-9BFD4923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29494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/>
              <a:t>What’s unrealistic about these examples?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2458F2-1723-D441-AD14-BB547EE46B73}"/>
              </a:ext>
            </a:extLst>
          </p:cNvPr>
          <p:cNvSpPr txBox="1"/>
          <p:nvPr/>
        </p:nvSpPr>
        <p:spPr>
          <a:xfrm>
            <a:off x="838200" y="1319982"/>
            <a:ext cx="10639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Our data may not represent a single population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Selection and drift are dynamic processes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(environmental variability)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Selection may not occur in isolation 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475B4A0-973E-BD46-9148-D63A5A38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51" y="2842775"/>
            <a:ext cx="6617776" cy="4022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E27046-D063-5648-BA9F-AE1E55766C14}"/>
              </a:ext>
            </a:extLst>
          </p:cNvPr>
          <p:cNvSpPr txBox="1"/>
          <p:nvPr/>
        </p:nvSpPr>
        <p:spPr>
          <a:xfrm>
            <a:off x="7911751" y="3600391"/>
            <a:ext cx="41225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Assess ”</a:t>
            </a:r>
            <a:r>
              <a:rPr lang="en-US" sz="3200" b="1" u="sng" dirty="0">
                <a:solidFill>
                  <a:srgbClr val="00B0F0"/>
                </a:solidFill>
              </a:rPr>
              <a:t>molecular footprint</a:t>
            </a:r>
            <a:r>
              <a:rPr lang="en-US" sz="3200" b="1" dirty="0">
                <a:solidFill>
                  <a:srgbClr val="00B0F0"/>
                </a:solidFill>
              </a:rPr>
              <a:t>” selection among different branches</a:t>
            </a:r>
          </a:p>
        </p:txBody>
      </p:sp>
    </p:spTree>
    <p:extLst>
      <p:ext uri="{BB962C8B-B14F-4D97-AF65-F5344CB8AC3E}">
        <p14:creationId xmlns:p14="http://schemas.microsoft.com/office/powerpoint/2010/main" val="1270113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88" y="2846943"/>
            <a:ext cx="9401176" cy="881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Estimating selection pressures</a:t>
            </a:r>
          </a:p>
        </p:txBody>
      </p:sp>
    </p:spTree>
    <p:extLst>
      <p:ext uri="{BB962C8B-B14F-4D97-AF65-F5344CB8AC3E}">
        <p14:creationId xmlns:p14="http://schemas.microsoft.com/office/powerpoint/2010/main" val="419336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/>
              <a:t>Molecular footprint of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4DE32C-B69D-B34F-92CA-2E9CB166819C}"/>
              </a:ext>
            </a:extLst>
          </p:cNvPr>
          <p:cNvSpPr txBox="1"/>
          <p:nvPr/>
        </p:nvSpPr>
        <p:spPr>
          <a:xfrm>
            <a:off x="838200" y="1319982"/>
            <a:ext cx="1063992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Frequency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Summary statistic method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Variants at high frequencies most likely neutral or advantageous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Rate of nonsynonymous (N) to synonymous (S) variants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600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</a:t>
            </a:r>
            <a:r>
              <a:rPr lang="en-US" sz="2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600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dS</a:t>
            </a:r>
            <a:r>
              <a:rPr lang="en-US" sz="2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method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1 typically implies positive selection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 1 typically implies negative selection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Genetic diversity among sites and populations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6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Comparative method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Positive selection = lower diversity among other sites (selective sweeps)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Environment-specific selection = differences in diversity at same site in other populations</a:t>
            </a:r>
            <a:endParaRPr lang="en-US" sz="2600" dirty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251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/>
              <a:t>Maximum-likelihood estimates of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4DE32C-B69D-B34F-92CA-2E9CB166819C}"/>
              </a:ext>
            </a:extLst>
          </p:cNvPr>
          <p:cNvSpPr txBox="1"/>
          <p:nvPr/>
        </p:nvSpPr>
        <p:spPr>
          <a:xfrm>
            <a:off x="838200" y="1319982"/>
            <a:ext cx="1063992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Random effects likelihood (REL)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Creates a distribution of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rates for each site (estimated).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Compares actual rates to what should be expected at random to estimate selection.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Fixed effects likelihood (FEL)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Directly infers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rates for each site, given coding alignment and corresponding phylogeny.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Compares rates among sites to estimate selection.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Mixed Effects Model of Evolution (MEME)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Estimates mixed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rates for each site, one under the assumption of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neg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selection.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if given data matches either model.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3297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/>
              <a:t>What method should I use?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4DE32C-B69D-B34F-92CA-2E9CB166819C}"/>
              </a:ext>
            </a:extLst>
          </p:cNvPr>
          <p:cNvSpPr txBox="1"/>
          <p:nvPr/>
        </p:nvSpPr>
        <p:spPr>
          <a:xfrm>
            <a:off x="838200" y="2156890"/>
            <a:ext cx="106399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Given </a:t>
            </a:r>
            <a:r>
              <a:rPr lang="en-US" sz="2800" b="1" dirty="0"/>
              <a:t>enough sequence data</a:t>
            </a:r>
            <a:r>
              <a:rPr lang="en-US" sz="2800" dirty="0"/>
              <a:t>, all methods (properly applied) tend to perform similarly, hence the choice of a method is mostly a matter of preference or computational expediency.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In reality, you don’t always </a:t>
            </a:r>
            <a:r>
              <a:rPr lang="en-US" sz="2800" i="1" dirty="0"/>
              <a:t>know if you have enough data.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Suggest using </a:t>
            </a:r>
            <a:r>
              <a:rPr lang="en-US" sz="2800" b="1" dirty="0"/>
              <a:t>all available methods and construct a consensus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964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782FFB-3680-43AD-B015-96C5FA19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rate</a:t>
            </a:r>
          </a:p>
          <a:p>
            <a:r>
              <a:rPr lang="en-US" dirty="0"/>
              <a:t>Generation time</a:t>
            </a:r>
          </a:p>
          <a:p>
            <a:r>
              <a:rPr lang="en-US" b="1" dirty="0"/>
              <a:t>Effective population size (N</a:t>
            </a:r>
            <a:r>
              <a:rPr lang="en-US" b="1" baseline="-25000" dirty="0"/>
              <a:t>e</a:t>
            </a:r>
            <a:r>
              <a:rPr lang="en-US" b="1" dirty="0"/>
              <a:t>)</a:t>
            </a:r>
          </a:p>
          <a:p>
            <a:r>
              <a:rPr lang="en-US" b="1" dirty="0" smtClean="0"/>
              <a:t>Natural selection (Fitness)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 txBox="1">
            <a:spLocks/>
          </p:cNvSpPr>
          <p:nvPr/>
        </p:nvSpPr>
        <p:spPr>
          <a:xfrm>
            <a:off x="838200" y="719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Evolutionary rate is the product of 4 factors</a:t>
            </a:r>
          </a:p>
        </p:txBody>
      </p:sp>
    </p:spTree>
    <p:extLst>
      <p:ext uri="{BB962C8B-B14F-4D97-AF65-F5344CB8AC3E}">
        <p14:creationId xmlns:p14="http://schemas.microsoft.com/office/powerpoint/2010/main" val="9534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88" y="2846943"/>
            <a:ext cx="9401176" cy="881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Why should public health labs care about natural selection?</a:t>
            </a:r>
          </a:p>
        </p:txBody>
      </p:sp>
    </p:spTree>
    <p:extLst>
      <p:ext uri="{BB962C8B-B14F-4D97-AF65-F5344CB8AC3E}">
        <p14:creationId xmlns:p14="http://schemas.microsoft.com/office/powerpoint/2010/main" val="214495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/>
              <a:t>Potential consequences of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2458F2-1723-D441-AD14-BB547EE46B73}"/>
              </a:ext>
            </a:extLst>
          </p:cNvPr>
          <p:cNvSpPr txBox="1"/>
          <p:nvPr/>
        </p:nvSpPr>
        <p:spPr>
          <a:xfrm>
            <a:off x="838200" y="1552458"/>
            <a:ext cx="106399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b="1" dirty="0"/>
              <a:t>Drug resistance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e.g. AMR, HIV resistance to antivirals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Attenuated vaccine reversion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e.g. Human-to-human spread of OPV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Alter transmission route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e.g. HPAIV &gt; aerosol transmission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Increase transmission efficiency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e.g. CHIKV increase trans by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Ae.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albopictus</a:t>
            </a:r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Increase virulence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e.g. Ebola virus &amp;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Zika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virus during recent epidemics? </a:t>
            </a:r>
          </a:p>
        </p:txBody>
      </p:sp>
    </p:spTree>
    <p:extLst>
      <p:ext uri="{BB962C8B-B14F-4D97-AF65-F5344CB8AC3E}">
        <p14:creationId xmlns:p14="http://schemas.microsoft.com/office/powerpoint/2010/main" val="237342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/>
              <a:t>Potential consequences of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2458F2-1723-D441-AD14-BB547EE46B73}"/>
              </a:ext>
            </a:extLst>
          </p:cNvPr>
          <p:cNvSpPr txBox="1"/>
          <p:nvPr/>
        </p:nvSpPr>
        <p:spPr>
          <a:xfrm>
            <a:off x="838199" y="1552458"/>
            <a:ext cx="1087851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b="1" dirty="0"/>
              <a:t>Drug resistance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e.g. AMR, HIV resistance to antivirals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Attenuated vaccine reversion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e.g. Human-to-human spread of OPV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Alter transmission route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e.g. HPAIV &gt; aerosol transmission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Increase transmission efficiency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e.g. CHIKV increase trans by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Ae. </a:t>
            </a:r>
            <a:r>
              <a:rPr lang="en-US" sz="2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albopictus</a:t>
            </a:r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Increase virulence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e.g. Ebola virus &amp;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Zika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virus during recent epidemics?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A0A813-D051-B043-AE22-446E5DD6A26D}"/>
              </a:ext>
            </a:extLst>
          </p:cNvPr>
          <p:cNvSpPr txBox="1"/>
          <p:nvPr/>
        </p:nvSpPr>
        <p:spPr>
          <a:xfrm>
            <a:off x="7857642" y="1552458"/>
            <a:ext cx="41225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B0F0"/>
                </a:solidFill>
              </a:rPr>
              <a:t>Would all of these occur via selection? Could some occur by chance?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00B0F0"/>
                </a:solidFill>
              </a:rPr>
              <a:t>What sort of events could lead to positive selection + adaptation?</a:t>
            </a:r>
          </a:p>
        </p:txBody>
      </p:sp>
    </p:spTree>
    <p:extLst>
      <p:ext uri="{BB962C8B-B14F-4D97-AF65-F5344CB8AC3E}">
        <p14:creationId xmlns:p14="http://schemas.microsoft.com/office/powerpoint/2010/main" val="319376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B88FEA8-7F0A-AC4D-A338-34397D041E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4"/>
          <a:stretch/>
        </p:blipFill>
        <p:spPr>
          <a:xfrm>
            <a:off x="4897464" y="537180"/>
            <a:ext cx="7294536" cy="6320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/>
              <a:t>Known genetic markers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B27DA7-E650-7E4E-95A6-CD9814FB39EB}"/>
              </a:ext>
            </a:extLst>
          </p:cNvPr>
          <p:cNvSpPr txBox="1"/>
          <p:nvPr/>
        </p:nvSpPr>
        <p:spPr>
          <a:xfrm>
            <a:off x="459185" y="6488668"/>
            <a:ext cx="423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Ceric et al., 2019. BMC Veterinary 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7AEF50-E72E-4E40-8E7C-23FF5219AB8A}"/>
              </a:ext>
            </a:extLst>
          </p:cNvPr>
          <p:cNvSpPr txBox="1"/>
          <p:nvPr/>
        </p:nvSpPr>
        <p:spPr>
          <a:xfrm>
            <a:off x="357107" y="2424215"/>
            <a:ext cx="50214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Example: E.coli resistance gene predictions</a:t>
            </a:r>
          </a:p>
          <a:p>
            <a:endParaRPr lang="en-US" sz="3200" i="1" dirty="0"/>
          </a:p>
          <a:p>
            <a:r>
              <a:rPr lang="en-US" sz="3200" dirty="0"/>
              <a:t>Sequence allele to infer phenotype</a:t>
            </a:r>
          </a:p>
        </p:txBody>
      </p:sp>
    </p:spTree>
    <p:extLst>
      <p:ext uri="{BB962C8B-B14F-4D97-AF65-F5344CB8AC3E}">
        <p14:creationId xmlns:p14="http://schemas.microsoft.com/office/powerpoint/2010/main" val="368021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/>
              <a:t>What about when you don’t have a marker?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596005D-229C-BC4E-BCA6-66B97CE26872}"/>
              </a:ext>
            </a:extLst>
          </p:cNvPr>
          <p:cNvSpPr txBox="1"/>
          <p:nvPr/>
        </p:nvSpPr>
        <p:spPr>
          <a:xfrm>
            <a:off x="838200" y="1397472"/>
            <a:ext cx="1063992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Start with an epidemiological finding, then examine the genetic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Assumes epi impact is large enough to be picked up by surveillance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e.g. new class of drug resistance, new transmission route</a:t>
            </a:r>
          </a:p>
          <a:p>
            <a:pPr marL="742950" lvl="1" indent="-285750">
              <a:buFont typeface="Arial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Start with the genetic data, search for epidemiological impacts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subtle changes not picked up by surveillance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e.g. slight changes to transmission efficiency or virulence </a:t>
            </a:r>
          </a:p>
          <a:p>
            <a:pPr marL="742950" lvl="1" indent="-285750">
              <a:buFont typeface="Arial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3200" i="1" dirty="0"/>
              <a:t>Novel genotype-phenotype inferences must be verified!</a:t>
            </a:r>
          </a:p>
        </p:txBody>
      </p:sp>
    </p:spTree>
    <p:extLst>
      <p:ext uri="{BB962C8B-B14F-4D97-AF65-F5344CB8AC3E}">
        <p14:creationId xmlns:p14="http://schemas.microsoft.com/office/powerpoint/2010/main" val="15482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93637E3-363E-8D4A-9CE4-0713C6BC8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70" y="0"/>
            <a:ext cx="1128155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0" y="1063799"/>
            <a:ext cx="4014061" cy="2903766"/>
          </a:xfrm>
        </p:spPr>
        <p:txBody>
          <a:bodyPr anchor="t"/>
          <a:lstStyle/>
          <a:p>
            <a:r>
              <a:rPr lang="en-US" b="1" dirty="0"/>
              <a:t>Ebola virus</a:t>
            </a:r>
          </a:p>
        </p:txBody>
      </p:sp>
    </p:spTree>
    <p:extLst>
      <p:ext uri="{BB962C8B-B14F-4D97-AF65-F5344CB8AC3E}">
        <p14:creationId xmlns:p14="http://schemas.microsoft.com/office/powerpoint/2010/main" val="328596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24703</TotalTime>
  <Words>796</Words>
  <Application>Microsoft Macintosh PowerPoint</Application>
  <PresentationFormat>Widescreen</PresentationFormat>
  <Paragraphs>138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Avenir Next</vt:lpstr>
      <vt:lpstr>Calibri</vt:lpstr>
      <vt:lpstr>Calibri Light</vt:lpstr>
      <vt:lpstr>Courier</vt:lpstr>
      <vt:lpstr>Arial</vt:lpstr>
      <vt:lpstr>Office Theme</vt:lpstr>
      <vt:lpstr>PowerPoint Presentation</vt:lpstr>
      <vt:lpstr>Learning objectives</vt:lpstr>
      <vt:lpstr>PowerPoint Presentation</vt:lpstr>
      <vt:lpstr>Why should public health labs care about natural selection?</vt:lpstr>
      <vt:lpstr>Potential consequences of selection</vt:lpstr>
      <vt:lpstr>Potential consequences of selection</vt:lpstr>
      <vt:lpstr>Known genetic markers</vt:lpstr>
      <vt:lpstr>What about when you don’t have a marker?</vt:lpstr>
      <vt:lpstr>Ebola virus</vt:lpstr>
      <vt:lpstr>Ebola virus</vt:lpstr>
      <vt:lpstr>Ebola virus</vt:lpstr>
      <vt:lpstr>Basic concepts of selection</vt:lpstr>
      <vt:lpstr>How do new variants arise?</vt:lpstr>
      <vt:lpstr>How do new variants arise?</vt:lpstr>
      <vt:lpstr>How do new variants arise?</vt:lpstr>
      <vt:lpstr>PowerPoint Presentation</vt:lpstr>
      <vt:lpstr>PowerPoint Presentation</vt:lpstr>
      <vt:lpstr>PowerPoint Presentation</vt:lpstr>
      <vt:lpstr>What’s unrealistic about these examples?</vt:lpstr>
      <vt:lpstr>What’s unrealistic about these examples?</vt:lpstr>
      <vt:lpstr>Estimating selection pressures</vt:lpstr>
      <vt:lpstr>Molecular footprint of selection</vt:lpstr>
      <vt:lpstr>Maximum-likelihood estimates of selection</vt:lpstr>
      <vt:lpstr>What method should I use?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Grubaugh</dc:creator>
  <cp:lastModifiedBy>Nathan Grubaugh</cp:lastModifiedBy>
  <cp:revision>89</cp:revision>
  <dcterms:created xsi:type="dcterms:W3CDTF">2019-12-09T14:21:06Z</dcterms:created>
  <dcterms:modified xsi:type="dcterms:W3CDTF">2020-01-21T13:56:20Z</dcterms:modified>
</cp:coreProperties>
</file>