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05" r:id="rId3"/>
    <p:sldId id="303" r:id="rId4"/>
    <p:sldId id="308" r:id="rId5"/>
    <p:sldId id="298" r:id="rId6"/>
    <p:sldId id="307" r:id="rId7"/>
    <p:sldId id="304" r:id="rId8"/>
    <p:sldId id="315" r:id="rId9"/>
    <p:sldId id="302" r:id="rId10"/>
    <p:sldId id="317" r:id="rId11"/>
    <p:sldId id="313" r:id="rId12"/>
    <p:sldId id="316" r:id="rId13"/>
    <p:sldId id="297" r:id="rId14"/>
    <p:sldId id="309" r:id="rId15"/>
    <p:sldId id="319" r:id="rId16"/>
    <p:sldId id="299" r:id="rId17"/>
    <p:sldId id="293" r:id="rId18"/>
    <p:sldId id="322" r:id="rId19"/>
    <p:sldId id="321" r:id="rId20"/>
    <p:sldId id="320" r:id="rId21"/>
    <p:sldId id="323" r:id="rId22"/>
    <p:sldId id="300" r:id="rId23"/>
    <p:sldId id="314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0"/>
    <p:restoredTop sz="94599"/>
  </p:normalViewPr>
  <p:slideViewPr>
    <p:cSldViewPr snapToGrid="0" snapToObjects="1">
      <p:cViewPr varScale="1">
        <p:scale>
          <a:sx n="76" d="100"/>
          <a:sy n="76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E448-B5B7-F34A-BFF0-2ADB427D67E5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6D82-63F3-034C-B865-A4056734E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0664F-C4CD-3641-8E4E-9589698C9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D82-63F3-034C-B865-A4056734E0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86F5-C9AF-B54F-B9DC-2B2FA655F79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503E-7E56-214B-BEC9-625041C0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eious.com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/mpileup.s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ho.int/blueprint/what/norms-standards/gsdsharing/e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nome/viruses/variation/" TargetMode="External"/><Relationship Id="rId4" Type="http://schemas.openxmlformats.org/officeDocument/2006/relationships/hyperlink" Target="https://www.ncbi.nlm.nih.gov/labs/virus/vssi/#/find-data/virus" TargetMode="External"/><Relationship Id="rId5" Type="http://schemas.openxmlformats.org/officeDocument/2006/relationships/hyperlink" Target="https://www.viprbrc.org/brc/home.spg?decorator=vipr" TargetMode="External"/><Relationship Id="rId6" Type="http://schemas.openxmlformats.org/officeDocument/2006/relationships/hyperlink" Target="https://www.ncbi.nlm.nih.gov/genome/microbes/" TargetMode="External"/><Relationship Id="rId7" Type="http://schemas.openxmlformats.org/officeDocument/2006/relationships/hyperlink" Target="https://bacteria.ensembl.org/index.html" TargetMode="External"/><Relationship Id="rId8" Type="http://schemas.openxmlformats.org/officeDocument/2006/relationships/hyperlink" Target="http://mbgd.genome.ad.j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h3/bwa" TargetMode="External"/><Relationship Id="rId4" Type="http://schemas.openxmlformats.org/officeDocument/2006/relationships/hyperlink" Target="https://academic.oup.com/bioinformatics/article/25/14/1754/225615" TargetMode="External"/><Relationship Id="rId5" Type="http://schemas.openxmlformats.org/officeDocument/2006/relationships/hyperlink" Target="https://lh3.github.io/minimap2/minimap2.html" TargetMode="External"/><Relationship Id="rId6" Type="http://schemas.openxmlformats.org/officeDocument/2006/relationships/hyperlink" Target="https://github.com/lh3/minimap2" TargetMode="External"/><Relationship Id="rId7" Type="http://schemas.openxmlformats.org/officeDocument/2006/relationships/hyperlink" Target="https://academic.oup.com/bioinformatics/article/34/18/3094/499477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F0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33975"/>
            <a:ext cx="12192000" cy="944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35" y="4247638"/>
            <a:ext cx="6854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EMD 531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Lecture 6</a:t>
            </a:r>
          </a:p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nathan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grubaugh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phd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3600" dirty="0">
              <a:solidFill>
                <a:schemeClr val="bg2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481" y="2103054"/>
            <a:ext cx="11584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Repositories &amp; Alignments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1" y="6227548"/>
            <a:ext cx="7561895" cy="4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Can run locally </a:t>
            </a:r>
            <a:r>
              <a:rPr lang="en-US" sz="2000" dirty="0" smtClean="0"/>
              <a:t>(not recommended for large data files and high throughput)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143897"/>
            <a:ext cx="10927080" cy="55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Aligned .bam file (global view)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087"/>
            <a:ext cx="12192000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570"/>
            <a:ext cx="12192000" cy="52274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Aligned .bam file (zoom)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763" y="2846943"/>
            <a:ext cx="8901112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Reconstructing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1144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Consensus genomes</a:t>
            </a:r>
            <a:endParaRPr lang="en-US" dirty="0"/>
          </a:p>
        </p:txBody>
      </p:sp>
      <p:pic>
        <p:nvPicPr>
          <p:cNvPr id="1026" name="Picture 2" descr="mage result for reference guided alignmen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2"/>
          <a:stretch/>
        </p:blipFill>
        <p:spPr bwMode="auto">
          <a:xfrm>
            <a:off x="-164967" y="2207681"/>
            <a:ext cx="7562010" cy="252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Wajid</a:t>
            </a:r>
            <a:r>
              <a:rPr lang="en-US" dirty="0" smtClean="0"/>
              <a:t> &amp; </a:t>
            </a:r>
            <a:r>
              <a:rPr lang="en-US" dirty="0" err="1" smtClean="0"/>
              <a:t>Serpedin</a:t>
            </a:r>
            <a:r>
              <a:rPr lang="en-US" dirty="0" smtClean="0"/>
              <a:t>, 2016.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371" y="1580774"/>
            <a:ext cx="4617720" cy="3783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Primary considerations</a:t>
            </a:r>
          </a:p>
          <a:p>
            <a:pPr lvl="1"/>
            <a:r>
              <a:rPr lang="en-US" sz="2000" dirty="0" smtClean="0"/>
              <a:t>Threshold to call consensus nucleotide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0% = Majority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50% = Strict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100% = Identical</a:t>
            </a:r>
          </a:p>
          <a:p>
            <a:pPr lvl="2"/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use a 75% threshold. So if majority nucleotide is present in only 60% of reads at site, calls “N”</a:t>
            </a: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/>
              <a:t>Coverage at site</a:t>
            </a:r>
          </a:p>
          <a:p>
            <a:pPr lvl="2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Typically set coverage to 10-100x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i="1" dirty="0" smtClean="0"/>
          </a:p>
          <a:p>
            <a:pPr lvl="1"/>
            <a:endParaRPr lang="en-US" sz="2000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 txBox="1">
            <a:spLocks/>
          </p:cNvSpPr>
          <p:nvPr/>
        </p:nvSpPr>
        <p:spPr>
          <a:xfrm>
            <a:off x="2956560" y="5629651"/>
            <a:ext cx="5654040" cy="72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Output format: </a:t>
            </a:r>
            <a:r>
              <a:rPr lang="en-US" b="1" dirty="0" err="1" smtClean="0"/>
              <a:t>fasta</a:t>
            </a:r>
            <a:endParaRPr lang="en-US" b="1" i="1" dirty="0" smtClean="0"/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3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Consensus calling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228"/>
            <a:ext cx="11353800" cy="5712212"/>
          </a:xfrm>
        </p:spPr>
        <p:txBody>
          <a:bodyPr>
            <a:normAutofit/>
          </a:bodyPr>
          <a:lstStyle/>
          <a:p>
            <a:r>
              <a:rPr lang="en-US" dirty="0" smtClean="0"/>
              <a:t>Sam tools package = </a:t>
            </a:r>
            <a:r>
              <a:rPr lang="en-US" dirty="0" err="1" smtClean="0"/>
              <a:t>mpileup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samtools.sourceforge.net/mpileup.shtml</a:t>
            </a:r>
            <a:endParaRPr lang="en-US" dirty="0" smtClean="0"/>
          </a:p>
          <a:p>
            <a:r>
              <a:rPr lang="en-US" dirty="0" smtClean="0"/>
              <a:t>Desktop graphical interfaces</a:t>
            </a:r>
          </a:p>
          <a:p>
            <a:pPr lvl="1"/>
            <a:r>
              <a:rPr lang="en-US" dirty="0" err="1" smtClean="0"/>
              <a:t>UGene</a:t>
            </a:r>
            <a:endParaRPr lang="en-US" dirty="0" smtClean="0"/>
          </a:p>
          <a:p>
            <a:pPr lvl="1"/>
            <a:r>
              <a:rPr lang="en-US" dirty="0" err="1" smtClean="0"/>
              <a:t>Geneious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https://www.geneious.com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Costs $$$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51" y="3825240"/>
            <a:ext cx="3658316" cy="286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58" y="3792151"/>
            <a:ext cx="4758119" cy="28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2846943"/>
            <a:ext cx="8886825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Public repositories for pathogen sequences</a:t>
            </a:r>
          </a:p>
        </p:txBody>
      </p:sp>
    </p:spTree>
    <p:extLst>
      <p:ext uri="{BB962C8B-B14F-4D97-AF65-F5344CB8AC3E}">
        <p14:creationId xmlns:p14="http://schemas.microsoft.com/office/powerpoint/2010/main" val="11008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Rapidly growing sequence </a:t>
            </a:r>
            <a:r>
              <a:rPr lang="en-US" dirty="0"/>
              <a:t>r</a:t>
            </a:r>
            <a:r>
              <a:rPr lang="en-US" dirty="0" smtClean="0"/>
              <a:t>epositories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83695"/>
            <a:ext cx="10515600" cy="4718050"/>
          </a:xfrm>
        </p:spPr>
        <p:txBody>
          <a:bodyPr>
            <a:normAutofit/>
          </a:bodyPr>
          <a:lstStyle/>
          <a:p>
            <a:r>
              <a:rPr lang="en-US" dirty="0"/>
              <a:t>Sequencing is getting much cheaper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sz="2800" dirty="0" smtClean="0"/>
              <a:t>Most </a:t>
            </a:r>
            <a:r>
              <a:rPr lang="en-US" sz="2800" dirty="0" smtClean="0"/>
              <a:t>journals have strict data sharing </a:t>
            </a:r>
            <a:r>
              <a:rPr lang="en-US" sz="2800" dirty="0" smtClean="0"/>
              <a:t>policies and </a:t>
            </a:r>
            <a:r>
              <a:rPr lang="en-US" dirty="0"/>
              <a:t>m</a:t>
            </a:r>
            <a:r>
              <a:rPr lang="en-US" dirty="0" smtClean="0"/>
              <a:t>ajority </a:t>
            </a:r>
            <a:r>
              <a:rPr lang="en-US" dirty="0" smtClean="0"/>
              <a:t>of scientists support data </a:t>
            </a:r>
            <a:r>
              <a:rPr lang="en-US" dirty="0" smtClean="0"/>
              <a:t>sharing (at some level).</a:t>
            </a:r>
          </a:p>
          <a:p>
            <a:r>
              <a:rPr lang="en-US" i="1" dirty="0"/>
              <a:t>All pathogen genetic sequencing data during outbreaks or other public health emergencies must be made publically available.</a:t>
            </a:r>
          </a:p>
          <a:p>
            <a:pPr lvl="1"/>
            <a:r>
              <a:rPr lang="en-US" dirty="0"/>
              <a:t>WHO Code of Conduct: </a:t>
            </a:r>
            <a:r>
              <a:rPr lang="en-US" dirty="0">
                <a:hlinkClick r:id="rId2"/>
              </a:rPr>
              <a:t>https://www.who.int/blueprint/what/norms-standards/gsdsharing/en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Thus, large </a:t>
            </a: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repositories exists to aid research and public health investigations.</a:t>
            </a:r>
            <a:endParaRPr lang="en-US" sz="28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Don’t quite know what you are looking for?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4" y="1246910"/>
            <a:ext cx="94382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available repositories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39855"/>
            <a:ext cx="10515600" cy="471805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Virus</a:t>
            </a:r>
          </a:p>
          <a:p>
            <a:pPr lvl="1"/>
            <a:r>
              <a:rPr lang="en-US" dirty="0" smtClean="0"/>
              <a:t>NCBI – Virus Variation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://www.ncbi.nlm.nih.gov/genome/viruses/variation</a:t>
            </a:r>
            <a:r>
              <a:rPr lang="en-US" dirty="0" smtClean="0">
                <a:hlinkClick r:id="rId3"/>
              </a:rPr>
              <a:t>/</a:t>
            </a:r>
            <a:endParaRPr lang="en-US" sz="3000" dirty="0" smtClean="0"/>
          </a:p>
          <a:p>
            <a:pPr lvl="1"/>
            <a:r>
              <a:rPr lang="en-US" dirty="0" smtClean="0"/>
              <a:t>NCBI – Virus</a:t>
            </a:r>
            <a:endParaRPr lang="en-US" dirty="0"/>
          </a:p>
          <a:p>
            <a:pPr lvl="2"/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://www.ncbi.nlm.nih.gov/labs/virus/vssi/#/</a:t>
            </a:r>
            <a:r>
              <a:rPr lang="en-US" sz="2000" dirty="0" smtClean="0">
                <a:hlinkClick r:id="rId4"/>
              </a:rPr>
              <a:t>find-data/virus</a:t>
            </a:r>
            <a:endParaRPr lang="en-US" sz="2000" dirty="0" smtClean="0"/>
          </a:p>
          <a:p>
            <a:pPr lvl="1"/>
            <a:r>
              <a:rPr lang="en-US" sz="2400" dirty="0" smtClean="0"/>
              <a:t>Virus pathogen Resource (</a:t>
            </a:r>
            <a:r>
              <a:rPr lang="en-US" sz="2400" dirty="0" err="1" smtClean="0"/>
              <a:t>ViPR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://www.viprbrc.org/brc/home.spg?decorator=vipr</a:t>
            </a:r>
            <a:endParaRPr lang="en-US" sz="2000" dirty="0"/>
          </a:p>
          <a:p>
            <a:r>
              <a:rPr lang="en-US" sz="3200" dirty="0" smtClean="0"/>
              <a:t>Bacteria</a:t>
            </a:r>
          </a:p>
          <a:p>
            <a:pPr lvl="1"/>
            <a:r>
              <a:rPr lang="en-US" dirty="0" smtClean="0"/>
              <a:t>NCBI – Microbial Genomes</a:t>
            </a:r>
            <a:endParaRPr lang="en-US" dirty="0"/>
          </a:p>
          <a:p>
            <a:pPr lvl="2"/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www.ncbi.nlm.nih.gov/genome/microbes/</a:t>
            </a:r>
            <a:endParaRPr lang="en-US" sz="2000" dirty="0" smtClean="0"/>
          </a:p>
          <a:p>
            <a:pPr lvl="1"/>
            <a:r>
              <a:rPr lang="en-US" dirty="0" err="1" smtClean="0"/>
              <a:t>Ensembl</a:t>
            </a:r>
            <a:r>
              <a:rPr lang="en-US" dirty="0" smtClean="0"/>
              <a:t> Bacteria</a:t>
            </a:r>
            <a:endParaRPr lang="en-US" dirty="0"/>
          </a:p>
          <a:p>
            <a:pPr lvl="2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bacteria.ensembl.org/index.html</a:t>
            </a:r>
            <a:endParaRPr lang="en-US" dirty="0" smtClean="0"/>
          </a:p>
          <a:p>
            <a:pPr lvl="1"/>
            <a:r>
              <a:rPr lang="en-US" dirty="0" smtClean="0"/>
              <a:t>Microbial Genome Database (MDGB)</a:t>
            </a:r>
            <a:endParaRPr lang="en-US" dirty="0"/>
          </a:p>
          <a:p>
            <a:pPr lvl="2"/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://mbgd.genome.ad.jp/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50F3F-2578-4E16-A23F-F9405E0C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will be able </a:t>
            </a:r>
            <a:r>
              <a:rPr lang="en-US" dirty="0" smtClean="0"/>
              <a:t>to: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Understand how to perform reference </a:t>
            </a:r>
            <a:r>
              <a:rPr lang="en-US" dirty="0"/>
              <a:t>guided </a:t>
            </a:r>
            <a:r>
              <a:rPr lang="en-US" dirty="0" smtClean="0"/>
              <a:t>alignment and reconstruct </a:t>
            </a:r>
            <a:r>
              <a:rPr lang="en-US" dirty="0"/>
              <a:t>consensus genomes</a:t>
            </a:r>
          </a:p>
          <a:p>
            <a:pPr marL="514350" indent="-514350">
              <a:buAutoNum type="arabicPeriod"/>
            </a:pPr>
            <a:r>
              <a:rPr lang="en-US" dirty="0" smtClean="0"/>
              <a:t>Be familiar with public </a:t>
            </a:r>
            <a:r>
              <a:rPr lang="en-US" dirty="0"/>
              <a:t>repositories for pathogen sequences (and metadata)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multiple sequence alignments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u="sng" dirty="0" smtClean="0"/>
              <a:t>Start Exercise </a:t>
            </a:r>
            <a:r>
              <a:rPr lang="en-US" u="sng" dirty="0"/>
              <a:t>#2</a:t>
            </a:r>
            <a:r>
              <a:rPr lang="en-US" dirty="0"/>
              <a:t>: Public repositories and multi-sequence alignments</a:t>
            </a:r>
          </a:p>
          <a:p>
            <a:r>
              <a:rPr lang="en-US" dirty="0" smtClean="0"/>
              <a:t>Sign </a:t>
            </a:r>
            <a:r>
              <a:rPr lang="en-US" dirty="0"/>
              <a:t>up for presentations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6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613" y="365126"/>
            <a:ext cx="11544300" cy="881784"/>
          </a:xfrm>
        </p:spPr>
        <p:txBody>
          <a:bodyPr>
            <a:normAutofit/>
          </a:bodyPr>
          <a:lstStyle/>
          <a:p>
            <a:r>
              <a:rPr lang="en-US" dirty="0" smtClean="0"/>
              <a:t>Pathogen sequences w/o metadata are useless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39854"/>
            <a:ext cx="10515600" cy="5249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Minimum information needed</a:t>
            </a:r>
          </a:p>
          <a:p>
            <a:pPr lvl="1"/>
            <a:r>
              <a:rPr lang="en-US" u="sng" dirty="0" smtClean="0"/>
              <a:t>Date</a:t>
            </a:r>
            <a:r>
              <a:rPr lang="en-US" dirty="0" smtClean="0"/>
              <a:t> of sample collection and/or onset of patient symptoms</a:t>
            </a:r>
          </a:p>
          <a:p>
            <a:pPr lvl="2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YYYY-MM-DD; Only the year is not sufficient!</a:t>
            </a:r>
          </a:p>
          <a:p>
            <a:pPr lvl="1"/>
            <a:r>
              <a:rPr lang="en-US" sz="2400" u="sng" dirty="0" smtClean="0"/>
              <a:t>Location</a:t>
            </a:r>
            <a:r>
              <a:rPr lang="en-US" sz="2400" dirty="0" smtClean="0"/>
              <a:t> of sample collection and/or location of exposure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level minimum; often need higher resolution (beware of IRB restrictions)</a:t>
            </a:r>
          </a:p>
          <a:p>
            <a:pPr lvl="1"/>
            <a:r>
              <a:rPr lang="en-US" sz="2400" u="sng" dirty="0" smtClean="0"/>
              <a:t>Host and sample type </a:t>
            </a:r>
            <a:r>
              <a:rPr lang="en-US" sz="2400" dirty="0" smtClean="0"/>
              <a:t>used to generate the sequence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E.g., human serum, tissue, environmental, vector,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</a:p>
          <a:p>
            <a:r>
              <a:rPr lang="en-US" sz="3600" dirty="0" smtClean="0"/>
              <a:t>Additional information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Symptoms/outcomes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Passage history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Sample collection methods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equencing &amp; data processing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(access to raw data)</a:t>
            </a:r>
          </a:p>
        </p:txBody>
      </p:sp>
    </p:spTree>
    <p:extLst>
      <p:ext uri="{BB962C8B-B14F-4D97-AF65-F5344CB8AC3E}">
        <p14:creationId xmlns:p14="http://schemas.microsoft.com/office/powerpoint/2010/main" val="202993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" y="0"/>
            <a:ext cx="628709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49" y="0"/>
            <a:ext cx="5831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2846943"/>
            <a:ext cx="8886825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Multiple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18855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/>
              <a:t>Sequence homology and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272"/>
            <a:ext cx="10515600" cy="2675467"/>
          </a:xfrm>
        </p:spPr>
        <p:txBody>
          <a:bodyPr>
            <a:normAutofit fontScale="92500"/>
          </a:bodyPr>
          <a:lstStyle/>
          <a:p>
            <a:r>
              <a:rPr lang="en-US" dirty="0"/>
              <a:t>Phylogenetic methods are used to determine the evolutionary relationship of organisms based on variations at sequence level (mutations)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to mutations, sequences derived from common ancestors (homologs) have distinct levels (%) of similarity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homologous sequences can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compared,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their variations can be used to determine how closely/distantly related the organisms are to each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Goal is to get homologous sites arranged in columns.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D531E51-A023-0E46-A209-D285B14F5D5E}"/>
              </a:ext>
            </a:extLst>
          </p:cNvPr>
          <p:cNvGrpSpPr/>
          <p:nvPr/>
        </p:nvGrpSpPr>
        <p:grpSpPr>
          <a:xfrm>
            <a:off x="1117835" y="3756991"/>
            <a:ext cx="10848877" cy="2862322"/>
            <a:chOff x="1117835" y="3200399"/>
            <a:chExt cx="10848877" cy="28623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FD943C6-3EB2-7542-9B73-AE334338FF0F}"/>
                </a:ext>
              </a:extLst>
            </p:cNvPr>
            <p:cNvSpPr txBox="1"/>
            <p:nvPr/>
          </p:nvSpPr>
          <p:spPr>
            <a:xfrm>
              <a:off x="2787443" y="3200399"/>
              <a:ext cx="917926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DENV1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DENV2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GGGGG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DENV3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TTTT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DENV4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GGG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ZIKV	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WNV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YFV	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POWV	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AA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********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**********</a:t>
              </a: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solidFill>
                    <a:srgbClr val="BFBFBF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***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B65B8FE-10B7-D344-AC6E-302BE29D11FD}"/>
                </a:ext>
              </a:extLst>
            </p:cNvPr>
            <p:cNvSpPr txBox="1"/>
            <p:nvPr/>
          </p:nvSpPr>
          <p:spPr>
            <a:xfrm>
              <a:off x="1117835" y="3875968"/>
              <a:ext cx="1125973" cy="1091710"/>
            </a:xfrm>
            <a:prstGeom prst="rect">
              <a:avLst/>
            </a:prstGeom>
            <a:noFill/>
          </p:spPr>
          <p:txBody>
            <a:bodyPr wrap="square" lIns="36000" tIns="46800" rIns="36000" bIns="4680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Multiple</a:t>
              </a:r>
              <a:r>
                <a:rPr lang="pt-BR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sequence</a:t>
              </a:r>
              <a:r>
                <a:rPr lang="pt-BR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alignment</a:t>
              </a:r>
              <a:r>
                <a:rPr lang="pt-BR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pt-BR" dirty="0">
                  <a:latin typeface="Calibri" panose="020F0502020204030204" pitchFamily="34" charset="0"/>
                  <a:cs typeface="Calibri" panose="020F0502020204030204" pitchFamily="34" charset="0"/>
                </a:rPr>
                <a:t>(MSA)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2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Im</a:t>
            </a:r>
            <a:r>
              <a:rPr lang="en-US" dirty="0" smtClean="0"/>
              <a:t>portance and common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602"/>
            <a:ext cx="10515600" cy="5037198"/>
          </a:xfrm>
        </p:spPr>
        <p:txBody>
          <a:bodyPr>
            <a:normAutofit/>
          </a:bodyPr>
          <a:lstStyle/>
          <a:p>
            <a:r>
              <a:rPr lang="en-US" dirty="0" smtClean="0"/>
              <a:t>Cannot estimate genetic relationships or evolutionary rates if sequences cannot be aligned.</a:t>
            </a:r>
          </a:p>
          <a:p>
            <a:r>
              <a:rPr lang="en-US" dirty="0" smtClean="0"/>
              <a:t>Misalignments and sequencing errors can lead to erroneous conclusions.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nucleotide sequences are too divergent for an accurate alignment, use amino acid sequences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“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Phylogenetic Handbook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Chapter 3 for the problems of repeats, substitutions, and gaps.</a:t>
            </a:r>
          </a:p>
        </p:txBody>
      </p:sp>
    </p:spTree>
    <p:extLst>
      <p:ext uri="{BB962C8B-B14F-4D97-AF65-F5344CB8AC3E}">
        <p14:creationId xmlns:p14="http://schemas.microsoft.com/office/powerpoint/2010/main" val="125189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CFC6A9-FF8D-A145-8D0A-6381C437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90" y="0"/>
            <a:ext cx="480859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730751"/>
            <a:ext cx="5899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Where are we at?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 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Microbial genomics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Classes 3-4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Library prep and sequencing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 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de novo assembly for metagenomics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8411" y="878305"/>
            <a:ext cx="2394284" cy="12272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61560" y="2621280"/>
            <a:ext cx="2261135" cy="91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2350" y="3554956"/>
            <a:ext cx="2346650" cy="10018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CFC6A9-FF8D-A145-8D0A-6381C437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90" y="0"/>
            <a:ext cx="480859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7CCD5C6-51A0-4080-849A-37DF2421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730750"/>
            <a:ext cx="5899485" cy="59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Where are we at?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 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Microbial genomics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Classes 3-4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Library prep and sequencing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Class 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de novo assembly for metagenomics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Today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assembling sequences, mining databases, performing alignments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**For known pathogens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8411" y="878305"/>
            <a:ext cx="2394284" cy="12272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61560" y="2621280"/>
            <a:ext cx="2261135" cy="9144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2350" y="3554956"/>
            <a:ext cx="2346650" cy="10018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235440" y="5082089"/>
            <a:ext cx="1471348" cy="1257752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79202" y="4106729"/>
            <a:ext cx="2330557" cy="1257752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19" y="2846943"/>
            <a:ext cx="11544300" cy="881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Reference guided alignments</a:t>
            </a:r>
          </a:p>
        </p:txBody>
      </p:sp>
    </p:spTree>
    <p:extLst>
      <p:ext uri="{BB962C8B-B14F-4D97-AF65-F5344CB8AC3E}">
        <p14:creationId xmlns:p14="http://schemas.microsoft.com/office/powerpoint/2010/main" val="3615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ge result for jigsaw puzzles before and af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4" y="1131258"/>
            <a:ext cx="4884556" cy="3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jigsaw puzzle vir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0" y="470476"/>
            <a:ext cx="4259580" cy="42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922" y="5166360"/>
            <a:ext cx="5425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De-multiplexed, quality trimmed, reads (.</a:t>
            </a:r>
            <a:r>
              <a:rPr lang="en-US" sz="3200" dirty="0" err="1" smtClean="0"/>
              <a:t>fastq</a:t>
            </a:r>
            <a:r>
              <a:rPr lang="en-US" sz="3200" dirty="0" smtClean="0"/>
              <a:t>)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107362" y="5166360"/>
            <a:ext cx="5425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Reference-guided alignment (.bam)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Individual reads in a .</a:t>
            </a:r>
            <a:r>
              <a:rPr lang="en-US" dirty="0" err="1" smtClean="0"/>
              <a:t>fastq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" y="2198174"/>
            <a:ext cx="12253044" cy="4331432"/>
          </a:xfrm>
          <a:prstGeom prst="rect">
            <a:avLst/>
          </a:prstGeom>
        </p:spPr>
      </p:pic>
      <p:pic>
        <p:nvPicPr>
          <p:cNvPr id="6" name="Picture 2" descr="mage result for jigsaw puzzles before and 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764" y="152820"/>
            <a:ext cx="3010036" cy="20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What does an aligner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1852190"/>
            <a:ext cx="4480560" cy="39542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Search for best match on given reference genome with the following considerations: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 of match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Mismatch penalty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Gap penalty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Can also do competitive alignments with multiple reference genomes</a:t>
            </a:r>
          </a:p>
          <a:p>
            <a:pPr lvl="1"/>
            <a:endParaRPr lang="en-US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7390"/>
            <a:ext cx="5122766" cy="34930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 txBox="1">
            <a:spLocks/>
          </p:cNvSpPr>
          <p:nvPr/>
        </p:nvSpPr>
        <p:spPr>
          <a:xfrm>
            <a:off x="5974080" y="5311671"/>
            <a:ext cx="5654040" cy="723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Output format: SAM or BAM </a:t>
            </a:r>
            <a:r>
              <a:rPr lang="en-US" sz="1900" b="1" dirty="0" smtClean="0"/>
              <a:t>(binary) </a:t>
            </a:r>
            <a:r>
              <a:rPr lang="en-US" b="1" dirty="0" smtClean="0"/>
              <a:t>files</a:t>
            </a:r>
            <a:endParaRPr lang="en-US" b="1" i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654EA-A232-9941-B2D2-B13FC3D6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09"/>
            <a:ext cx="10515600" cy="1325563"/>
          </a:xfrm>
        </p:spPr>
        <p:txBody>
          <a:bodyPr/>
          <a:lstStyle/>
          <a:p>
            <a:r>
              <a:rPr lang="en-US" dirty="0" smtClean="0"/>
              <a:t>Alignment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9898F1-A37F-E749-9B07-EBD57A2C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228"/>
            <a:ext cx="11353800" cy="5712212"/>
          </a:xfrm>
        </p:spPr>
        <p:txBody>
          <a:bodyPr>
            <a:normAutofit/>
          </a:bodyPr>
          <a:lstStyle/>
          <a:p>
            <a:r>
              <a:rPr lang="en-US" dirty="0" smtClean="0"/>
              <a:t>Burrows-Wheeler Aligner (BWA)</a:t>
            </a:r>
          </a:p>
          <a:p>
            <a:pPr lvl="1"/>
            <a:r>
              <a:rPr lang="en-US" u="sng" dirty="0" smtClean="0"/>
              <a:t>Recommended for Illumina data</a:t>
            </a:r>
          </a:p>
          <a:p>
            <a:pPr lvl="1"/>
            <a:r>
              <a:rPr lang="en-US" dirty="0" smtClean="0"/>
              <a:t>Newer version = BWA-MEM recommended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://bio-bwa.sourceforge.net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https://github.com/lh3/bwa</a:t>
            </a:r>
            <a:endParaRPr lang="en-US" dirty="0" smtClean="0"/>
          </a:p>
          <a:p>
            <a:pPr lvl="1"/>
            <a:r>
              <a:rPr lang="en-US" dirty="0" smtClean="0"/>
              <a:t>Paper =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academic.oup.com/bioinformatics/article/25/14/1754/225615</a:t>
            </a:r>
            <a:endParaRPr lang="en-US" dirty="0" smtClean="0"/>
          </a:p>
          <a:p>
            <a:r>
              <a:rPr lang="en-US" dirty="0" smtClean="0"/>
              <a:t>Mimimap2</a:t>
            </a:r>
          </a:p>
          <a:p>
            <a:pPr lvl="1"/>
            <a:r>
              <a:rPr lang="en-US" dirty="0" smtClean="0"/>
              <a:t>Recommended for </a:t>
            </a:r>
            <a:r>
              <a:rPr lang="en-US" dirty="0" err="1" smtClean="0"/>
              <a:t>Nanopore</a:t>
            </a:r>
            <a:r>
              <a:rPr lang="en-US" dirty="0" smtClean="0"/>
              <a:t> data</a:t>
            </a:r>
          </a:p>
          <a:p>
            <a:pPr lvl="1"/>
            <a:r>
              <a:rPr lang="en-US" dirty="0">
                <a:hlinkClick r:id="rId5"/>
              </a:rPr>
              <a:t>https://lh3.github.io/minimap2/minimap2.html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github.com/lh3/minimap2</a:t>
            </a:r>
            <a:endParaRPr lang="en-US" dirty="0" smtClean="0"/>
          </a:p>
          <a:p>
            <a:pPr lvl="1"/>
            <a:r>
              <a:rPr lang="en-US" dirty="0" smtClean="0"/>
              <a:t>Paper = </a:t>
            </a:r>
            <a:r>
              <a:rPr lang="en-US" dirty="0">
                <a:hlinkClick r:id="rId7"/>
              </a:rPr>
              <a:t>https://academic.oup.com/bioinformatics/article/34/18/3094/4994778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Many other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63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746</Words>
  <Application>Microsoft Macintosh PowerPoint</Application>
  <PresentationFormat>Widescreen</PresentationFormat>
  <Paragraphs>146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Avenir Next</vt:lpstr>
      <vt:lpstr>Calibri</vt:lpstr>
      <vt:lpstr>Calibri Light</vt:lpstr>
      <vt:lpstr>Courier</vt:lpstr>
      <vt:lpstr>Courier New</vt:lpstr>
      <vt:lpstr>Times New Roman</vt:lpstr>
      <vt:lpstr>Arial</vt:lpstr>
      <vt:lpstr>Office Theme</vt:lpstr>
      <vt:lpstr>PowerPoint Presentation</vt:lpstr>
      <vt:lpstr>Learning objectives</vt:lpstr>
      <vt:lpstr>PowerPoint Presentation</vt:lpstr>
      <vt:lpstr>PowerPoint Presentation</vt:lpstr>
      <vt:lpstr>Reference guided alignments</vt:lpstr>
      <vt:lpstr>PowerPoint Presentation</vt:lpstr>
      <vt:lpstr>Individual reads in a .fastq</vt:lpstr>
      <vt:lpstr>What does an aligner do?</vt:lpstr>
      <vt:lpstr>Alignment software</vt:lpstr>
      <vt:lpstr>Can run locally (not recommended for large data files and high throughput)</vt:lpstr>
      <vt:lpstr>Aligned .bam file (global view)</vt:lpstr>
      <vt:lpstr>Aligned .bam file (zoom)</vt:lpstr>
      <vt:lpstr>Reconstructing consensus genomes</vt:lpstr>
      <vt:lpstr>Consensus genomes</vt:lpstr>
      <vt:lpstr>Consensus calling software</vt:lpstr>
      <vt:lpstr>Public repositories for pathogen sequences</vt:lpstr>
      <vt:lpstr>Rapidly growing sequence repositories</vt:lpstr>
      <vt:lpstr>Don’t quite know what you are looking for?</vt:lpstr>
      <vt:lpstr>Examples of available repositories</vt:lpstr>
      <vt:lpstr>Pathogen sequences w/o metadata are useless</vt:lpstr>
      <vt:lpstr>PowerPoint Presentation</vt:lpstr>
      <vt:lpstr>Multiple sequence alignments</vt:lpstr>
      <vt:lpstr>Sequence homology and similarity</vt:lpstr>
      <vt:lpstr>Importance and common issues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Grubaugh</dc:creator>
  <cp:lastModifiedBy>Nathan Grubaugh</cp:lastModifiedBy>
  <cp:revision>61</cp:revision>
  <dcterms:created xsi:type="dcterms:W3CDTF">2019-12-09T14:21:06Z</dcterms:created>
  <dcterms:modified xsi:type="dcterms:W3CDTF">2020-01-14T14:12:13Z</dcterms:modified>
</cp:coreProperties>
</file>