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04" r:id="rId3"/>
    <p:sldId id="296" r:id="rId4"/>
    <p:sldId id="303" r:id="rId5"/>
    <p:sldId id="306" r:id="rId6"/>
    <p:sldId id="307" r:id="rId7"/>
    <p:sldId id="305" r:id="rId8"/>
    <p:sldId id="308" r:id="rId9"/>
    <p:sldId id="309" r:id="rId10"/>
    <p:sldId id="310" r:id="rId11"/>
    <p:sldId id="315" r:id="rId12"/>
    <p:sldId id="311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99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E448-B5B7-F34A-BFF0-2ADB427D67E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6D82-63F3-034C-B865-A4056734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664F-C4CD-3641-8E4E-9589698C9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86F5-C9AF-B54F-B9DC-2B2FA655F79B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ree.bio.ed.ac.uk/software/figtree/" TargetMode="External"/><Relationship Id="rId4" Type="http://schemas.openxmlformats.org/officeDocument/2006/relationships/hyperlink" Target="https://www.geneious.com/" TargetMode="External"/><Relationship Id="rId5" Type="http://schemas.openxmlformats.org/officeDocument/2006/relationships/hyperlink" Target="http://ugene.net/" TargetMode="External"/><Relationship Id="rId6" Type="http://schemas.openxmlformats.org/officeDocument/2006/relationships/hyperlink" Target="http://jtreeview.sourceforge.net/" TargetMode="External"/><Relationship Id="rId7" Type="http://schemas.openxmlformats.org/officeDocument/2006/relationships/hyperlink" Target="https://itol.embl.de/" TargetMode="External"/><Relationship Id="rId8" Type="http://schemas.openxmlformats.org/officeDocument/2006/relationships/hyperlink" Target="http://etetoolkit.org/tree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c.network/how-to-read-a-tree.html#what-information-does-the-tree-contain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c.network/how-to-read-a-tree.html#the-root-of-the-tre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tic.network/how-to-read-a-tree.html#the-root-of-the-tr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eious.com/" TargetMode="External"/><Relationship Id="rId4" Type="http://schemas.openxmlformats.org/officeDocument/2006/relationships/hyperlink" Target="https://digitalinsights.qiagen.com/products-overview/analysis-and-visualization/qiagen-clc-main-workbench/" TargetMode="External"/><Relationship Id="rId5" Type="http://schemas.openxmlformats.org/officeDocument/2006/relationships/hyperlink" Target="http://ugene.net/" TargetMode="External"/><Relationship Id="rId6" Type="http://schemas.openxmlformats.org/officeDocument/2006/relationships/hyperlink" Target="https://www.megasoftware.net/" TargetMode="External"/><Relationship Id="rId7" Type="http://schemas.openxmlformats.org/officeDocument/2006/relationships/hyperlink" Target="https://sourceforge.net/projects/raxmlgui/" TargetMode="External"/><Relationship Id="rId8" Type="http://schemas.openxmlformats.org/officeDocument/2006/relationships/hyperlink" Target="http://evolution.genetics.washington.edu/phylip.html" TargetMode="External"/><Relationship Id="rId9" Type="http://schemas.openxmlformats.org/officeDocument/2006/relationships/hyperlink" Target="https://beast.community/index.html" TargetMode="External"/><Relationship Id="rId10" Type="http://schemas.openxmlformats.org/officeDocument/2006/relationships/hyperlink" Target="https://www.phylo.org/portal2/login!input.action" TargetMode="External"/><Relationship Id="rId11" Type="http://schemas.openxmlformats.org/officeDocument/2006/relationships/hyperlink" Target="https://ngphylogeny.f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volution.genetics.washington.edu/phylip/doc/dnadis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arriba/jmodeltest2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33975"/>
            <a:ext cx="12192000" cy="94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335" y="4247638"/>
            <a:ext cx="6854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EMD 531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Lecture 8</a:t>
            </a:r>
          </a:p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nathan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grubaugh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phd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bg2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" y="6227548"/>
            <a:ext cx="7561895" cy="45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34B3EA-E365-8C44-BFDC-77C96F6D27B8}"/>
              </a:ext>
            </a:extLst>
          </p:cNvPr>
          <p:cNvSpPr txBox="1"/>
          <p:nvPr/>
        </p:nvSpPr>
        <p:spPr>
          <a:xfrm>
            <a:off x="0" y="937584"/>
            <a:ext cx="6492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2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Phylogenetics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: Tree building &amp; annotation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CE55EDC-65C2-CF4A-9D3D-E71F6AC7A7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" r="13881" b="14242"/>
          <a:stretch/>
        </p:blipFill>
        <p:spPr>
          <a:xfrm>
            <a:off x="6518910" y="687845"/>
            <a:ext cx="4888230" cy="46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How to read and root a tree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Visualizing and annotating trees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838200" y="1397472"/>
            <a:ext cx="102565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FigTree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(download, free):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http://tree.bio.ed.ac.uk/software/figtree/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Geneious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(download, $$):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https://www.geneious.com/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**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UGENE (download, free):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http://ugene.net/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TreeView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(download, free):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://jtreeview.sourceforge.net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iTOL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(online, free):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https://itol.embl.de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/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hlinkClick r:id="rId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ETE Toolkit (online, free):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/>
              </a:rPr>
              <a:t>http://etetoolkit.org/treeview/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28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28849" y="3961136"/>
            <a:ext cx="227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Root: </a:t>
            </a: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ommon ancestor to whole tree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470" y="6194314"/>
            <a:ext cx="1117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https://artic.network/how-to-read-a-tree.html#what-information-does-the-tree-contain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88" y="1907785"/>
            <a:ext cx="5132071" cy="39532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What info does a tree contain?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19184" y="1529548"/>
            <a:ext cx="22707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External or leaf node: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sample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1059" y="2055896"/>
            <a:ext cx="227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Internal node: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common ancestor to sequences on right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1127" y="5446685"/>
            <a:ext cx="22707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Branch: </a:t>
            </a: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enetic distance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1310" y="3019144"/>
            <a:ext cx="227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Horizontal branch: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evolutionary linkage – distance arbitrary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423909" y="1865438"/>
            <a:ext cx="411480" cy="27966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498079" y="1874025"/>
            <a:ext cx="154304" cy="27107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5903" y="1097139"/>
            <a:ext cx="227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Support value: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that sequences to right cluster together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6569867" y="2853094"/>
            <a:ext cx="530543" cy="36441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805361" y="3791081"/>
            <a:ext cx="346709" cy="25450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870960" y="4693920"/>
            <a:ext cx="603883" cy="1770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335903" y="5439312"/>
            <a:ext cx="603883" cy="1770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How to root a tree?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610" y="5919994"/>
            <a:ext cx="1005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https://artic.network/how-to-read-a-tree.html#the-root-of-the-tree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26689"/>
            <a:ext cx="4779291" cy="3464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851751"/>
            <a:ext cx="4703357" cy="34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How to root a tree?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610" y="5919994"/>
            <a:ext cx="1005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https://artic.network/how-to-read-a-tree.html#the-root-of-the-tree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838200" y="1815441"/>
            <a:ext cx="10256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u="sng" dirty="0" smtClean="0"/>
              <a:t>Outgroup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 by the most divergent sequences.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or more sequences in the data set that are known to lie outside the diversity of the sequences 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u="sng" dirty="0" smtClean="0"/>
              <a:t>Molecular clock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 by the oldest sampled clade (may not be the oldest genomes)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one or more sequences from a previous related outbreak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28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50F3F-2578-4E16-A23F-F9405E0C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D5C6-51A0-4080-849A-37DF2421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will be able </a:t>
            </a:r>
            <a:r>
              <a:rPr lang="en-US" dirty="0" smtClean="0"/>
              <a:t>to: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Use software to accurately reconstruct phylogenetic trees; understand choice of method.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Understand important considerations for selecting a distance matrix model (NJ trees), substitution model (ML trees), </a:t>
            </a:r>
            <a:r>
              <a:rPr lang="en-US" dirty="0" smtClean="0"/>
              <a:t>branch support, and root.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u="sng" dirty="0" smtClean="0"/>
              <a:t>Start Exercise #3</a:t>
            </a:r>
            <a:r>
              <a:rPr lang="en-US" dirty="0" smtClean="0"/>
              <a:t>: Phylogenetic tree reconstruction</a:t>
            </a:r>
            <a:endParaRPr lang="en-US" dirty="0"/>
          </a:p>
          <a:p>
            <a:r>
              <a:rPr lang="en-US" dirty="0" smtClean="0"/>
              <a:t>Reminders for exercise 4 next week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What method should I use?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49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NJ vs 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838200" y="1397472"/>
            <a:ext cx="106399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Neighbor-Joining (NJ)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 sequences based on genetic distance (not substitution rates)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Fast, good for quick analysis (produces a single tree)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the most reliable, especially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dealing with deeper divergence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Maximum-likelihood (ML)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model of sequence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evolution (substitution rates)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accurate than NJ, preferred for publications (along with Bayesian)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Computationally more expensive than NJ (takes more memory/time)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Recommendation: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NJ for a quick look at relatedness, determine if you should add/remove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 (or Bayesian) for final products (publications, presentations)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0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Tree-building software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385011" y="1397472"/>
            <a:ext cx="115021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Pipelines: aligners, editors, tree building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Geneious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(download, $$):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https://www.geneious.com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CLC Workbench (download, $$): </a:t>
            </a:r>
            <a:r>
              <a:rPr lang="en-US" sz="2400" dirty="0">
                <a:hlinkClick r:id="rId4"/>
              </a:rPr>
              <a:t>https://digitalinsights.qiagen.com/products-overview/analysis-and-visualization/qiagen-clc-main-workbench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**UGENE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(download, free)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dirty="0">
                <a:hlinkClick r:id="rId5"/>
              </a:rPr>
              <a:t>http://ugene.net/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MEGA (download, free): </a:t>
            </a:r>
            <a:r>
              <a:rPr lang="en-US" sz="2400" dirty="0">
                <a:hlinkClick r:id="rId6"/>
              </a:rPr>
              <a:t>https://www.megasoftware.net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Tree software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RAxML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GUI (download, free): </a:t>
            </a:r>
            <a:r>
              <a:rPr lang="en-US" sz="2400" dirty="0">
                <a:hlinkClick r:id="rId7"/>
              </a:rPr>
              <a:t>https://sourceforge.net/projects/raxmlgui/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PHYLIP (download, free): </a:t>
            </a:r>
            <a:r>
              <a:rPr lang="en-US" sz="2400" dirty="0">
                <a:hlinkClick r:id="rId8"/>
              </a:rPr>
              <a:t>http://</a:t>
            </a:r>
            <a:r>
              <a:rPr lang="en-US" sz="2400" dirty="0" smtClean="0">
                <a:hlinkClick r:id="rId8"/>
              </a:rPr>
              <a:t>evolution.genetics.washington.edu/phylip.html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BEAST (download, free): </a:t>
            </a:r>
            <a:r>
              <a:rPr lang="en-US" sz="2400" dirty="0">
                <a:hlinkClick r:id="rId9"/>
              </a:rPr>
              <a:t>https://beast.community/index.html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CIPRES (online, free): </a:t>
            </a:r>
            <a:r>
              <a:rPr lang="en-US" sz="2400" dirty="0">
                <a:hlinkClick r:id="rId10"/>
              </a:rPr>
              <a:t>https://</a:t>
            </a:r>
            <a:r>
              <a:rPr lang="en-US" sz="2400" dirty="0" smtClean="0">
                <a:hlinkClick r:id="rId10"/>
              </a:rPr>
              <a:t>www.phylo.org/portal2/login!input.action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 Phylogeny (online, free) </a:t>
            </a:r>
            <a:r>
              <a:rPr lang="en-US" sz="2400" dirty="0" smtClean="0"/>
              <a:t>:</a:t>
            </a:r>
            <a:r>
              <a:rPr lang="en-US" sz="2400" dirty="0">
                <a:hlinkClick r:id="rId11"/>
              </a:rPr>
              <a:t>https://ngphylogeny.fr/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7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n-lt"/>
              </a:rPr>
              <a:t>Considerations during tree building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91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NJ trees: Distance </a:t>
            </a:r>
            <a:r>
              <a:rPr lang="en-US" dirty="0"/>
              <a:t>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365760" y="1221081"/>
            <a:ext cx="1117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i="1" dirty="0" smtClean="0"/>
              <a:t>Compute best fit distance matrix from your sequence data using </a:t>
            </a:r>
            <a:r>
              <a:rPr lang="en-US" sz="2800" i="1" u="sng" dirty="0" err="1" smtClean="0"/>
              <a:t>Dnadist</a:t>
            </a:r>
            <a:r>
              <a:rPr lang="en-US" sz="2800" i="1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evolution.genetics.washington.edu/phylip/doc/dnadist.html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Jukes-Cantor: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Assumes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there is independent change at all sites, with equal probability.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Kimura: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Allows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difference between transition and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transversion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rates.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F84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Allows for different transition/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transversion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frequencies of the four nucleotides.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LogDet</a:t>
            </a: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computes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empirically observed matrix of joint probabilities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nucleotides.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400" u="sng" dirty="0" smtClean="0"/>
              <a:t>From top to bottom</a:t>
            </a:r>
            <a:r>
              <a:rPr lang="en-US" sz="2400" dirty="0" smtClean="0"/>
              <a:t>: simplest (fastest) to most complex (slowest)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4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6299200" cy="1325563"/>
          </a:xfrm>
        </p:spPr>
        <p:txBody>
          <a:bodyPr/>
          <a:lstStyle/>
          <a:p>
            <a:r>
              <a:rPr lang="en-US" dirty="0" smtClean="0"/>
              <a:t>ML</a:t>
            </a:r>
            <a:r>
              <a:rPr lang="en-US" dirty="0" smtClean="0"/>
              <a:t> trees: nucleotide substitution model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731520" y="1784961"/>
            <a:ext cx="56692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u="sng" dirty="0" smtClean="0"/>
              <a:t>From bottom to top</a:t>
            </a:r>
            <a:r>
              <a:rPr lang="en-US" sz="2400" dirty="0" smtClean="0"/>
              <a:t>: simplest (fastest) to most complex (slowest)</a:t>
            </a:r>
          </a:p>
          <a:p>
            <a:pPr marL="285750" indent="-285750">
              <a:buFont typeface="Arial" charset="0"/>
              <a:buChar char="•"/>
            </a:pPr>
            <a:endParaRPr lang="en-US" sz="2400" i="1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Compute best fit substitution model using </a:t>
            </a:r>
            <a:r>
              <a:rPr lang="en-US" sz="2400" u="sng" dirty="0"/>
              <a:t>jmodeltest2</a:t>
            </a:r>
            <a:r>
              <a:rPr lang="en-US" sz="2400" dirty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https://github.com/ddarriba/jmodeltest2</a:t>
            </a:r>
            <a:r>
              <a:rPr lang="en-US" sz="2000" dirty="0"/>
              <a:t> (recommend for final products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i="1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/>
              <a:t>GTR is the most common and general model for real-world DNA analysis</a:t>
            </a:r>
            <a:r>
              <a:rPr lang="en-US" sz="2400" i="1" dirty="0" smtClean="0"/>
              <a:t>. Only use simpler model with respect to computational costs.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40" y="0"/>
            <a:ext cx="4910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Branch support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2458F2-1723-D441-AD14-BB547EE46B73}"/>
              </a:ext>
            </a:extLst>
          </p:cNvPr>
          <p:cNvSpPr txBox="1"/>
          <p:nvPr/>
        </p:nvSpPr>
        <p:spPr>
          <a:xfrm>
            <a:off x="838200" y="1221081"/>
            <a:ext cx="10256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u="sng" dirty="0"/>
              <a:t>L</a:t>
            </a:r>
            <a:r>
              <a:rPr lang="en-US" sz="2800" u="sng" dirty="0" smtClean="0"/>
              <a:t>ikelihood-based method vs bootstrap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Approximate likelihood ratio test for branches (</a:t>
            </a:r>
            <a:r>
              <a:rPr lang="en-US" sz="2400" dirty="0" err="1" smtClean="0"/>
              <a:t>aLRT</a:t>
            </a:r>
            <a:r>
              <a:rPr lang="en-US" sz="2400" dirty="0" smtClean="0"/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 faster than bootstrap, as ML run just once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log ratio between the likelihood value of the current tree and that of the best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alternative;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seems to be close to Bayesian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posteriors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Bootstrap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low, ML run independently 100-1000 times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proportion is a repeatability measure; when the bootstrap proportion of a given clade is high, one can be quite confident that this clade would be inferred again if another original data sample was available and analyzed by the same tree-building method (which does not mean that the clade is true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Most common approach</a:t>
            </a:r>
            <a:endParaRPr lang="en-US" sz="2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5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24197</TotalTime>
  <Words>783</Words>
  <Application>Microsoft Macintosh PowerPoint</Application>
  <PresentationFormat>Widescreen</PresentationFormat>
  <Paragraphs>109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Next</vt:lpstr>
      <vt:lpstr>Calibri</vt:lpstr>
      <vt:lpstr>Calibri Light</vt:lpstr>
      <vt:lpstr>Courier</vt:lpstr>
      <vt:lpstr>Arial</vt:lpstr>
      <vt:lpstr>Office Theme</vt:lpstr>
      <vt:lpstr>PowerPoint Presentation</vt:lpstr>
      <vt:lpstr>Learning objectives</vt:lpstr>
      <vt:lpstr>What method should I use?</vt:lpstr>
      <vt:lpstr>NJ vs ML</vt:lpstr>
      <vt:lpstr>Tree-building software</vt:lpstr>
      <vt:lpstr>Considerations during tree building</vt:lpstr>
      <vt:lpstr>NJ trees: Distance matrix</vt:lpstr>
      <vt:lpstr>ML trees: nucleotide substitution model</vt:lpstr>
      <vt:lpstr>Branch support</vt:lpstr>
      <vt:lpstr>How to read and root a tree</vt:lpstr>
      <vt:lpstr>Visualizing and annotating trees</vt:lpstr>
      <vt:lpstr>What info does a tree contain?</vt:lpstr>
      <vt:lpstr>How to root a tree?</vt:lpstr>
      <vt:lpstr>How to root a tree?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Grubaugh</dc:creator>
  <cp:lastModifiedBy>Nathan Grubaugh</cp:lastModifiedBy>
  <cp:revision>52</cp:revision>
  <dcterms:created xsi:type="dcterms:W3CDTF">2019-12-09T14:21:06Z</dcterms:created>
  <dcterms:modified xsi:type="dcterms:W3CDTF">2020-01-14T20:52:33Z</dcterms:modified>
</cp:coreProperties>
</file>