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8" r:id="rId2"/>
    <p:sldId id="269" r:id="rId3"/>
    <p:sldId id="270" r:id="rId4"/>
    <p:sldId id="271" r:id="rId5"/>
    <p:sldId id="272" r:id="rId6"/>
    <p:sldId id="256" r:id="rId7"/>
    <p:sldId id="257" r:id="rId8"/>
    <p:sldId id="258" r:id="rId9"/>
    <p:sldId id="259" r:id="rId10"/>
    <p:sldId id="260" r:id="rId11"/>
    <p:sldId id="261" r:id="rId12"/>
    <p:sldId id="262" r:id="rId13"/>
    <p:sldId id="263" r:id="rId14"/>
    <p:sldId id="264" r:id="rId15"/>
    <p:sldId id="265" r:id="rId16"/>
    <p:sldId id="266" r:id="rId17"/>
    <p:sldId id="267" r:id="rId18"/>
    <p:sldId id="273"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7" d="100"/>
          <a:sy n="87" d="100"/>
        </p:scale>
        <p:origin x="499"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6.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6.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62DEA7-9DCD-4B2E-9DC5-BE121C266AFD}" type="doc">
      <dgm:prSet loTypeId="urn:microsoft.com/office/officeart/2018/5/layout/IconCircleLabelList" loCatId="icon" qsTypeId="urn:microsoft.com/office/officeart/2005/8/quickstyle/simple1" qsCatId="simple" csTypeId="urn:microsoft.com/office/officeart/2018/5/colors/Iconchunking_neutralicon_accent1_2" csCatId="accent1" phldr="1"/>
      <dgm:spPr/>
      <dgm:t>
        <a:bodyPr rtlCol="0"/>
        <a:lstStyle/>
        <a:p>
          <a:pPr rtl="0"/>
          <a:endParaRPr lang="en-US"/>
        </a:p>
      </dgm:t>
    </dgm:pt>
    <dgm:pt modelId="{41CDB9B8-E81E-41E7-AE89-8F6EDFC88D92}">
      <dgm:prSet/>
      <dgm:spPr/>
      <dgm:t>
        <a:bodyPr rtlCol="0" anchor="ctr"/>
        <a:lstStyle/>
        <a:p>
          <a:pPr rtl="0">
            <a:lnSpc>
              <a:spcPct val="100000"/>
            </a:lnSpc>
            <a:defRPr cap="all"/>
          </a:pPr>
          <a:r>
            <a:rPr lang="ru-RU" noProof="0" dirty="0" smtClean="0"/>
            <a:t>Упорная </a:t>
          </a:r>
          <a:br>
            <a:rPr lang="ru-RU" noProof="0" dirty="0" smtClean="0"/>
          </a:br>
          <a:r>
            <a:rPr lang="ru-RU" noProof="0" dirty="0" smtClean="0"/>
            <a:t>работа</a:t>
          </a:r>
          <a:endParaRPr lang="ru-RU" noProof="0" dirty="0"/>
        </a:p>
      </dgm:t>
    </dgm:pt>
    <dgm:pt modelId="{5D2FF527-BA77-40BE-9414-16FAE46386BB}" type="parTrans" cxnId="{21EB7847-13AE-4881-9090-909F31360F4E}">
      <dgm:prSet/>
      <dgm:spPr/>
      <dgm:t>
        <a:bodyPr rtlCol="0"/>
        <a:lstStyle/>
        <a:p>
          <a:pPr rtl="0"/>
          <a:endParaRPr lang="ru-RU" noProof="0" dirty="0"/>
        </a:p>
      </dgm:t>
    </dgm:pt>
    <dgm:pt modelId="{BA791450-8D1E-4A6F-B71D-2984D9E245C4}" type="sibTrans" cxnId="{21EB7847-13AE-4881-9090-909F31360F4E}">
      <dgm:prSet/>
      <dgm:spPr/>
      <dgm:t>
        <a:bodyPr rtlCol="0"/>
        <a:lstStyle/>
        <a:p>
          <a:pPr rtl="0"/>
          <a:endParaRPr lang="ru-RU" noProof="0" dirty="0"/>
        </a:p>
      </dgm:t>
    </dgm:pt>
    <dgm:pt modelId="{4D7D34C7-9466-4514-BF51-7396C17436B5}">
      <dgm:prSet/>
      <dgm:spPr/>
      <dgm:t>
        <a:bodyPr rtlCol="0" anchor="ctr"/>
        <a:lstStyle/>
        <a:p>
          <a:pPr rtl="0">
            <a:lnSpc>
              <a:spcPct val="100000"/>
            </a:lnSpc>
            <a:defRPr cap="all"/>
          </a:pPr>
          <a:r>
            <a:rPr lang="ru-RU" noProof="0" dirty="0" smtClean="0"/>
            <a:t>Творческие идеи</a:t>
          </a:r>
          <a:endParaRPr lang="ru-RU" noProof="0" dirty="0"/>
        </a:p>
      </dgm:t>
    </dgm:pt>
    <dgm:pt modelId="{37DD6CE0-C2AA-4EB6-9E7D-14AED2127C40}" type="parTrans" cxnId="{7EEBEB1B-497E-4365-84F9-FBB75D7759E5}">
      <dgm:prSet/>
      <dgm:spPr/>
      <dgm:t>
        <a:bodyPr rtlCol="0"/>
        <a:lstStyle/>
        <a:p>
          <a:pPr rtl="0"/>
          <a:endParaRPr lang="ru-RU" noProof="0" dirty="0"/>
        </a:p>
      </dgm:t>
    </dgm:pt>
    <dgm:pt modelId="{483498F9-A0C2-4668-85AB-D8E6E254F73B}" type="sibTrans" cxnId="{7EEBEB1B-497E-4365-84F9-FBB75D7759E5}">
      <dgm:prSet/>
      <dgm:spPr/>
      <dgm:t>
        <a:bodyPr rtlCol="0"/>
        <a:lstStyle/>
        <a:p>
          <a:pPr rtl="0"/>
          <a:endParaRPr lang="ru-RU" noProof="0" dirty="0"/>
        </a:p>
      </dgm:t>
    </dgm:pt>
    <dgm:pt modelId="{8E185869-F0D4-43E2-B08A-2F3E83EE98F3}">
      <dgm:prSet/>
      <dgm:spPr/>
      <dgm:t>
        <a:bodyPr rtlCol="0" anchor="ctr"/>
        <a:lstStyle/>
        <a:p>
          <a:pPr rtl="0">
            <a:lnSpc>
              <a:spcPct val="100000"/>
            </a:lnSpc>
            <a:defRPr cap="all"/>
          </a:pPr>
          <a:r>
            <a:rPr lang="ru-RU" noProof="0" dirty="0" smtClean="0"/>
            <a:t>Командная работа</a:t>
          </a:r>
          <a:endParaRPr lang="ru-RU" noProof="0" dirty="0"/>
        </a:p>
      </dgm:t>
    </dgm:pt>
    <dgm:pt modelId="{7EE27099-92EA-4EDF-B176-0E355876D272}" type="parTrans" cxnId="{7F970F62-30E3-4F5B-A242-825013BF84A8}">
      <dgm:prSet/>
      <dgm:spPr/>
      <dgm:t>
        <a:bodyPr rtlCol="0"/>
        <a:lstStyle/>
        <a:p>
          <a:pPr rtl="0"/>
          <a:endParaRPr lang="ru-RU" noProof="0" dirty="0"/>
        </a:p>
      </dgm:t>
    </dgm:pt>
    <dgm:pt modelId="{77D0876E-2BA2-4E28-ADB5-9885FCB7156A}" type="sibTrans" cxnId="{7F970F62-30E3-4F5B-A242-825013BF84A8}">
      <dgm:prSet/>
      <dgm:spPr/>
      <dgm:t>
        <a:bodyPr rtlCol="0"/>
        <a:lstStyle/>
        <a:p>
          <a:pPr rtl="0"/>
          <a:endParaRPr lang="ru-RU" noProof="0" dirty="0"/>
        </a:p>
      </dgm:t>
    </dgm:pt>
    <dgm:pt modelId="{87B1B46A-CA1D-4445-8579-F40C78A1880B}" type="pres">
      <dgm:prSet presAssocID="{7B62DEA7-9DCD-4B2E-9DC5-BE121C266AFD}" presName="root" presStyleCnt="0">
        <dgm:presLayoutVars>
          <dgm:dir/>
          <dgm:resizeHandles val="exact"/>
        </dgm:presLayoutVars>
      </dgm:prSet>
      <dgm:spPr/>
      <dgm:t>
        <a:bodyPr/>
        <a:lstStyle/>
        <a:p>
          <a:endParaRPr lang="ru-RU"/>
        </a:p>
      </dgm:t>
    </dgm:pt>
    <dgm:pt modelId="{B78F77A9-D452-4F3F-ADF1-08124CDCB940}" type="pres">
      <dgm:prSet presAssocID="{41CDB9B8-E81E-41E7-AE89-8F6EDFC88D92}" presName="compNode" presStyleCnt="0"/>
      <dgm:spPr/>
    </dgm:pt>
    <dgm:pt modelId="{223CEBFB-B6C0-4518-9E76-B1250D3AEE20}" type="pres">
      <dgm:prSet presAssocID="{41CDB9B8-E81E-41E7-AE89-8F6EDFC88D92}" presName="iconBgRect" presStyleLbl="bgShp" presStyleIdx="0" presStyleCnt="3" custScaleX="154656"/>
      <dgm:spPr>
        <a:prstGeom prst="wedgeRectCallout">
          <a:avLst/>
        </a:prstGeom>
      </dgm:spPr>
    </dgm:pt>
    <dgm:pt modelId="{CEC3BB2D-F9F1-4489-93C4-A156AC3849E7}" type="pres">
      <dgm:prSet presAssocID="{41CDB9B8-E81E-41E7-AE89-8F6EDFC88D92}" presName="iconRect" presStyleLbl="node1" presStyleIdx="0" presStyleCnt="3" custLinFactNeighborY="3006"/>
      <dgm:spPr>
        <a:blipFill>
          <a:blip xmlns:r="http://schemas.openxmlformats.org/officeDocument/2006/relationships" r:embed="rId1" cstate="email">
            <a:extLst>
              <a:ext uri="{28A0092B-C50C-407E-A947-70E740481C1C}">
                <a14:useLocalDpi xmlns:a14="http://schemas.microsoft.com/office/drawing/2010/main"/>
              </a:ext>
              <a:ext uri="{96DAC541-7B7A-43D3-8B79-37D633B846F1}">
                <asvg:svgBlip xmlns="" xmlns:asvg="http://schemas.microsoft.com/office/drawing/2016/SVG/main" r:embed="rId2"/>
              </a:ext>
            </a:extLst>
          </a:blip>
          <a:stretch>
            <a:fillRect/>
          </a:stretch>
        </a:blipFill>
      </dgm:spPr>
      <dgm:t>
        <a:bodyPr/>
        <a:lstStyle/>
        <a:p>
          <a:endParaRPr lang="ru-RU"/>
        </a:p>
      </dgm:t>
      <dgm:extLst>
        <a:ext uri="{E40237B7-FDA0-4F09-8148-C483321AD2D9}">
          <dgm14:cNvPr xmlns:dgm14="http://schemas.microsoft.com/office/drawing/2010/diagram" id="0" name="" descr="Mining Tools"/>
        </a:ext>
      </dgm:extLst>
    </dgm:pt>
    <dgm:pt modelId="{99D442A7-5D31-4CD1-A931-5F3D628718C8}" type="pres">
      <dgm:prSet presAssocID="{41CDB9B8-E81E-41E7-AE89-8F6EDFC88D92}" presName="spaceRect" presStyleCnt="0"/>
      <dgm:spPr/>
    </dgm:pt>
    <dgm:pt modelId="{7600CD1A-2D28-4054-8809-838E618A0595}" type="pres">
      <dgm:prSet presAssocID="{41CDB9B8-E81E-41E7-AE89-8F6EDFC88D92}" presName="textRect" presStyleLbl="revTx" presStyleIdx="0" presStyleCnt="3">
        <dgm:presLayoutVars>
          <dgm:chMax val="1"/>
          <dgm:chPref val="1"/>
        </dgm:presLayoutVars>
      </dgm:prSet>
      <dgm:spPr/>
      <dgm:t>
        <a:bodyPr/>
        <a:lstStyle/>
        <a:p>
          <a:endParaRPr lang="ru-RU"/>
        </a:p>
      </dgm:t>
    </dgm:pt>
    <dgm:pt modelId="{9D599636-89FD-41B5-970D-9F8617BA295C}" type="pres">
      <dgm:prSet presAssocID="{BA791450-8D1E-4A6F-B71D-2984D9E245C4}" presName="sibTrans" presStyleCnt="0"/>
      <dgm:spPr/>
    </dgm:pt>
    <dgm:pt modelId="{E765D845-767A-46E9-BD73-B0B0E82FE9B0}" type="pres">
      <dgm:prSet presAssocID="{4D7D34C7-9466-4514-BF51-7396C17436B5}" presName="compNode" presStyleCnt="0"/>
      <dgm:spPr/>
    </dgm:pt>
    <dgm:pt modelId="{F82A6E7C-4234-4816-9EB8-ED399009E25C}" type="pres">
      <dgm:prSet presAssocID="{4D7D34C7-9466-4514-BF51-7396C17436B5}" presName="iconBgRect" presStyleLbl="bgShp" presStyleIdx="1" presStyleCnt="3" custScaleX="154656"/>
      <dgm:spPr>
        <a:prstGeom prst="wedgeRectCallout">
          <a:avLst/>
        </a:prstGeom>
      </dgm:spPr>
    </dgm:pt>
    <dgm:pt modelId="{8BA5F9BB-3E28-4026-A392-7F4C0A3085E2}" type="pres">
      <dgm:prSet presAssocID="{4D7D34C7-9466-4514-BF51-7396C17436B5}" presName="iconRect" presStyleLbl="node1" presStyleIdx="1" presStyleCnt="3"/>
      <dgm:spPr>
        <a:blipFill>
          <a:blip xmlns:r="http://schemas.openxmlformats.org/officeDocument/2006/relationships" r:embed="rId3" cstate="email">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a:blipFill>
      </dgm:spPr>
      <dgm:t>
        <a:bodyPr/>
        <a:lstStyle/>
        <a:p>
          <a:endParaRPr lang="ru-RU"/>
        </a:p>
      </dgm:t>
      <dgm:extLst>
        <a:ext uri="{E40237B7-FDA0-4F09-8148-C483321AD2D9}">
          <dgm14:cNvPr xmlns:dgm14="http://schemas.microsoft.com/office/drawing/2010/diagram" id="0" name="" descr="Light Bulb and Gear"/>
        </a:ext>
      </dgm:extLst>
    </dgm:pt>
    <dgm:pt modelId="{DC8182C7-C8E0-4DAE-B344-FE508B06E860}" type="pres">
      <dgm:prSet presAssocID="{4D7D34C7-9466-4514-BF51-7396C17436B5}" presName="spaceRect" presStyleCnt="0"/>
      <dgm:spPr/>
    </dgm:pt>
    <dgm:pt modelId="{529F61D3-444E-4541-AC4F-326FDA9BEAF3}" type="pres">
      <dgm:prSet presAssocID="{4D7D34C7-9466-4514-BF51-7396C17436B5}" presName="textRect" presStyleLbl="revTx" presStyleIdx="1" presStyleCnt="3">
        <dgm:presLayoutVars>
          <dgm:chMax val="1"/>
          <dgm:chPref val="1"/>
        </dgm:presLayoutVars>
      </dgm:prSet>
      <dgm:spPr/>
      <dgm:t>
        <a:bodyPr/>
        <a:lstStyle/>
        <a:p>
          <a:endParaRPr lang="ru-RU"/>
        </a:p>
      </dgm:t>
    </dgm:pt>
    <dgm:pt modelId="{A999AABC-CAD9-4E1C-B78B-2BECA8D43C27}" type="pres">
      <dgm:prSet presAssocID="{483498F9-A0C2-4668-85AB-D8E6E254F73B}" presName="sibTrans" presStyleCnt="0"/>
      <dgm:spPr/>
    </dgm:pt>
    <dgm:pt modelId="{DB99A9BB-B1B8-433F-A4FA-6F31B826EE48}" type="pres">
      <dgm:prSet presAssocID="{8E185869-F0D4-43E2-B08A-2F3E83EE98F3}" presName="compNode" presStyleCnt="0"/>
      <dgm:spPr/>
    </dgm:pt>
    <dgm:pt modelId="{CA848760-99D5-488A-AFB3-9EA6BD946B87}" type="pres">
      <dgm:prSet presAssocID="{8E185869-F0D4-43E2-B08A-2F3E83EE98F3}" presName="iconBgRect" presStyleLbl="bgShp" presStyleIdx="2" presStyleCnt="3" custScaleX="154656"/>
      <dgm:spPr>
        <a:prstGeom prst="wedgeRectCallout">
          <a:avLst/>
        </a:prstGeom>
      </dgm:spPr>
    </dgm:pt>
    <dgm:pt modelId="{FD5546ED-1D49-469E-BE29-17C87FAFD7C8}" type="pres">
      <dgm:prSet presAssocID="{8E185869-F0D4-43E2-B08A-2F3E83EE98F3}" presName="iconRect" presStyleLbl="node1" presStyleIdx="2" presStyleCnt="3" custLinFactNeighborX="3937"/>
      <dgm:spPr>
        <a:blipFill>
          <a:blip xmlns:r="http://schemas.openxmlformats.org/officeDocument/2006/relationships" r:embed="rId5" cstate="email">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a:blipFill>
      </dgm:spPr>
      <dgm:t>
        <a:bodyPr/>
        <a:lstStyle/>
        <a:p>
          <a:endParaRPr lang="ru-RU"/>
        </a:p>
      </dgm:t>
      <dgm:extLst>
        <a:ext uri="{E40237B7-FDA0-4F09-8148-C483321AD2D9}">
          <dgm14:cNvPr xmlns:dgm14="http://schemas.microsoft.com/office/drawing/2010/diagram" id="0" name="" descr="Meeting"/>
        </a:ext>
      </dgm:extLst>
    </dgm:pt>
    <dgm:pt modelId="{408A0B1B-BC17-40DB-A76F-65541C3B4325}" type="pres">
      <dgm:prSet presAssocID="{8E185869-F0D4-43E2-B08A-2F3E83EE98F3}" presName="spaceRect" presStyleCnt="0"/>
      <dgm:spPr/>
    </dgm:pt>
    <dgm:pt modelId="{3360347C-5C69-4C15-9A6A-3E9A9E20C3DA}" type="pres">
      <dgm:prSet presAssocID="{8E185869-F0D4-43E2-B08A-2F3E83EE98F3}" presName="textRect" presStyleLbl="revTx" presStyleIdx="2" presStyleCnt="3">
        <dgm:presLayoutVars>
          <dgm:chMax val="1"/>
          <dgm:chPref val="1"/>
        </dgm:presLayoutVars>
      </dgm:prSet>
      <dgm:spPr/>
      <dgm:t>
        <a:bodyPr/>
        <a:lstStyle/>
        <a:p>
          <a:endParaRPr lang="ru-RU"/>
        </a:p>
      </dgm:t>
    </dgm:pt>
  </dgm:ptLst>
  <dgm:cxnLst>
    <dgm:cxn modelId="{7F970F62-30E3-4F5B-A242-825013BF84A8}" srcId="{7B62DEA7-9DCD-4B2E-9DC5-BE121C266AFD}" destId="{8E185869-F0D4-43E2-B08A-2F3E83EE98F3}" srcOrd="2" destOrd="0" parTransId="{7EE27099-92EA-4EDF-B176-0E355876D272}" sibTransId="{77D0876E-2BA2-4E28-ADB5-9885FCB7156A}"/>
    <dgm:cxn modelId="{7F861DF1-B25B-2740-A1B4-F8F3592ED76F}" type="presOf" srcId="{41CDB9B8-E81E-41E7-AE89-8F6EDFC88D92}" destId="{7600CD1A-2D28-4054-8809-838E618A0595}" srcOrd="0" destOrd="0" presId="urn:microsoft.com/office/officeart/2018/5/layout/IconCircleLabelList"/>
    <dgm:cxn modelId="{7EEBEB1B-497E-4365-84F9-FBB75D7759E5}" srcId="{7B62DEA7-9DCD-4B2E-9DC5-BE121C266AFD}" destId="{4D7D34C7-9466-4514-BF51-7396C17436B5}" srcOrd="1" destOrd="0" parTransId="{37DD6CE0-C2AA-4EB6-9E7D-14AED2127C40}" sibTransId="{483498F9-A0C2-4668-85AB-D8E6E254F73B}"/>
    <dgm:cxn modelId="{8383F3FC-472F-5B4E-AAFE-C2C086A74202}" type="presOf" srcId="{8E185869-F0D4-43E2-B08A-2F3E83EE98F3}" destId="{3360347C-5C69-4C15-9A6A-3E9A9E20C3DA}" srcOrd="0" destOrd="0" presId="urn:microsoft.com/office/officeart/2018/5/layout/IconCircleLabelList"/>
    <dgm:cxn modelId="{C78EE3CE-2994-6C4A-9184-4595712E8884}" type="presOf" srcId="{7B62DEA7-9DCD-4B2E-9DC5-BE121C266AFD}" destId="{87B1B46A-CA1D-4445-8579-F40C78A1880B}" srcOrd="0" destOrd="0" presId="urn:microsoft.com/office/officeart/2018/5/layout/IconCircleLabelList"/>
    <dgm:cxn modelId="{21EB7847-13AE-4881-9090-909F31360F4E}" srcId="{7B62DEA7-9DCD-4B2E-9DC5-BE121C266AFD}" destId="{41CDB9B8-E81E-41E7-AE89-8F6EDFC88D92}" srcOrd="0" destOrd="0" parTransId="{5D2FF527-BA77-40BE-9414-16FAE46386BB}" sibTransId="{BA791450-8D1E-4A6F-B71D-2984D9E245C4}"/>
    <dgm:cxn modelId="{55595FD0-8937-A345-9802-5E5341FCD2D8}" type="presOf" srcId="{4D7D34C7-9466-4514-BF51-7396C17436B5}" destId="{529F61D3-444E-4541-AC4F-326FDA9BEAF3}" srcOrd="0" destOrd="0" presId="urn:microsoft.com/office/officeart/2018/5/layout/IconCircleLabelList"/>
    <dgm:cxn modelId="{862FB131-0CB4-894B-AE29-11022EFE2B47}" type="presParOf" srcId="{87B1B46A-CA1D-4445-8579-F40C78A1880B}" destId="{B78F77A9-D452-4F3F-ADF1-08124CDCB940}" srcOrd="0" destOrd="0" presId="urn:microsoft.com/office/officeart/2018/5/layout/IconCircleLabelList"/>
    <dgm:cxn modelId="{AE644977-69A5-0B44-809C-34AA6C7C4916}" type="presParOf" srcId="{B78F77A9-D452-4F3F-ADF1-08124CDCB940}" destId="{223CEBFB-B6C0-4518-9E76-B1250D3AEE20}" srcOrd="0" destOrd="0" presId="urn:microsoft.com/office/officeart/2018/5/layout/IconCircleLabelList"/>
    <dgm:cxn modelId="{C395499F-87EE-6248-B674-E9DCA7C42509}" type="presParOf" srcId="{B78F77A9-D452-4F3F-ADF1-08124CDCB940}" destId="{CEC3BB2D-F9F1-4489-93C4-A156AC3849E7}" srcOrd="1" destOrd="0" presId="urn:microsoft.com/office/officeart/2018/5/layout/IconCircleLabelList"/>
    <dgm:cxn modelId="{F3AD8578-FB1B-E349-8DC1-2F38038CFABF}" type="presParOf" srcId="{B78F77A9-D452-4F3F-ADF1-08124CDCB940}" destId="{99D442A7-5D31-4CD1-A931-5F3D628718C8}" srcOrd="2" destOrd="0" presId="urn:microsoft.com/office/officeart/2018/5/layout/IconCircleLabelList"/>
    <dgm:cxn modelId="{4B299097-E656-4A44-862E-058A32879EAC}" type="presParOf" srcId="{B78F77A9-D452-4F3F-ADF1-08124CDCB940}" destId="{7600CD1A-2D28-4054-8809-838E618A0595}" srcOrd="3" destOrd="0" presId="urn:microsoft.com/office/officeart/2018/5/layout/IconCircleLabelList"/>
    <dgm:cxn modelId="{A3EFC71F-2E28-2045-AA1F-235FCF4645CE}" type="presParOf" srcId="{87B1B46A-CA1D-4445-8579-F40C78A1880B}" destId="{9D599636-89FD-41B5-970D-9F8617BA295C}" srcOrd="1" destOrd="0" presId="urn:microsoft.com/office/officeart/2018/5/layout/IconCircleLabelList"/>
    <dgm:cxn modelId="{6835FAFE-1C11-AA44-9F8E-2F27CFE32F72}" type="presParOf" srcId="{87B1B46A-CA1D-4445-8579-F40C78A1880B}" destId="{E765D845-767A-46E9-BD73-B0B0E82FE9B0}" srcOrd="2" destOrd="0" presId="urn:microsoft.com/office/officeart/2018/5/layout/IconCircleLabelList"/>
    <dgm:cxn modelId="{45DD0D48-BBF8-844B-B70D-0E4A7513D931}" type="presParOf" srcId="{E765D845-767A-46E9-BD73-B0B0E82FE9B0}" destId="{F82A6E7C-4234-4816-9EB8-ED399009E25C}" srcOrd="0" destOrd="0" presId="urn:microsoft.com/office/officeart/2018/5/layout/IconCircleLabelList"/>
    <dgm:cxn modelId="{F2C873C3-ABCF-184E-AC1F-32AEB31B8F38}" type="presParOf" srcId="{E765D845-767A-46E9-BD73-B0B0E82FE9B0}" destId="{8BA5F9BB-3E28-4026-A392-7F4C0A3085E2}" srcOrd="1" destOrd="0" presId="urn:microsoft.com/office/officeart/2018/5/layout/IconCircleLabelList"/>
    <dgm:cxn modelId="{4F02A94F-7C42-F44A-A7ED-B3393FE4117A}" type="presParOf" srcId="{E765D845-767A-46E9-BD73-B0B0E82FE9B0}" destId="{DC8182C7-C8E0-4DAE-B344-FE508B06E860}" srcOrd="2" destOrd="0" presId="urn:microsoft.com/office/officeart/2018/5/layout/IconCircleLabelList"/>
    <dgm:cxn modelId="{9860C53B-19B3-8442-8D1E-D7E6FC1EAF0B}" type="presParOf" srcId="{E765D845-767A-46E9-BD73-B0B0E82FE9B0}" destId="{529F61D3-444E-4541-AC4F-326FDA9BEAF3}" srcOrd="3" destOrd="0" presId="urn:microsoft.com/office/officeart/2018/5/layout/IconCircleLabelList"/>
    <dgm:cxn modelId="{F1B8DAD4-F4C4-F644-93C9-7933E63C11FC}" type="presParOf" srcId="{87B1B46A-CA1D-4445-8579-F40C78A1880B}" destId="{A999AABC-CAD9-4E1C-B78B-2BECA8D43C27}" srcOrd="3" destOrd="0" presId="urn:microsoft.com/office/officeart/2018/5/layout/IconCircleLabelList"/>
    <dgm:cxn modelId="{A268F5B9-69DB-7848-8CF7-7DE6664D10E3}" type="presParOf" srcId="{87B1B46A-CA1D-4445-8579-F40C78A1880B}" destId="{DB99A9BB-B1B8-433F-A4FA-6F31B826EE48}" srcOrd="4" destOrd="0" presId="urn:microsoft.com/office/officeart/2018/5/layout/IconCircleLabelList"/>
    <dgm:cxn modelId="{F7AE1FAB-EA67-454B-B631-873ECE94A994}" type="presParOf" srcId="{DB99A9BB-B1B8-433F-A4FA-6F31B826EE48}" destId="{CA848760-99D5-488A-AFB3-9EA6BD946B87}" srcOrd="0" destOrd="0" presId="urn:microsoft.com/office/officeart/2018/5/layout/IconCircleLabelList"/>
    <dgm:cxn modelId="{7E32E445-5687-2A4D-927B-E7A3E676C703}" type="presParOf" srcId="{DB99A9BB-B1B8-433F-A4FA-6F31B826EE48}" destId="{FD5546ED-1D49-469E-BE29-17C87FAFD7C8}" srcOrd="1" destOrd="0" presId="urn:microsoft.com/office/officeart/2018/5/layout/IconCircleLabelList"/>
    <dgm:cxn modelId="{C2415670-AC05-664C-AD9C-C450D6534A55}" type="presParOf" srcId="{DB99A9BB-B1B8-433F-A4FA-6F31B826EE48}" destId="{408A0B1B-BC17-40DB-A76F-65541C3B4325}" srcOrd="2" destOrd="0" presId="urn:microsoft.com/office/officeart/2018/5/layout/IconCircleLabelList"/>
    <dgm:cxn modelId="{837A6B76-0395-014B-8930-10279071A362}" type="presParOf" srcId="{DB99A9BB-B1B8-433F-A4FA-6F31B826EE48}" destId="{3360347C-5C69-4C15-9A6A-3E9A9E20C3DA}"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3CEBFB-B6C0-4518-9E76-B1250D3AEE20}">
      <dsp:nvSpPr>
        <dsp:cNvPr id="0" name=""/>
        <dsp:cNvSpPr/>
      </dsp:nvSpPr>
      <dsp:spPr>
        <a:xfrm>
          <a:off x="45544" y="892465"/>
          <a:ext cx="1456007" cy="941449"/>
        </a:xfrm>
        <a:prstGeom prst="wedgeRectCallout">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C3BB2D-F9F1-4489-93C4-A156AC3849E7}">
      <dsp:nvSpPr>
        <dsp:cNvPr id="0" name=""/>
        <dsp:cNvSpPr/>
      </dsp:nvSpPr>
      <dsp:spPr>
        <a:xfrm>
          <a:off x="503460" y="1109340"/>
          <a:ext cx="540175" cy="540175"/>
        </a:xfrm>
        <a:prstGeom prst="rect">
          <a:avLst/>
        </a:prstGeom>
        <a:blipFill>
          <a:blip xmlns:r="http://schemas.openxmlformats.org/officeDocument/2006/relationships" r:embed="rId1" cstate="email">
            <a:extLst>
              <a:ext uri="{28A0092B-C50C-407E-A947-70E740481C1C}">
                <a14:useLocalDpi xmlns:a14="http://schemas.microsoft.com/office/drawing/2010/main"/>
              </a:ext>
              <a:ext uri="{96DAC541-7B7A-43D3-8B79-37D633B846F1}">
                <asvg:svgBlip xmlns=""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00CD1A-2D28-4054-8809-838E618A0595}">
      <dsp:nvSpPr>
        <dsp:cNvPr id="0" name=""/>
        <dsp:cNvSpPr/>
      </dsp:nvSpPr>
      <dsp:spPr>
        <a:xfrm>
          <a:off x="1869" y="2127153"/>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lvl="0" algn="ctr" defTabSz="844550" rtl="0">
            <a:lnSpc>
              <a:spcPct val="100000"/>
            </a:lnSpc>
            <a:spcBef>
              <a:spcPct val="0"/>
            </a:spcBef>
            <a:spcAft>
              <a:spcPct val="35000"/>
            </a:spcAft>
            <a:defRPr cap="all"/>
          </a:pPr>
          <a:r>
            <a:rPr lang="ru-RU" sz="1900" kern="1200" noProof="0" dirty="0" smtClean="0"/>
            <a:t>Упорная </a:t>
          </a:r>
          <a:br>
            <a:rPr lang="ru-RU" sz="1900" kern="1200" noProof="0" dirty="0" smtClean="0"/>
          </a:br>
          <a:r>
            <a:rPr lang="ru-RU" sz="1900" kern="1200" noProof="0" dirty="0" smtClean="0"/>
            <a:t>работа</a:t>
          </a:r>
          <a:endParaRPr lang="ru-RU" sz="1900" kern="1200" noProof="0" dirty="0"/>
        </a:p>
      </dsp:txBody>
      <dsp:txXfrm>
        <a:off x="1869" y="2127153"/>
        <a:ext cx="1543359" cy="617343"/>
      </dsp:txXfrm>
    </dsp:sp>
    <dsp:sp modelId="{F82A6E7C-4234-4816-9EB8-ED399009E25C}">
      <dsp:nvSpPr>
        <dsp:cNvPr id="0" name=""/>
        <dsp:cNvSpPr/>
      </dsp:nvSpPr>
      <dsp:spPr>
        <a:xfrm>
          <a:off x="1858992" y="892465"/>
          <a:ext cx="1456007" cy="941449"/>
        </a:xfrm>
        <a:prstGeom prst="wedgeRectCallout">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A5F9BB-3E28-4026-A392-7F4C0A3085E2}">
      <dsp:nvSpPr>
        <dsp:cNvPr id="0" name=""/>
        <dsp:cNvSpPr/>
      </dsp:nvSpPr>
      <dsp:spPr>
        <a:xfrm>
          <a:off x="2316908" y="1093102"/>
          <a:ext cx="540175" cy="540175"/>
        </a:xfrm>
        <a:prstGeom prst="rect">
          <a:avLst/>
        </a:prstGeom>
        <a:blipFill>
          <a:blip xmlns:r="http://schemas.openxmlformats.org/officeDocument/2006/relationships" r:embed="rId3" cstate="email">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9F61D3-444E-4541-AC4F-326FDA9BEAF3}">
      <dsp:nvSpPr>
        <dsp:cNvPr id="0" name=""/>
        <dsp:cNvSpPr/>
      </dsp:nvSpPr>
      <dsp:spPr>
        <a:xfrm>
          <a:off x="1815316" y="2127153"/>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lvl="0" algn="ctr" defTabSz="844550" rtl="0">
            <a:lnSpc>
              <a:spcPct val="100000"/>
            </a:lnSpc>
            <a:spcBef>
              <a:spcPct val="0"/>
            </a:spcBef>
            <a:spcAft>
              <a:spcPct val="35000"/>
            </a:spcAft>
            <a:defRPr cap="all"/>
          </a:pPr>
          <a:r>
            <a:rPr lang="ru-RU" sz="1900" kern="1200" noProof="0" dirty="0" smtClean="0"/>
            <a:t>Творческие идеи</a:t>
          </a:r>
          <a:endParaRPr lang="ru-RU" sz="1900" kern="1200" noProof="0" dirty="0"/>
        </a:p>
      </dsp:txBody>
      <dsp:txXfrm>
        <a:off x="1815316" y="2127153"/>
        <a:ext cx="1543359" cy="617343"/>
      </dsp:txXfrm>
    </dsp:sp>
    <dsp:sp modelId="{CA848760-99D5-488A-AFB3-9EA6BD946B87}">
      <dsp:nvSpPr>
        <dsp:cNvPr id="0" name=""/>
        <dsp:cNvSpPr/>
      </dsp:nvSpPr>
      <dsp:spPr>
        <a:xfrm>
          <a:off x="3672439" y="892465"/>
          <a:ext cx="1456007" cy="941449"/>
        </a:xfrm>
        <a:prstGeom prst="wedgeRectCallout">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5546ED-1D49-469E-BE29-17C87FAFD7C8}">
      <dsp:nvSpPr>
        <dsp:cNvPr id="0" name=""/>
        <dsp:cNvSpPr/>
      </dsp:nvSpPr>
      <dsp:spPr>
        <a:xfrm>
          <a:off x="4151622" y="1093102"/>
          <a:ext cx="540175" cy="540175"/>
        </a:xfrm>
        <a:prstGeom prst="rect">
          <a:avLst/>
        </a:prstGeom>
        <a:blipFill>
          <a:blip xmlns:r="http://schemas.openxmlformats.org/officeDocument/2006/relationships" r:embed="rId5" cstate="email">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60347C-5C69-4C15-9A6A-3E9A9E20C3DA}">
      <dsp:nvSpPr>
        <dsp:cNvPr id="0" name=""/>
        <dsp:cNvSpPr/>
      </dsp:nvSpPr>
      <dsp:spPr>
        <a:xfrm>
          <a:off x="3628763" y="2127153"/>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ctr" anchorCtr="0">
          <a:noAutofit/>
        </a:bodyPr>
        <a:lstStyle/>
        <a:p>
          <a:pPr lvl="0" algn="ctr" defTabSz="844550" rtl="0">
            <a:lnSpc>
              <a:spcPct val="100000"/>
            </a:lnSpc>
            <a:spcBef>
              <a:spcPct val="0"/>
            </a:spcBef>
            <a:spcAft>
              <a:spcPct val="35000"/>
            </a:spcAft>
            <a:defRPr cap="all"/>
          </a:pPr>
          <a:r>
            <a:rPr lang="ru-RU" sz="1900" kern="1200" noProof="0" dirty="0" smtClean="0"/>
            <a:t>Командная работа</a:t>
          </a:r>
          <a:endParaRPr lang="ru-RU" sz="1900" kern="1200" noProof="0" dirty="0"/>
        </a:p>
      </dsp:txBody>
      <dsp:txXfrm>
        <a:off x="3628763" y="2127153"/>
        <a:ext cx="1543359" cy="61734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Список круглых значков с подписями"/>
  <dgm:desc val="Используется для отображения непоследовательных или сгруппированных блоков данных, сопровождаемых соответствующими визуальными элементами. Рекомендуется использовать значки или небольшие изображения с краткими текстовыми подписями."/>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996DFA-EEF9-416A-890E-C427198DB4D2}" type="datetimeFigureOut">
              <a:rPr lang="ru-RU" smtClean="0"/>
              <a:t>02.09.2024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213D2-945D-4BA7-B450-510D354149B8}" type="slidenum">
              <a:rPr lang="ru-RU" smtClean="0"/>
              <a:t>‹#›</a:t>
            </a:fld>
            <a:endParaRPr lang="ru-RU"/>
          </a:p>
        </p:txBody>
      </p:sp>
    </p:spTree>
    <p:extLst>
      <p:ext uri="{BB962C8B-B14F-4D97-AF65-F5344CB8AC3E}">
        <p14:creationId xmlns:p14="http://schemas.microsoft.com/office/powerpoint/2010/main" val="4294771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B3E0B50-3775-4BB1-BDC4-8FBE2A2F14D3}" type="slidenum">
              <a:rPr lang="ru-RU" smtClean="0"/>
              <a:t>1</a:t>
            </a:fld>
            <a:endParaRPr lang="ru-RU" dirty="0"/>
          </a:p>
        </p:txBody>
      </p:sp>
    </p:spTree>
    <p:extLst>
      <p:ext uri="{BB962C8B-B14F-4D97-AF65-F5344CB8AC3E}">
        <p14:creationId xmlns:p14="http://schemas.microsoft.com/office/powerpoint/2010/main" val="2905021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B3E0B50-3775-4BB1-BDC4-8FBE2A2F14D3}" type="slidenum">
              <a:rPr lang="ru-RU" smtClean="0"/>
              <a:t>3</a:t>
            </a:fld>
            <a:endParaRPr lang="ru-RU" dirty="0"/>
          </a:p>
        </p:txBody>
      </p:sp>
    </p:spTree>
    <p:extLst>
      <p:ext uri="{BB962C8B-B14F-4D97-AF65-F5344CB8AC3E}">
        <p14:creationId xmlns:p14="http://schemas.microsoft.com/office/powerpoint/2010/main" val="1262820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907DD195-2078-49E5-9BAA-D7ACE3B60AE8}" type="datetimeFigureOut">
              <a:rPr lang="ru-RU" smtClean="0"/>
              <a:t>02.09.2024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7CBDA8E-5B18-4829-B6C8-1E107EE1B4A0}" type="slidenum">
              <a:rPr lang="ru-RU" smtClean="0"/>
              <a:t>‹#›</a:t>
            </a:fld>
            <a:endParaRPr lang="ru-RU"/>
          </a:p>
        </p:txBody>
      </p:sp>
    </p:spTree>
    <p:extLst>
      <p:ext uri="{BB962C8B-B14F-4D97-AF65-F5344CB8AC3E}">
        <p14:creationId xmlns:p14="http://schemas.microsoft.com/office/powerpoint/2010/main" val="1048116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07DD195-2078-49E5-9BAA-D7ACE3B60AE8}" type="datetimeFigureOut">
              <a:rPr lang="ru-RU" smtClean="0"/>
              <a:t>02.09.2024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7CBDA8E-5B18-4829-B6C8-1E107EE1B4A0}" type="slidenum">
              <a:rPr lang="ru-RU" smtClean="0"/>
              <a:t>‹#›</a:t>
            </a:fld>
            <a:endParaRPr lang="ru-RU"/>
          </a:p>
        </p:txBody>
      </p:sp>
    </p:spTree>
    <p:extLst>
      <p:ext uri="{BB962C8B-B14F-4D97-AF65-F5344CB8AC3E}">
        <p14:creationId xmlns:p14="http://schemas.microsoft.com/office/powerpoint/2010/main" val="438594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07DD195-2078-49E5-9BAA-D7ACE3B60AE8}" type="datetimeFigureOut">
              <a:rPr lang="ru-RU" smtClean="0"/>
              <a:t>02.09.2024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7CBDA8E-5B18-4829-B6C8-1E107EE1B4A0}" type="slidenum">
              <a:rPr lang="ru-RU" smtClean="0"/>
              <a:t>‹#›</a:t>
            </a:fld>
            <a:endParaRPr lang="ru-RU"/>
          </a:p>
        </p:txBody>
      </p:sp>
    </p:spTree>
    <p:extLst>
      <p:ext uri="{BB962C8B-B14F-4D97-AF65-F5344CB8AC3E}">
        <p14:creationId xmlns:p14="http://schemas.microsoft.com/office/powerpoint/2010/main" val="3137713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Панорамный 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10000" y="4800600"/>
            <a:ext cx="10561418" cy="566738"/>
          </a:xfrm>
        </p:spPr>
        <p:txBody>
          <a:bodyPr rtlCol="0" anchor="b">
            <a:normAutofit/>
          </a:bodyPr>
          <a:lstStyle>
            <a:lvl1pPr algn="l">
              <a:defRPr sz="2400" b="0"/>
            </a:lvl1pPr>
          </a:lstStyle>
          <a:p>
            <a:pPr rtl="0"/>
            <a:r>
              <a:rPr lang="ru-RU" noProof="0" smtClean="0"/>
              <a:t>Образец заголовка</a:t>
            </a:r>
            <a:endParaRPr lang="ru-RU" noProof="0" dirty="0"/>
          </a:p>
        </p:txBody>
      </p:sp>
      <p:sp>
        <p:nvSpPr>
          <p:cNvPr id="15" name="Рисунок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rtlCol="0" anchor="t" anchorCtr="0" compatLnSpc="1">
            <a:prstTxWarp prst="textNoShape">
              <a:avLst/>
            </a:prstTxWarp>
            <a:normAutofit/>
          </a:bodyPr>
          <a:lstStyle>
            <a:lvl1pPr marL="0" indent="0" algn="ctr">
              <a:buFontTx/>
              <a:buNone/>
              <a:defRPr sz="1600"/>
            </a:lvl1pPr>
          </a:lstStyle>
          <a:p>
            <a:pPr rtl="0"/>
            <a:r>
              <a:rPr lang="ru-RU" noProof="0" smtClean="0"/>
              <a:t>Вставка рисунка</a:t>
            </a:r>
            <a:endParaRPr lang="ru-RU" noProof="0" dirty="0"/>
          </a:p>
        </p:txBody>
      </p:sp>
      <p:sp>
        <p:nvSpPr>
          <p:cNvPr id="4" name="Текст 3"/>
          <p:cNvSpPr>
            <a:spLocks noGrp="1"/>
          </p:cNvSpPr>
          <p:nvPr>
            <p:ph type="body" sz="half" idx="2"/>
          </p:nvPr>
        </p:nvSpPr>
        <p:spPr>
          <a:xfrm>
            <a:off x="810000" y="5367338"/>
            <a:ext cx="10561418"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noProof="0" smtClean="0"/>
              <a:t>Образец текста</a:t>
            </a:r>
          </a:p>
        </p:txBody>
      </p:sp>
      <p:sp>
        <p:nvSpPr>
          <p:cNvPr id="5" name="Дата 4"/>
          <p:cNvSpPr>
            <a:spLocks noGrp="1"/>
          </p:cNvSpPr>
          <p:nvPr>
            <p:ph type="dt" sz="half" idx="10"/>
          </p:nvPr>
        </p:nvSpPr>
        <p:spPr/>
        <p:txBody>
          <a:bodyPr rtlCol="0"/>
          <a:lstStyle/>
          <a:p>
            <a:pPr rtl="0"/>
            <a:fld id="{38F10109-5D77-4BC7-B3C1-6C357D0EC6C6}" type="datetime1">
              <a:rPr lang="ru-RU" noProof="0" smtClean="0"/>
              <a:t>02.09.2024</a:t>
            </a:fld>
            <a:endParaRPr lang="ru-RU" noProof="0" dirty="0"/>
          </a:p>
        </p:txBody>
      </p:sp>
      <p:sp>
        <p:nvSpPr>
          <p:cNvPr id="6" name="Нижний колонтитул 5"/>
          <p:cNvSpPr>
            <a:spLocks noGrp="1"/>
          </p:cNvSpPr>
          <p:nvPr>
            <p:ph type="ftr" sz="quarter" idx="11"/>
          </p:nvPr>
        </p:nvSpPr>
        <p:spPr/>
        <p:txBody>
          <a:bodyPr rtlCol="0"/>
          <a:lstStyle/>
          <a:p>
            <a:pPr rtl="0"/>
            <a:endParaRPr lang="ru-RU" noProof="0" dirty="0"/>
          </a:p>
        </p:txBody>
      </p:sp>
      <p:sp>
        <p:nvSpPr>
          <p:cNvPr id="7" name="Номер слайда 6"/>
          <p:cNvSpPr>
            <a:spLocks noGrp="1"/>
          </p:cNvSpPr>
          <p:nvPr>
            <p:ph type="sldNum" sz="quarter" idx="12"/>
          </p:nvPr>
        </p:nvSpPr>
        <p:spPr/>
        <p:txBody>
          <a:bodyPr rtlCol="0"/>
          <a:lstStyle/>
          <a:p>
            <a:pPr rtl="0"/>
            <a:fld id="{D57F1E4F-1CFF-5643-939E-217C01CDF565}" type="slidenum">
              <a:rPr lang="ru-RU" noProof="0" smtClean="0"/>
              <a:pPr/>
              <a:t>‹#›</a:t>
            </a:fld>
            <a:endParaRPr lang="ru-RU" noProof="0" dirty="0"/>
          </a:p>
        </p:txBody>
      </p:sp>
    </p:spTree>
    <p:extLst>
      <p:ext uri="{BB962C8B-B14F-4D97-AF65-F5344CB8AC3E}">
        <p14:creationId xmlns:p14="http://schemas.microsoft.com/office/powerpoint/2010/main" val="2739563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07DD195-2078-49E5-9BAA-D7ACE3B60AE8}" type="datetimeFigureOut">
              <a:rPr lang="ru-RU" smtClean="0"/>
              <a:t>02.09.2024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7CBDA8E-5B18-4829-B6C8-1E107EE1B4A0}" type="slidenum">
              <a:rPr lang="ru-RU" smtClean="0"/>
              <a:t>‹#›</a:t>
            </a:fld>
            <a:endParaRPr lang="ru-RU"/>
          </a:p>
        </p:txBody>
      </p:sp>
    </p:spTree>
    <p:extLst>
      <p:ext uri="{BB962C8B-B14F-4D97-AF65-F5344CB8AC3E}">
        <p14:creationId xmlns:p14="http://schemas.microsoft.com/office/powerpoint/2010/main" val="255894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907DD195-2078-49E5-9BAA-D7ACE3B60AE8}" type="datetimeFigureOut">
              <a:rPr lang="ru-RU" smtClean="0"/>
              <a:t>02.09.2024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F7CBDA8E-5B18-4829-B6C8-1E107EE1B4A0}" type="slidenum">
              <a:rPr lang="ru-RU" smtClean="0"/>
              <a:t>‹#›</a:t>
            </a:fld>
            <a:endParaRPr lang="ru-RU"/>
          </a:p>
        </p:txBody>
      </p:sp>
    </p:spTree>
    <p:extLst>
      <p:ext uri="{BB962C8B-B14F-4D97-AF65-F5344CB8AC3E}">
        <p14:creationId xmlns:p14="http://schemas.microsoft.com/office/powerpoint/2010/main" val="453804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907DD195-2078-49E5-9BAA-D7ACE3B60AE8}" type="datetimeFigureOut">
              <a:rPr lang="ru-RU" smtClean="0"/>
              <a:t>02.09.2024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7CBDA8E-5B18-4829-B6C8-1E107EE1B4A0}" type="slidenum">
              <a:rPr lang="ru-RU" smtClean="0"/>
              <a:t>‹#›</a:t>
            </a:fld>
            <a:endParaRPr lang="ru-RU"/>
          </a:p>
        </p:txBody>
      </p:sp>
    </p:spTree>
    <p:extLst>
      <p:ext uri="{BB962C8B-B14F-4D97-AF65-F5344CB8AC3E}">
        <p14:creationId xmlns:p14="http://schemas.microsoft.com/office/powerpoint/2010/main" val="868629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907DD195-2078-49E5-9BAA-D7ACE3B60AE8}" type="datetimeFigureOut">
              <a:rPr lang="ru-RU" smtClean="0"/>
              <a:t>02.09.2024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F7CBDA8E-5B18-4829-B6C8-1E107EE1B4A0}" type="slidenum">
              <a:rPr lang="ru-RU" smtClean="0"/>
              <a:t>‹#›</a:t>
            </a:fld>
            <a:endParaRPr lang="ru-RU"/>
          </a:p>
        </p:txBody>
      </p:sp>
    </p:spTree>
    <p:extLst>
      <p:ext uri="{BB962C8B-B14F-4D97-AF65-F5344CB8AC3E}">
        <p14:creationId xmlns:p14="http://schemas.microsoft.com/office/powerpoint/2010/main" val="2924518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907DD195-2078-49E5-9BAA-D7ACE3B60AE8}" type="datetimeFigureOut">
              <a:rPr lang="ru-RU" smtClean="0"/>
              <a:t>02.09.2024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F7CBDA8E-5B18-4829-B6C8-1E107EE1B4A0}" type="slidenum">
              <a:rPr lang="ru-RU" smtClean="0"/>
              <a:t>‹#›</a:t>
            </a:fld>
            <a:endParaRPr lang="ru-RU"/>
          </a:p>
        </p:txBody>
      </p:sp>
    </p:spTree>
    <p:extLst>
      <p:ext uri="{BB962C8B-B14F-4D97-AF65-F5344CB8AC3E}">
        <p14:creationId xmlns:p14="http://schemas.microsoft.com/office/powerpoint/2010/main" val="2880066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07DD195-2078-49E5-9BAA-D7ACE3B60AE8}" type="datetimeFigureOut">
              <a:rPr lang="ru-RU" smtClean="0"/>
              <a:t>02.09.2024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F7CBDA8E-5B18-4829-B6C8-1E107EE1B4A0}" type="slidenum">
              <a:rPr lang="ru-RU" smtClean="0"/>
              <a:t>‹#›</a:t>
            </a:fld>
            <a:endParaRPr lang="ru-RU"/>
          </a:p>
        </p:txBody>
      </p:sp>
    </p:spTree>
    <p:extLst>
      <p:ext uri="{BB962C8B-B14F-4D97-AF65-F5344CB8AC3E}">
        <p14:creationId xmlns:p14="http://schemas.microsoft.com/office/powerpoint/2010/main" val="3419374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907DD195-2078-49E5-9BAA-D7ACE3B60AE8}" type="datetimeFigureOut">
              <a:rPr lang="ru-RU" smtClean="0"/>
              <a:t>02.09.2024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7CBDA8E-5B18-4829-B6C8-1E107EE1B4A0}" type="slidenum">
              <a:rPr lang="ru-RU" smtClean="0"/>
              <a:t>‹#›</a:t>
            </a:fld>
            <a:endParaRPr lang="ru-RU"/>
          </a:p>
        </p:txBody>
      </p:sp>
    </p:spTree>
    <p:extLst>
      <p:ext uri="{BB962C8B-B14F-4D97-AF65-F5344CB8AC3E}">
        <p14:creationId xmlns:p14="http://schemas.microsoft.com/office/powerpoint/2010/main" val="1431738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907DD195-2078-49E5-9BAA-D7ACE3B60AE8}" type="datetimeFigureOut">
              <a:rPr lang="ru-RU" smtClean="0"/>
              <a:t>02.09.2024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F7CBDA8E-5B18-4829-B6C8-1E107EE1B4A0}" type="slidenum">
              <a:rPr lang="ru-RU" smtClean="0"/>
              <a:t>‹#›</a:t>
            </a:fld>
            <a:endParaRPr lang="ru-RU"/>
          </a:p>
        </p:txBody>
      </p:sp>
    </p:spTree>
    <p:extLst>
      <p:ext uri="{BB962C8B-B14F-4D97-AF65-F5344CB8AC3E}">
        <p14:creationId xmlns:p14="http://schemas.microsoft.com/office/powerpoint/2010/main" val="2055935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7DD195-2078-49E5-9BAA-D7ACE3B60AE8}" type="datetimeFigureOut">
              <a:rPr lang="ru-RU" smtClean="0"/>
              <a:t>02.09.2024</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CBDA8E-5B18-4829-B6C8-1E107EE1B4A0}" type="slidenum">
              <a:rPr lang="ru-RU" smtClean="0"/>
              <a:t>‹#›</a:t>
            </a:fld>
            <a:endParaRPr lang="ru-RU"/>
          </a:p>
        </p:txBody>
      </p:sp>
    </p:spTree>
    <p:extLst>
      <p:ext uri="{BB962C8B-B14F-4D97-AF65-F5344CB8AC3E}">
        <p14:creationId xmlns:p14="http://schemas.microsoft.com/office/powerpoint/2010/main" val="2714513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66081D-517B-5D43-A7B4-E67DDEDC0B31}"/>
              </a:ext>
            </a:extLst>
          </p:cNvPr>
          <p:cNvSpPr>
            <a:spLocks noGrp="1"/>
          </p:cNvSpPr>
          <p:nvPr>
            <p:ph type="ctrTitle"/>
          </p:nvPr>
        </p:nvSpPr>
        <p:spPr>
          <a:xfrm>
            <a:off x="925938" y="267332"/>
            <a:ext cx="10572000" cy="1065979"/>
          </a:xfrm>
        </p:spPr>
        <p:txBody>
          <a:bodyPr rtlCol="0">
            <a:noAutofit/>
          </a:bodyPr>
          <a:lstStyle/>
          <a:p>
            <a:pPr rtl="0">
              <a:lnSpc>
                <a:spcPct val="90000"/>
              </a:lnSpc>
            </a:pPr>
            <a:r>
              <a:rPr lang="ru-RU" sz="7200" b="1" dirty="0" smtClean="0"/>
              <a:t>Веб-Дизайн </a:t>
            </a:r>
            <a:endParaRPr lang="ru-RU" sz="7200" b="1" dirty="0"/>
          </a:p>
        </p:txBody>
      </p:sp>
      <p:sp>
        <p:nvSpPr>
          <p:cNvPr id="4" name="Подзаголовок 3">
            <a:extLst>
              <a:ext uri="{FF2B5EF4-FFF2-40B4-BE49-F238E27FC236}">
                <a16:creationId xmlns:a16="http://schemas.microsoft.com/office/drawing/2014/main" id="{9CA982C5-8822-5F41-B151-CBFC3278D992}"/>
              </a:ext>
            </a:extLst>
          </p:cNvPr>
          <p:cNvSpPr>
            <a:spLocks noGrp="1"/>
          </p:cNvSpPr>
          <p:nvPr>
            <p:ph type="subTitle" idx="1"/>
          </p:nvPr>
        </p:nvSpPr>
        <p:spPr>
          <a:xfrm>
            <a:off x="8939042" y="5430731"/>
            <a:ext cx="3011501" cy="918833"/>
          </a:xfrm>
        </p:spPr>
        <p:txBody>
          <a:bodyPr rtlCol="0">
            <a:noAutofit/>
          </a:bodyPr>
          <a:lstStyle/>
          <a:p>
            <a:pPr algn="r" rtl="0"/>
            <a:r>
              <a:rPr lang="ru-RU" sz="1600" dirty="0" smtClean="0"/>
              <a:t>Преподаватель:</a:t>
            </a:r>
          </a:p>
          <a:p>
            <a:pPr algn="r" rtl="0"/>
            <a:r>
              <a:rPr lang="ru-RU" sz="1600" dirty="0" smtClean="0"/>
              <a:t>Мансуров Н.Н.</a:t>
            </a:r>
            <a:endParaRPr lang="ru-RU" sz="1600" dirty="0"/>
          </a:p>
        </p:txBody>
      </p:sp>
      <p:pic>
        <p:nvPicPr>
          <p:cNvPr id="7" name="Рисунок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411437" y="1581573"/>
            <a:ext cx="7353300" cy="4308574"/>
          </a:xfrm>
          <a:prstGeom prst="rect">
            <a:avLst/>
          </a:prstGeom>
        </p:spPr>
      </p:pic>
    </p:spTree>
    <p:extLst>
      <p:ext uri="{BB962C8B-B14F-4D97-AF65-F5344CB8AC3E}">
        <p14:creationId xmlns:p14="http://schemas.microsoft.com/office/powerpoint/2010/main" val="3526409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fontAlgn="base"/>
            <a:r>
              <a:rPr lang="ru-RU" b="1" dirty="0"/>
              <a:t>Что такое </a:t>
            </a:r>
            <a:r>
              <a:rPr lang="en-US" b="1" dirty="0"/>
              <a:t>UI-</a:t>
            </a:r>
            <a:r>
              <a:rPr lang="ru-RU" b="1" dirty="0"/>
              <a:t>дизайн</a:t>
            </a:r>
          </a:p>
        </p:txBody>
      </p:sp>
      <p:sp>
        <p:nvSpPr>
          <p:cNvPr id="3" name="Объект 2"/>
          <p:cNvSpPr>
            <a:spLocks noGrp="1"/>
          </p:cNvSpPr>
          <p:nvPr>
            <p:ph idx="1"/>
          </p:nvPr>
        </p:nvSpPr>
        <p:spPr>
          <a:xfrm>
            <a:off x="838200" y="1526861"/>
            <a:ext cx="10515600" cy="2133058"/>
          </a:xfrm>
        </p:spPr>
        <p:txBody>
          <a:bodyPr/>
          <a:lstStyle/>
          <a:p>
            <a:pPr fontAlgn="base"/>
            <a:r>
              <a:rPr lang="ru-RU" b="1" dirty="0"/>
              <a:t>UI</a:t>
            </a:r>
            <a:r>
              <a:rPr lang="ru-RU" dirty="0"/>
              <a:t> </a:t>
            </a:r>
            <a:r>
              <a:rPr lang="ru-RU" i="1" dirty="0"/>
              <a:t>(англ. </a:t>
            </a:r>
            <a:r>
              <a:rPr lang="ru-RU" b="1" i="1" dirty="0" err="1"/>
              <a:t>user</a:t>
            </a:r>
            <a:r>
              <a:rPr lang="ru-RU" b="1" i="1" dirty="0"/>
              <a:t> </a:t>
            </a:r>
            <a:r>
              <a:rPr lang="ru-RU" b="1" i="1" dirty="0" err="1"/>
              <a:t>interface</a:t>
            </a:r>
            <a:r>
              <a:rPr lang="ru-RU" i="1" dirty="0"/>
              <a:t>)</a:t>
            </a:r>
            <a:r>
              <a:rPr lang="ru-RU" dirty="0"/>
              <a:t> переводится как «пользовательский интерфейс». И необязательно только графический: тактильный, голосовой или звуковой. Мы рассмотрим только графический интерфейс, так как дизайнеры в основном работают с ним.</a:t>
            </a:r>
          </a:p>
        </p:txBody>
      </p:sp>
      <p:sp>
        <p:nvSpPr>
          <p:cNvPr id="4" name="Прямоугольник 3"/>
          <p:cNvSpPr/>
          <p:nvPr/>
        </p:nvSpPr>
        <p:spPr>
          <a:xfrm>
            <a:off x="1046713" y="3229885"/>
            <a:ext cx="10197691" cy="1384995"/>
          </a:xfrm>
          <a:prstGeom prst="rect">
            <a:avLst/>
          </a:prstGeom>
          <a:noFill/>
        </p:spPr>
        <p:txBody>
          <a:bodyPr wrap="square" lIns="91440" tIns="45720" rIns="91440" bIns="45720">
            <a:spAutoFit/>
          </a:bodyPr>
          <a:lstStyle/>
          <a:p>
            <a:r>
              <a:rPr lang="ru-RU" sz="2800" b="1" cap="none" spc="0" dirty="0" smtClean="0">
                <a:ln w="6600">
                  <a:solidFill>
                    <a:schemeClr val="accent2"/>
                  </a:solidFill>
                  <a:prstDash val="solid"/>
                </a:ln>
                <a:solidFill>
                  <a:srgbClr val="FFFFFF"/>
                </a:solidFill>
                <a:effectLst>
                  <a:outerShdw dist="38100" dir="2700000" algn="tl" rotWithShape="0">
                    <a:schemeClr val="accent2"/>
                  </a:outerShdw>
                </a:effectLst>
              </a:rPr>
              <a:t>UI-дизайн — процесс визуализации прототипа, </a:t>
            </a:r>
            <a:endParaRPr lang="en-US" sz="2800" b="1" cap="none" spc="0" dirty="0" smtClean="0">
              <a:ln w="6600">
                <a:solidFill>
                  <a:schemeClr val="accent2"/>
                </a:solidFill>
                <a:prstDash val="solid"/>
              </a:ln>
              <a:solidFill>
                <a:srgbClr val="FFFFFF"/>
              </a:solidFill>
              <a:effectLst>
                <a:outerShdw dist="38100" dir="2700000" algn="tl" rotWithShape="0">
                  <a:schemeClr val="accent2"/>
                </a:outerShdw>
              </a:effectLst>
            </a:endParaRPr>
          </a:p>
          <a:p>
            <a:r>
              <a:rPr lang="ru-RU" sz="2800" b="1" cap="none" spc="0" dirty="0" smtClean="0">
                <a:ln w="6600">
                  <a:solidFill>
                    <a:schemeClr val="accent2"/>
                  </a:solidFill>
                  <a:prstDash val="solid"/>
                </a:ln>
                <a:solidFill>
                  <a:srgbClr val="FFFFFF"/>
                </a:solidFill>
                <a:effectLst>
                  <a:outerShdw dist="38100" dir="2700000" algn="tl" rotWithShape="0">
                    <a:schemeClr val="accent2"/>
                  </a:outerShdw>
                </a:effectLst>
              </a:rPr>
              <a:t>который разработали на основании пользовательского опыта и исследования целевой аудитории.</a:t>
            </a:r>
            <a:endParaRPr lang="ru-RU" sz="28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6480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fontAlgn="base"/>
            <a:r>
              <a:rPr lang="ru-RU" b="1" dirty="0"/>
              <a:t>Что такое </a:t>
            </a:r>
            <a:r>
              <a:rPr lang="en-US" b="1" dirty="0"/>
              <a:t>UI-</a:t>
            </a:r>
            <a:r>
              <a:rPr lang="ru-RU" b="1" dirty="0"/>
              <a:t>дизайн</a:t>
            </a:r>
          </a:p>
        </p:txBody>
      </p:sp>
      <p:sp>
        <p:nvSpPr>
          <p:cNvPr id="3" name="Объект 2"/>
          <p:cNvSpPr>
            <a:spLocks noGrp="1"/>
          </p:cNvSpPr>
          <p:nvPr>
            <p:ph idx="1"/>
          </p:nvPr>
        </p:nvSpPr>
        <p:spPr>
          <a:xfrm>
            <a:off x="838200" y="1526860"/>
            <a:ext cx="11068050" cy="4982581"/>
          </a:xfrm>
        </p:spPr>
        <p:txBody>
          <a:bodyPr>
            <a:normAutofit/>
          </a:bodyPr>
          <a:lstStyle/>
          <a:p>
            <a:pPr fontAlgn="base"/>
            <a:r>
              <a:rPr lang="ru-RU" dirty="0"/>
              <a:t>UI-дизайнер определяет цветовую палитру и расположение объектов в интерфейсе: удобно ли нажимать «Заказать», правильно ли работает выпадающее меню, легко ли заполнять форму, хорошо ли читается текст со смартфона, какое сообщение выдаёт сайт при том или ином действии</a:t>
            </a:r>
            <a:r>
              <a:rPr lang="ru-RU" dirty="0" smtClean="0"/>
              <a:t>.</a:t>
            </a:r>
            <a:endParaRPr lang="en-US" dirty="0" smtClean="0"/>
          </a:p>
          <a:p>
            <a:pPr fontAlgn="base"/>
            <a:r>
              <a:rPr lang="ru-RU" dirty="0"/>
              <a:t>UI-дизайнер (англ. </a:t>
            </a:r>
            <a:r>
              <a:rPr lang="ru-RU" dirty="0" err="1"/>
              <a:t>user</a:t>
            </a:r>
            <a:r>
              <a:rPr lang="ru-RU" dirty="0"/>
              <a:t> </a:t>
            </a:r>
            <a:r>
              <a:rPr lang="ru-RU" dirty="0" err="1"/>
              <a:t>interface</a:t>
            </a:r>
            <a:r>
              <a:rPr lang="ru-RU" dirty="0"/>
              <a:t> </a:t>
            </a:r>
            <a:r>
              <a:rPr lang="ru-RU" dirty="0" err="1"/>
              <a:t>designer</a:t>
            </a:r>
            <a:r>
              <a:rPr lang="ru-RU" dirty="0"/>
              <a:t>) — дизайнер интерфейсов, который визуализирует рабочий прототип, </a:t>
            </a:r>
            <a:r>
              <a:rPr lang="ru-RU" dirty="0" err="1"/>
              <a:t>отрисовывает</a:t>
            </a:r>
            <a:r>
              <a:rPr lang="ru-RU" dirty="0"/>
              <a:t> кнопки, иконки, формы и другие его компоненты и собирает их в гармоничный работающий макет.</a:t>
            </a:r>
          </a:p>
        </p:txBody>
      </p:sp>
    </p:spTree>
    <p:extLst>
      <p:ext uri="{BB962C8B-B14F-4D97-AF65-F5344CB8AC3E}">
        <p14:creationId xmlns:p14="http://schemas.microsoft.com/office/powerpoint/2010/main" val="635616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fontAlgn="base"/>
            <a:r>
              <a:rPr lang="ru-RU" b="1" dirty="0"/>
              <a:t>Что такое </a:t>
            </a:r>
            <a:r>
              <a:rPr lang="en-US" b="1" dirty="0"/>
              <a:t>UI-</a:t>
            </a:r>
            <a:r>
              <a:rPr lang="ru-RU" b="1" dirty="0"/>
              <a:t>дизайн</a:t>
            </a:r>
          </a:p>
        </p:txBody>
      </p:sp>
      <p:pic>
        <p:nvPicPr>
          <p:cNvPr id="2050" name="Picture 2" descr="https://248006.selcdn.ru/main/upload/setka_images/128bacb7769985e63f0c4f27733c6af1e20e29cd.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690688"/>
            <a:ext cx="6310842" cy="47331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410450" y="1690688"/>
            <a:ext cx="4781550" cy="2308324"/>
          </a:xfrm>
          <a:prstGeom prst="rect">
            <a:avLst/>
          </a:prstGeom>
          <a:noFill/>
        </p:spPr>
        <p:txBody>
          <a:bodyPr wrap="square" rtlCol="0">
            <a:spAutoFit/>
          </a:bodyPr>
          <a:lstStyle/>
          <a:p>
            <a:r>
              <a:rPr lang="ru-RU" dirty="0"/>
              <a:t>Главная задача UI-дизайнера — помочь пользователю быстро и без стресса понять, как пользоваться продуктом: сайтом, приложением, программой, платёжным терминалом, микроволновкой или пультом от телевизора. Для этого дизайнер следит, чтобы интерфейс соответствовал основным требованиям</a:t>
            </a:r>
          </a:p>
        </p:txBody>
      </p:sp>
    </p:spTree>
    <p:extLst>
      <p:ext uri="{BB962C8B-B14F-4D97-AF65-F5344CB8AC3E}">
        <p14:creationId xmlns:p14="http://schemas.microsoft.com/office/powerpoint/2010/main" val="2585261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UX / UI</a:t>
            </a:r>
            <a:endParaRPr lang="ru-RU" dirty="0"/>
          </a:p>
        </p:txBody>
      </p:sp>
      <p:pic>
        <p:nvPicPr>
          <p:cNvPr id="3074" name="Picture 2" descr="https://pbs.twimg.com/media/Dgl_xBHUYAAZ26p.jpg:lar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9796" y="1825625"/>
            <a:ext cx="783240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561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fontAlgn="base"/>
            <a:r>
              <a:rPr lang="ru-RU" b="1" dirty="0"/>
              <a:t>Требования к качественному</a:t>
            </a:r>
            <a:br>
              <a:rPr lang="ru-RU" b="1" dirty="0"/>
            </a:br>
            <a:r>
              <a:rPr lang="en-US" b="1" dirty="0"/>
              <a:t>UX/UI-</a:t>
            </a:r>
            <a:r>
              <a:rPr lang="ru-RU" b="1" dirty="0"/>
              <a:t>дизайну</a:t>
            </a:r>
          </a:p>
        </p:txBody>
      </p:sp>
      <p:sp>
        <p:nvSpPr>
          <p:cNvPr id="3" name="Объект 2"/>
          <p:cNvSpPr>
            <a:spLocks noGrp="1"/>
          </p:cNvSpPr>
          <p:nvPr>
            <p:ph idx="1"/>
          </p:nvPr>
        </p:nvSpPr>
        <p:spPr>
          <a:xfrm>
            <a:off x="838200" y="1825625"/>
            <a:ext cx="11144250" cy="4351338"/>
          </a:xfrm>
        </p:spPr>
        <p:txBody>
          <a:bodyPr>
            <a:normAutofit fontScale="77500" lnSpcReduction="20000"/>
          </a:bodyPr>
          <a:lstStyle/>
          <a:p>
            <a:pPr fontAlgn="base"/>
            <a:r>
              <a:rPr lang="ru-RU" b="1" dirty="0"/>
              <a:t>Ясность</a:t>
            </a:r>
            <a:endParaRPr lang="ru-RU" dirty="0"/>
          </a:p>
          <a:p>
            <a:pPr fontAlgn="base"/>
            <a:r>
              <a:rPr lang="ru-RU" dirty="0"/>
              <a:t>В интерфейсе нет двусмысленности, а текст и структура направляют пользователя к цели.</a:t>
            </a:r>
          </a:p>
          <a:p>
            <a:pPr fontAlgn="base"/>
            <a:r>
              <a:rPr lang="ru-RU" b="1" dirty="0"/>
              <a:t>Лаконичность</a:t>
            </a:r>
            <a:endParaRPr lang="ru-RU" dirty="0"/>
          </a:p>
          <a:p>
            <a:pPr fontAlgn="base"/>
            <a:r>
              <a:rPr lang="ru-RU" dirty="0"/>
              <a:t>Интерфейс не перегружен подсказками, всплывающими окнами и анимацией. Задавайте себе вопросы: «А нужно ли это здесь? Для чего?». Это поможет сфокусировать внимание пользователя на конкретном элементе.</a:t>
            </a:r>
          </a:p>
          <a:p>
            <a:pPr fontAlgn="base"/>
            <a:r>
              <a:rPr lang="ru-RU" b="1" dirty="0"/>
              <a:t>Узнаваемость</a:t>
            </a:r>
            <a:endParaRPr lang="ru-RU" dirty="0"/>
          </a:p>
          <a:p>
            <a:pPr fontAlgn="base"/>
            <a:r>
              <a:rPr lang="ru-RU" dirty="0"/>
              <a:t>Элементы дизайна легко распознать, даже если пользователь видит ваш сайт впервые. Делайте интерфейс интуитивно понятным. Например, не красьте кнопку подтверждения в оранжевый, если на большинстве сайтов она зелёная.</a:t>
            </a:r>
          </a:p>
          <a:p>
            <a:pPr fontAlgn="base"/>
            <a:r>
              <a:rPr lang="ru-RU" b="1" dirty="0"/>
              <a:t>Отзывчивость</a:t>
            </a:r>
            <a:endParaRPr lang="ru-RU" dirty="0"/>
          </a:p>
          <a:p>
            <a:pPr fontAlgn="base"/>
            <a:r>
              <a:rPr lang="ru-RU" dirty="0"/>
              <a:t>Хороший интерфейс реагирует на действия пользователя мгновенно. Он должен понимать, что происходит на экране прямо сейчас: прошла ли оплата, получил ли менеджер заявку, отправилось ли сообщение.</a:t>
            </a:r>
          </a:p>
          <a:p>
            <a:endParaRPr lang="ru-RU" dirty="0"/>
          </a:p>
        </p:txBody>
      </p:sp>
    </p:spTree>
    <p:extLst>
      <p:ext uri="{BB962C8B-B14F-4D97-AF65-F5344CB8AC3E}">
        <p14:creationId xmlns:p14="http://schemas.microsoft.com/office/powerpoint/2010/main" val="3108695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fontAlgn="base"/>
            <a:r>
              <a:rPr lang="ru-RU" b="1" dirty="0"/>
              <a:t>Требования к качественному</a:t>
            </a:r>
            <a:br>
              <a:rPr lang="ru-RU" b="1" dirty="0"/>
            </a:br>
            <a:r>
              <a:rPr lang="en-US" b="1" dirty="0"/>
              <a:t>UX/UI-</a:t>
            </a:r>
            <a:r>
              <a:rPr lang="ru-RU" b="1" dirty="0"/>
              <a:t>дизайну</a:t>
            </a:r>
          </a:p>
        </p:txBody>
      </p:sp>
      <p:sp>
        <p:nvSpPr>
          <p:cNvPr id="3" name="Объект 2"/>
          <p:cNvSpPr>
            <a:spLocks noGrp="1"/>
          </p:cNvSpPr>
          <p:nvPr>
            <p:ph idx="1"/>
          </p:nvPr>
        </p:nvSpPr>
        <p:spPr>
          <a:xfrm>
            <a:off x="838200" y="1825625"/>
            <a:ext cx="11144250" cy="4351338"/>
          </a:xfrm>
        </p:spPr>
        <p:txBody>
          <a:bodyPr>
            <a:normAutofit fontScale="77500" lnSpcReduction="20000"/>
          </a:bodyPr>
          <a:lstStyle/>
          <a:p>
            <a:pPr fontAlgn="base"/>
            <a:r>
              <a:rPr lang="ru-RU" b="1" dirty="0"/>
              <a:t>Постоянство</a:t>
            </a:r>
            <a:endParaRPr lang="ru-RU" dirty="0"/>
          </a:p>
          <a:p>
            <a:pPr fontAlgn="base"/>
            <a:r>
              <a:rPr lang="ru-RU" dirty="0"/>
              <a:t>Соблюдайте постоянство для всех разделов сайта и приложения. Элементы интерфейса — меню и слайдеры — должны вести себя одинаково на любой странице.</a:t>
            </a:r>
          </a:p>
          <a:p>
            <a:pPr fontAlgn="base"/>
            <a:r>
              <a:rPr lang="ru-RU" b="1" dirty="0"/>
              <a:t>Эстетика</a:t>
            </a:r>
            <a:endParaRPr lang="ru-RU" dirty="0"/>
          </a:p>
          <a:p>
            <a:pPr fontAlgn="base"/>
            <a:r>
              <a:rPr lang="ru-RU" dirty="0"/>
              <a:t>Создавайте интерфейс визуально привлекательным, чтобы пользователю было приятно работать, ничто его не раздражало и не отвлекало от решения задач.</a:t>
            </a:r>
          </a:p>
          <a:p>
            <a:pPr fontAlgn="base"/>
            <a:r>
              <a:rPr lang="ru-RU" b="1" dirty="0"/>
              <a:t>Эффективность</a:t>
            </a:r>
            <a:endParaRPr lang="ru-RU" dirty="0"/>
          </a:p>
          <a:p>
            <a:pPr fontAlgn="base"/>
            <a:r>
              <a:rPr lang="ru-RU" dirty="0"/>
              <a:t>Помимо внешней привлекательности хороший интерфейс экономит время пользователя и доставляет его в нужную точку с минимальными усилиями.</a:t>
            </a:r>
          </a:p>
          <a:p>
            <a:pPr fontAlgn="base"/>
            <a:r>
              <a:rPr lang="ru-RU" b="1" dirty="0"/>
              <a:t>Снисходительность</a:t>
            </a:r>
            <a:endParaRPr lang="ru-RU" dirty="0"/>
          </a:p>
          <a:p>
            <a:pPr fontAlgn="base"/>
            <a:r>
              <a:rPr lang="ru-RU" dirty="0"/>
              <a:t>Даже при самом продуманном интерфейсе ни один пользователь не застрахован от ошибки. Продумайте заботливые сообщения на случай, если что-то пошло не так. Это поможет сохранить деньги, время и лояльность клиентов в случае сбоя.</a:t>
            </a:r>
          </a:p>
        </p:txBody>
      </p:sp>
    </p:spTree>
    <p:extLst>
      <p:ext uri="{BB962C8B-B14F-4D97-AF65-F5344CB8AC3E}">
        <p14:creationId xmlns:p14="http://schemas.microsoft.com/office/powerpoint/2010/main" val="1475451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В чём разница между UX и </a:t>
            </a:r>
            <a:r>
              <a:rPr lang="ru-RU" b="1" dirty="0" smtClean="0"/>
              <a:t>UI</a:t>
            </a:r>
            <a:endParaRPr lang="ru-RU" dirty="0"/>
          </a:p>
        </p:txBody>
      </p:sp>
      <p:sp>
        <p:nvSpPr>
          <p:cNvPr id="3" name="Объект 2"/>
          <p:cNvSpPr>
            <a:spLocks noGrp="1"/>
          </p:cNvSpPr>
          <p:nvPr>
            <p:ph idx="1"/>
          </p:nvPr>
        </p:nvSpPr>
        <p:spPr/>
        <p:txBody>
          <a:bodyPr/>
          <a:lstStyle/>
          <a:p>
            <a:pPr fontAlgn="base"/>
            <a:r>
              <a:rPr lang="ru-RU" dirty="0"/>
              <a:t>Разница между UX и UI — в том, что UX-дизайнер планирует, как пользователь взаимодействует с интерфейсом, какие шаги ему нужно предпринять, чтобы достичь цели. А UI-дизайнер продумывает, как эти шаги и путь к цели выглядят.</a:t>
            </a:r>
          </a:p>
          <a:p>
            <a:pPr fontAlgn="base"/>
            <a:r>
              <a:rPr lang="ru-RU" dirty="0"/>
              <a:t>На деле UX и UI так тесно связаны, что иногда грань между понятиями размывается. Поэтому обычно проектированием интерфейсов занимается один дизайнер и его профессия пишется через слеш.</a:t>
            </a:r>
          </a:p>
          <a:p>
            <a:endParaRPr lang="ru-RU" dirty="0"/>
          </a:p>
        </p:txBody>
      </p:sp>
    </p:spTree>
    <p:extLst>
      <p:ext uri="{BB962C8B-B14F-4D97-AF65-F5344CB8AC3E}">
        <p14:creationId xmlns:p14="http://schemas.microsoft.com/office/powerpoint/2010/main" val="1498021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В чём разница между UX и </a:t>
            </a:r>
            <a:r>
              <a:rPr lang="ru-RU" b="1" dirty="0" smtClean="0"/>
              <a:t>UI</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2343502926"/>
              </p:ext>
            </p:extLst>
          </p:nvPr>
        </p:nvGraphicFramePr>
        <p:xfrm>
          <a:off x="838197" y="2401094"/>
          <a:ext cx="10515604" cy="3847306"/>
        </p:xfrm>
        <a:graphic>
          <a:graphicData uri="http://schemas.openxmlformats.org/drawingml/2006/table">
            <a:tbl>
              <a:tblPr/>
              <a:tblGrid>
                <a:gridCol w="5257802">
                  <a:extLst>
                    <a:ext uri="{9D8B030D-6E8A-4147-A177-3AD203B41FA5}">
                      <a16:colId xmlns:a16="http://schemas.microsoft.com/office/drawing/2014/main" val="3879191670"/>
                    </a:ext>
                  </a:extLst>
                </a:gridCol>
                <a:gridCol w="5257802">
                  <a:extLst>
                    <a:ext uri="{9D8B030D-6E8A-4147-A177-3AD203B41FA5}">
                      <a16:colId xmlns:a16="http://schemas.microsoft.com/office/drawing/2014/main" val="2663443033"/>
                    </a:ext>
                  </a:extLst>
                </a:gridCol>
              </a:tblGrid>
              <a:tr h="591893">
                <a:tc>
                  <a:txBody>
                    <a:bodyPr/>
                    <a:lstStyle/>
                    <a:p>
                      <a:pPr algn="l" fontAlgn="base" latinLnBrk="0"/>
                      <a:r>
                        <a:rPr lang="en-US" u="none" strike="noStrike">
                          <a:effectLst/>
                          <a:latin typeface="var(--stk-f--b_family)"/>
                        </a:rPr>
                        <a:t>UX, USER EXPERIENCE</a:t>
                      </a:r>
                    </a:p>
                  </a:txBody>
                  <a:tcPr anchor="ctr">
                    <a:lnL>
                      <a:noFill/>
                    </a:lnL>
                    <a:lnR>
                      <a:noFill/>
                    </a:lnR>
                    <a:lnT>
                      <a:noFill/>
                    </a:lnT>
                    <a:lnB>
                      <a:noFill/>
                    </a:lnB>
                  </a:tcPr>
                </a:tc>
                <a:tc>
                  <a:txBody>
                    <a:bodyPr/>
                    <a:lstStyle/>
                    <a:p>
                      <a:pPr algn="l" fontAlgn="base" latinLnBrk="0"/>
                      <a:r>
                        <a:rPr lang="en-US" u="none" strike="noStrike">
                          <a:effectLst/>
                          <a:latin typeface="var(--stk-f--b_family)"/>
                        </a:rPr>
                        <a:t>UI, USER INTERFACE</a:t>
                      </a:r>
                    </a:p>
                  </a:txBody>
                  <a:tcPr anchor="ctr">
                    <a:lnL>
                      <a:noFill/>
                    </a:lnL>
                    <a:lnR>
                      <a:noFill/>
                    </a:lnR>
                    <a:lnT>
                      <a:noFill/>
                    </a:lnT>
                    <a:lnB>
                      <a:noFill/>
                    </a:lnB>
                  </a:tcPr>
                </a:tc>
                <a:extLst>
                  <a:ext uri="{0D108BD9-81ED-4DB2-BD59-A6C34878D82A}">
                    <a16:rowId xmlns:a16="http://schemas.microsoft.com/office/drawing/2014/main" val="1150713178"/>
                  </a:ext>
                </a:extLst>
              </a:tr>
              <a:tr h="3255413">
                <a:tc>
                  <a:txBody>
                    <a:bodyPr/>
                    <a:lstStyle/>
                    <a:p>
                      <a:pPr algn="l" fontAlgn="base" latinLnBrk="0"/>
                      <a:r>
                        <a:rPr lang="ru-RU" u="none" strike="noStrike">
                          <a:effectLst/>
                          <a:latin typeface="var(--stk-f_family)"/>
                        </a:rPr>
                        <a:t>Пользовательский опыт — это впечатления пользователя от взаимодействия с интерфейсом. UX-дизайнер работает с абстрактной информацией: схемами, таблицами, данными — на их основе проектируется интерфейс сайта, приложения или программы.</a:t>
                      </a:r>
                    </a:p>
                  </a:txBody>
                  <a:tcPr anchor="ctr">
                    <a:lnL>
                      <a:noFill/>
                    </a:lnL>
                    <a:lnR>
                      <a:noFill/>
                    </a:lnR>
                    <a:lnT>
                      <a:noFill/>
                    </a:lnT>
                    <a:lnB>
                      <a:noFill/>
                    </a:lnB>
                  </a:tcPr>
                </a:tc>
                <a:tc>
                  <a:txBody>
                    <a:bodyPr/>
                    <a:lstStyle/>
                    <a:p>
                      <a:pPr algn="l" fontAlgn="base" latinLnBrk="0"/>
                      <a:r>
                        <a:rPr lang="ru-RU" u="none" strike="noStrike" dirty="0">
                          <a:effectLst/>
                          <a:latin typeface="var(--stk-f_family)"/>
                        </a:rPr>
                        <a:t>Пользовательский интерфейс — это конечный результат работы дизайнера, то, что увидит пользователь. UI-дизайнер визуализирует пользовательский опыт и «оживляет» интерфейс продукта. Интерфейс создается на основе пользовательского опыта — UX.</a:t>
                      </a:r>
                    </a:p>
                  </a:txBody>
                  <a:tcPr anchor="ctr">
                    <a:lnL>
                      <a:noFill/>
                    </a:lnL>
                    <a:lnR>
                      <a:noFill/>
                    </a:lnR>
                    <a:lnT>
                      <a:noFill/>
                    </a:lnT>
                    <a:lnB>
                      <a:noFill/>
                    </a:lnB>
                  </a:tcPr>
                </a:tc>
                <a:extLst>
                  <a:ext uri="{0D108BD9-81ED-4DB2-BD59-A6C34878D82A}">
                    <a16:rowId xmlns:a16="http://schemas.microsoft.com/office/drawing/2014/main" val="3852640041"/>
                  </a:ext>
                </a:extLst>
              </a:tr>
            </a:tbl>
          </a:graphicData>
        </a:graphic>
      </p:graphicFrame>
    </p:spTree>
    <p:extLst>
      <p:ext uri="{BB962C8B-B14F-4D97-AF65-F5344CB8AC3E}">
        <p14:creationId xmlns:p14="http://schemas.microsoft.com/office/powerpoint/2010/main" val="2358178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024742" y="1054580"/>
            <a:ext cx="8167258" cy="4785503"/>
          </a:xfrm>
          <a:prstGeom prst="rect">
            <a:avLst/>
          </a:prstGeom>
        </p:spPr>
      </p:pic>
      <p:sp>
        <p:nvSpPr>
          <p:cNvPr id="5" name="Прямоугольник 4"/>
          <p:cNvSpPr/>
          <p:nvPr/>
        </p:nvSpPr>
        <p:spPr>
          <a:xfrm>
            <a:off x="304798" y="1313373"/>
            <a:ext cx="4051540" cy="3970318"/>
          </a:xfrm>
          <a:prstGeom prst="rect">
            <a:avLst/>
          </a:prstGeom>
        </p:spPr>
        <p:txBody>
          <a:bodyPr wrap="square">
            <a:spAutoFit/>
          </a:bodyPr>
          <a:lstStyle/>
          <a:p>
            <a:pPr marL="285750" indent="-285750">
              <a:buFont typeface="Arial" panose="020B0604020202020204" pitchFamily="34" charset="0"/>
              <a:buChar char="•"/>
            </a:pPr>
            <a:r>
              <a:rPr lang="ru-RU" dirty="0" smtClean="0"/>
              <a:t>Дизайнеру </a:t>
            </a:r>
            <a:r>
              <a:rPr lang="ru-RU" dirty="0"/>
              <a:t>необходимо постоянно актуализировать свои знания — смотреть на то, что сейчас более востребовано, какие технологии появились, а ещё разбираться в нескольких смежных областях, чтобы создавать современные продукты</a:t>
            </a:r>
            <a:r>
              <a:rPr lang="ru-RU" dirty="0" smtClean="0"/>
              <a:t>.</a:t>
            </a:r>
          </a:p>
          <a:p>
            <a:pPr marL="285750" indent="-285750">
              <a:buFont typeface="Arial" panose="020B0604020202020204" pitchFamily="34" charset="0"/>
              <a:buChar char="•"/>
            </a:pPr>
            <a:r>
              <a:rPr lang="ru-RU" dirty="0" smtClean="0"/>
              <a:t> </a:t>
            </a:r>
            <a:r>
              <a:rPr lang="ru-RU" dirty="0"/>
              <a:t>Поэтому дизайнер — это не только художник, но и аналитик, проектировщик, тонкий психолог.</a:t>
            </a:r>
          </a:p>
        </p:txBody>
      </p:sp>
    </p:spTree>
    <p:extLst>
      <p:ext uri="{BB962C8B-B14F-4D97-AF65-F5344CB8AC3E}">
        <p14:creationId xmlns:p14="http://schemas.microsoft.com/office/powerpoint/2010/main" val="2967444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04957" y="479968"/>
            <a:ext cx="10342747" cy="1330544"/>
          </a:xfrm>
        </p:spPr>
        <p:txBody>
          <a:bodyPr/>
          <a:lstStyle/>
          <a:p>
            <a:r>
              <a:rPr lang="ru-RU" sz="2000" b="1" i="1" dirty="0"/>
              <a:t>Веб-дизайн</a:t>
            </a:r>
            <a:r>
              <a:rPr lang="ru-RU" sz="2000" b="1" dirty="0"/>
              <a:t> (от англ. </a:t>
            </a:r>
            <a:r>
              <a:rPr lang="ru-RU" sz="2000" b="1" dirty="0" err="1"/>
              <a:t>web</a:t>
            </a:r>
            <a:r>
              <a:rPr lang="ru-RU" sz="2000" b="1" dirty="0"/>
              <a:t> </a:t>
            </a:r>
            <a:r>
              <a:rPr lang="ru-RU" sz="2000" b="1" dirty="0" err="1"/>
              <a:t>design</a:t>
            </a:r>
            <a:r>
              <a:rPr lang="ru-RU" sz="2000" b="1" dirty="0"/>
              <a:t>) — отрасль веб-разработки и разновидность дизайна, в задачи которой входит проектирование пользовательских веб-интерфейсов для сайтов или веб-приложений.</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9031" y="1726224"/>
            <a:ext cx="4947138" cy="4947138"/>
          </a:xfrm>
          <a:prstGeom prst="rect">
            <a:avLst/>
          </a:prstGeom>
        </p:spPr>
      </p:pic>
    </p:spTree>
    <p:extLst>
      <p:ext uri="{BB962C8B-B14F-4D97-AF65-F5344CB8AC3E}">
        <p14:creationId xmlns:p14="http://schemas.microsoft.com/office/powerpoint/2010/main" val="417509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descr="Группа людей, смотрящих в одну сторону комнаты">
            <a:extLst>
              <a:ext uri="{FF2B5EF4-FFF2-40B4-BE49-F238E27FC236}">
                <a16:creationId xmlns:a16="http://schemas.microsoft.com/office/drawing/2014/main" id="{30DD28AB-D394-1140-A4F3-F7FC038AA57F}"/>
              </a:ext>
            </a:extLst>
          </p:cNvPr>
          <p:cNvPicPr>
            <a:picLocks noChangeAspect="1"/>
          </p:cNvPicPr>
          <p:nvPr/>
        </p:nvPicPr>
        <p:blipFill rotWithShape="1">
          <a:blip r:embed="rId3" cstate="email">
            <a:duotone>
              <a:prstClr val="black"/>
              <a:schemeClr val="tx2">
                <a:tint val="45000"/>
                <a:satMod val="400000"/>
              </a:schemeClr>
            </a:duotone>
            <a:extLst>
              <a:ext uri="{28A0092B-C50C-407E-A947-70E740481C1C}">
                <a14:useLocalDpi xmlns:a14="http://schemas.microsoft.com/office/drawing/2010/main"/>
              </a:ext>
            </a:extLst>
          </a:blip>
          <a:srcRect/>
          <a:stretch/>
        </p:blipFill>
        <p:spPr>
          <a:xfrm>
            <a:off x="20" y="11"/>
            <a:ext cx="12191980" cy="6857989"/>
          </a:xfrm>
          <a:prstGeom prst="rect">
            <a:avLst/>
          </a:prstGeom>
        </p:spPr>
      </p:pic>
      <p:sp>
        <p:nvSpPr>
          <p:cNvPr id="2" name="Заголовок 1">
            <a:extLst>
              <a:ext uri="{FF2B5EF4-FFF2-40B4-BE49-F238E27FC236}">
                <a16:creationId xmlns:a16="http://schemas.microsoft.com/office/drawing/2014/main" id="{23F6D5E8-15CF-4755-910B-1B5A1E777357}"/>
              </a:ext>
            </a:extLst>
          </p:cNvPr>
          <p:cNvSpPr>
            <a:spLocks noGrp="1"/>
          </p:cNvSpPr>
          <p:nvPr>
            <p:ph type="title"/>
          </p:nvPr>
        </p:nvSpPr>
        <p:spPr>
          <a:xfrm>
            <a:off x="6039726" y="447188"/>
            <a:ext cx="6152273" cy="1559412"/>
          </a:xfrm>
        </p:spPr>
        <p:txBody>
          <a:bodyPr rtlCol="0">
            <a:normAutofit/>
          </a:bodyPr>
          <a:lstStyle/>
          <a:p>
            <a:pPr algn="ctr"/>
            <a:r>
              <a:rPr lang="ru-RU" dirty="0" smtClean="0"/>
              <a:t>Главные навыки </a:t>
            </a:r>
            <a:br>
              <a:rPr lang="ru-RU" dirty="0" smtClean="0"/>
            </a:br>
            <a:r>
              <a:rPr lang="ru-RU" dirty="0" smtClean="0"/>
              <a:t>веб-дизайнера</a:t>
            </a:r>
            <a:endParaRPr lang="ru-RU" dirty="0"/>
          </a:p>
        </p:txBody>
      </p:sp>
      <p:graphicFrame>
        <p:nvGraphicFramePr>
          <p:cNvPr id="10" name="Объект 2" descr="Значок элемента SmartArt">
            <a:extLst>
              <a:ext uri="{FF2B5EF4-FFF2-40B4-BE49-F238E27FC236}">
                <a16:creationId xmlns:a16="http://schemas.microsoft.com/office/drawing/2014/main" id="{C1CB8C9B-BB0F-AD4A-8ACF-2331155C35DF}"/>
              </a:ext>
            </a:extLst>
          </p:cNvPr>
          <p:cNvGraphicFramePr>
            <a:graphicFrameLocks noGrp="1"/>
          </p:cNvGraphicFramePr>
          <p:nvPr>
            <p:ph idx="1"/>
            <p:extLst/>
          </p:nvPr>
        </p:nvGraphicFramePr>
        <p:xfrm>
          <a:off x="6519332" y="2222500"/>
          <a:ext cx="5173992" cy="36369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22658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810001" y="413979"/>
            <a:ext cx="10318074" cy="1285425"/>
          </a:xfrm>
        </p:spPr>
        <p:txBody>
          <a:bodyPr/>
          <a:lstStyle/>
          <a:p>
            <a:pPr algn="ctr"/>
            <a:r>
              <a:rPr lang="ru-RU" sz="4000" dirty="0" smtClean="0"/>
              <a:t>Важные навыки веб-дизайнера</a:t>
            </a:r>
            <a:br>
              <a:rPr lang="ru-RU" sz="4000" dirty="0" smtClean="0"/>
            </a:br>
            <a:r>
              <a:rPr lang="ru-RU" sz="4000" dirty="0" smtClean="0"/>
              <a:t> помимо дизайна </a:t>
            </a:r>
            <a:endParaRPr lang="ru-RU" sz="4000" dirty="0"/>
          </a:p>
        </p:txBody>
      </p:sp>
      <p:sp>
        <p:nvSpPr>
          <p:cNvPr id="3" name="Подзаголовок 2"/>
          <p:cNvSpPr>
            <a:spLocks noGrp="1"/>
          </p:cNvSpPr>
          <p:nvPr>
            <p:ph type="subTitle" idx="1"/>
          </p:nvPr>
        </p:nvSpPr>
        <p:spPr>
          <a:xfrm>
            <a:off x="1166099" y="2289550"/>
            <a:ext cx="9586893" cy="3944196"/>
          </a:xfrm>
        </p:spPr>
        <p:txBody>
          <a:bodyPr>
            <a:noAutofit/>
          </a:bodyPr>
          <a:lstStyle/>
          <a:p>
            <a:pPr algn="l"/>
            <a:r>
              <a:rPr lang="ru-RU" sz="2000" dirty="0"/>
              <a:t>* Интернет-маркетинг и аналитика, чтобы анализировать данные о потребностях и желаниях пользователей, знать, как работает реклама и зачем вообще создавать сайт.</a:t>
            </a:r>
          </a:p>
          <a:p>
            <a:pPr algn="l"/>
            <a:r>
              <a:rPr lang="ru-RU" sz="2000" dirty="0"/>
              <a:t>* Переговоры, чтобы общаться с заказчиками и коллегами.</a:t>
            </a:r>
          </a:p>
          <a:p>
            <a:pPr algn="l"/>
            <a:r>
              <a:rPr lang="ru-RU" sz="2000" dirty="0"/>
              <a:t>* Написание текста и редактура, потому что текст и дизайн неразрывно связаны друг с другом.</a:t>
            </a:r>
          </a:p>
          <a:p>
            <a:pPr algn="l"/>
            <a:r>
              <a:rPr lang="ru-RU" sz="2000" dirty="0"/>
              <a:t>* Психология, чтобы быть способным поставить себя на место посетителя сайта и понять, что для него важно.</a:t>
            </a:r>
          </a:p>
          <a:p>
            <a:pPr algn="l"/>
            <a:r>
              <a:rPr lang="ru-RU" sz="2000" dirty="0"/>
              <a:t>* Вёрстка и </a:t>
            </a:r>
            <a:r>
              <a:rPr lang="ru-RU" sz="2000" dirty="0" err="1"/>
              <a:t>frontend</a:t>
            </a:r>
            <a:r>
              <a:rPr lang="ru-RU" sz="2000" dirty="0"/>
              <a:t>-разработка, чтобы знать, как нарисованный в программе макет превращают в рабочий сайт.</a:t>
            </a:r>
          </a:p>
          <a:p>
            <a:pPr algn="l"/>
            <a:r>
              <a:rPr lang="ru-RU" sz="2000" dirty="0"/>
              <a:t>* Другие сферы дизайна: иллюстрации, графический дизайн, анимация и создание интерактивных баннеров.</a:t>
            </a:r>
          </a:p>
        </p:txBody>
      </p:sp>
    </p:spTree>
    <p:extLst>
      <p:ext uri="{BB962C8B-B14F-4D97-AF65-F5344CB8AC3E}">
        <p14:creationId xmlns:p14="http://schemas.microsoft.com/office/powerpoint/2010/main" val="1069077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04267" y="596882"/>
            <a:ext cx="10561418" cy="566738"/>
          </a:xfrm>
        </p:spPr>
        <p:txBody>
          <a:bodyPr>
            <a:noAutofit/>
          </a:bodyPr>
          <a:lstStyle/>
          <a:p>
            <a:pPr algn="ctr"/>
            <a:r>
              <a:rPr lang="ru-RU" sz="4000" dirty="0" smtClean="0"/>
              <a:t>Чем занимается веб-дизайнер </a:t>
            </a:r>
            <a:endParaRPr lang="ru-RU" sz="4000" dirty="0"/>
          </a:p>
        </p:txBody>
      </p:sp>
      <p:sp>
        <p:nvSpPr>
          <p:cNvPr id="4" name="Текст 3"/>
          <p:cNvSpPr>
            <a:spLocks noGrp="1"/>
          </p:cNvSpPr>
          <p:nvPr>
            <p:ph type="body" sz="half" idx="2"/>
          </p:nvPr>
        </p:nvSpPr>
        <p:spPr>
          <a:xfrm>
            <a:off x="1581200" y="1292909"/>
            <a:ext cx="9007552" cy="4193491"/>
          </a:xfrm>
        </p:spPr>
        <p:txBody>
          <a:bodyPr>
            <a:noAutofit/>
          </a:bodyPr>
          <a:lstStyle/>
          <a:p>
            <a:r>
              <a:rPr lang="ru-RU" sz="1600" dirty="0"/>
              <a:t>Веб-дизайнер рисует макеты </a:t>
            </a:r>
            <a:r>
              <a:rPr lang="ru-RU" sz="1600" dirty="0" err="1"/>
              <a:t>лендингов</a:t>
            </a:r>
            <a:r>
              <a:rPr lang="ru-RU" sz="1600" dirty="0"/>
              <a:t>, сайтов для компаний, интернет-магазинов, а также проектирует интерфейсы для интернет-сервисов и приложений. Чем он ещё может заниматься: создавать шаблоны для </a:t>
            </a:r>
            <a:r>
              <a:rPr lang="ru-RU" sz="1600" dirty="0" err="1"/>
              <a:t>email</a:t>
            </a:r>
            <a:r>
              <a:rPr lang="ru-RU" sz="1600" dirty="0"/>
              <a:t>-рассылок, придумывать и рисовать интернет-баннеры.</a:t>
            </a:r>
          </a:p>
          <a:p>
            <a:r>
              <a:rPr lang="ru-RU" sz="1600" dirty="0"/>
              <a:t>Рабочий процесс дизайнера выглядит так:</a:t>
            </a:r>
          </a:p>
          <a:p>
            <a:r>
              <a:rPr lang="ru-RU" sz="1600" dirty="0"/>
              <a:t>* Дизайнер получает данные от заказчика — зачем нужен сайт, как он будет работать, какие пользователи будут на него заходить. Хороший вариант, если заказчик точно знает, что нужно. Но так бывает не всегда, поэтому дизайнер должен сам задавать вопросы и получать ответы. Задачу, требования к сайту и ответы на вопросы дизайнер записывает в бриф.</a:t>
            </a:r>
          </a:p>
          <a:p>
            <a:r>
              <a:rPr lang="ru-RU" sz="1600" dirty="0"/>
              <a:t>* Веб-дизайнер создаёт наброски или прототипы будущего сайта: на бумаге или в специальных программах. Прототипы больше похожи на схемы, где указывается расположение основных элементов на страницах сайта.</a:t>
            </a:r>
          </a:p>
          <a:p>
            <a:r>
              <a:rPr lang="ru-RU" sz="1600" dirty="0"/>
              <a:t>* На основе прототипов дизайнер рисует цветной макет. Тут уже можно работать над сочетаниями цветов, добавлять анимацию.</a:t>
            </a:r>
          </a:p>
          <a:p>
            <a:r>
              <a:rPr lang="ru-RU" sz="1600" dirty="0"/>
              <a:t>* Готовый макет дизайнер передаёт заказчику или разработчикам, которые перенесут его на сайт.</a:t>
            </a:r>
          </a:p>
        </p:txBody>
      </p:sp>
    </p:spTree>
    <p:extLst>
      <p:ext uri="{BB962C8B-B14F-4D97-AF65-F5344CB8AC3E}">
        <p14:creationId xmlns:p14="http://schemas.microsoft.com/office/powerpoint/2010/main" val="3211421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1944687"/>
          </a:xfrm>
        </p:spPr>
        <p:txBody>
          <a:bodyPr>
            <a:noAutofit/>
          </a:bodyPr>
          <a:lstStyle/>
          <a:p>
            <a:r>
              <a:rPr lang="en-US" sz="11500" b="1" dirty="0"/>
              <a:t>UX/UI-</a:t>
            </a:r>
            <a:r>
              <a:rPr lang="ru-RU" sz="11500" b="1" dirty="0" smtClean="0"/>
              <a:t>дизайн</a:t>
            </a:r>
            <a:endParaRPr lang="ru-RU" sz="11500" dirty="0"/>
          </a:p>
        </p:txBody>
      </p:sp>
      <p:pic>
        <p:nvPicPr>
          <p:cNvPr id="8196" name="Picture 4" descr="https://pbs.twimg.com/media/EC85-o6WwAE7rF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6912" y="3356570"/>
            <a:ext cx="3178175" cy="317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174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Что такое </a:t>
            </a:r>
            <a:r>
              <a:rPr lang="en-US" b="1" dirty="0"/>
              <a:t>UX-</a:t>
            </a:r>
            <a:r>
              <a:rPr lang="ru-RU" b="1" dirty="0" smtClean="0"/>
              <a:t>дизайн</a:t>
            </a:r>
            <a:endParaRPr lang="ru-RU" dirty="0"/>
          </a:p>
        </p:txBody>
      </p:sp>
      <p:sp>
        <p:nvSpPr>
          <p:cNvPr id="3" name="Объект 2"/>
          <p:cNvSpPr>
            <a:spLocks noGrp="1"/>
          </p:cNvSpPr>
          <p:nvPr>
            <p:ph idx="1"/>
          </p:nvPr>
        </p:nvSpPr>
        <p:spPr>
          <a:xfrm>
            <a:off x="838200" y="1825625"/>
            <a:ext cx="7067550" cy="4351338"/>
          </a:xfrm>
        </p:spPr>
        <p:txBody>
          <a:bodyPr>
            <a:normAutofit lnSpcReduction="10000"/>
          </a:bodyPr>
          <a:lstStyle/>
          <a:p>
            <a:pPr fontAlgn="base"/>
            <a:r>
              <a:rPr lang="ru-RU" b="1" dirty="0"/>
              <a:t>UX</a:t>
            </a:r>
            <a:r>
              <a:rPr lang="ru-RU" dirty="0"/>
              <a:t> </a:t>
            </a:r>
            <a:r>
              <a:rPr lang="ru-RU" i="1" dirty="0"/>
              <a:t>(англ. </a:t>
            </a:r>
            <a:r>
              <a:rPr lang="ru-RU" b="1" i="1" dirty="0" err="1"/>
              <a:t>user</a:t>
            </a:r>
            <a:r>
              <a:rPr lang="ru-RU" b="1" i="1" dirty="0"/>
              <a:t> </a:t>
            </a:r>
            <a:r>
              <a:rPr lang="ru-RU" b="1" i="1" dirty="0" err="1"/>
              <a:t>experience</a:t>
            </a:r>
            <a:r>
              <a:rPr lang="ru-RU" i="1" dirty="0"/>
              <a:t>)</a:t>
            </a:r>
            <a:r>
              <a:rPr lang="ru-RU" dirty="0"/>
              <a:t> дословно означает «опыт пользователя». В более широком смысле это понятие про весь опыт, который получает пользователь при взаимодействии с сайтом или приложением.</a:t>
            </a:r>
          </a:p>
          <a:p>
            <a:pPr fontAlgn="base"/>
            <a:r>
              <a:rPr lang="ru-RU" dirty="0"/>
              <a:t>UX-дизайн отвечает за функции, адаптивность продукта и то, какие эмоции он вызывает у пользователей. Чем понятнее интерфейс, тем легче пользователю получить результат и совершить целевое действие.</a:t>
            </a:r>
          </a:p>
          <a:p>
            <a:endParaRPr lang="ru-RU" dirty="0"/>
          </a:p>
        </p:txBody>
      </p:sp>
      <p:pic>
        <p:nvPicPr>
          <p:cNvPr id="7170" name="Picture 2" descr="https://ak.picdn.net/shutterstock/videos/30464182/thumb/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1574" y="1690688"/>
            <a:ext cx="3998476" cy="2252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972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UX-дизайн — это проектирование интерфейса на основе исследований пользовательского опыта и поведения.</a:t>
            </a:r>
          </a:p>
        </p:txBody>
      </p:sp>
      <p:pic>
        <p:nvPicPr>
          <p:cNvPr id="4" name="Объект 3"/>
          <p:cNvPicPr>
            <a:picLocks noGrp="1" noChangeAspect="1"/>
          </p:cNvPicPr>
          <p:nvPr>
            <p:ph idx="1"/>
          </p:nvPr>
        </p:nvPicPr>
        <p:blipFill>
          <a:blip r:embed="rId2"/>
          <a:stretch>
            <a:fillRect/>
          </a:stretch>
        </p:blipFill>
        <p:spPr>
          <a:xfrm>
            <a:off x="952173" y="1948288"/>
            <a:ext cx="6518541" cy="4351338"/>
          </a:xfrm>
          <a:prstGeom prst="rect">
            <a:avLst/>
          </a:prstGeom>
        </p:spPr>
      </p:pic>
      <p:sp>
        <p:nvSpPr>
          <p:cNvPr id="5" name="TextBox 4"/>
          <p:cNvSpPr txBox="1"/>
          <p:nvPr/>
        </p:nvSpPr>
        <p:spPr>
          <a:xfrm>
            <a:off x="7672039" y="2029522"/>
            <a:ext cx="4248615" cy="2031325"/>
          </a:xfrm>
          <a:prstGeom prst="rect">
            <a:avLst/>
          </a:prstGeom>
          <a:noFill/>
        </p:spPr>
        <p:txBody>
          <a:bodyPr wrap="square" rtlCol="0">
            <a:spAutoFit/>
          </a:bodyPr>
          <a:lstStyle/>
          <a:p>
            <a:r>
              <a:rPr lang="ru-RU" dirty="0"/>
              <a:t>Первый </a:t>
            </a:r>
            <a:r>
              <a:rPr lang="ru-RU" dirty="0" err="1"/>
              <a:t>Macintosh</a:t>
            </a:r>
            <a:r>
              <a:rPr lang="ru-RU" dirty="0"/>
              <a:t> — один из ярких примеров работы UX-дизайнеров. Идея использовать окна вместо командной строки существовала и до 1984 года, но именно проектировщики </a:t>
            </a:r>
            <a:r>
              <a:rPr lang="ru-RU" dirty="0" err="1"/>
              <a:t>Apple</a:t>
            </a:r>
            <a:r>
              <a:rPr lang="ru-RU" dirty="0"/>
              <a:t> сделали графический интерфейс массово доступным.</a:t>
            </a:r>
          </a:p>
        </p:txBody>
      </p:sp>
    </p:spTree>
    <p:extLst>
      <p:ext uri="{BB962C8B-B14F-4D97-AF65-F5344CB8AC3E}">
        <p14:creationId xmlns:p14="http://schemas.microsoft.com/office/powerpoint/2010/main" val="1234772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UX-</a:t>
            </a:r>
            <a:r>
              <a:rPr lang="ru-RU" dirty="0"/>
              <a:t>дизайнер</a:t>
            </a:r>
          </a:p>
        </p:txBody>
      </p:sp>
      <p:sp>
        <p:nvSpPr>
          <p:cNvPr id="3" name="Объект 2"/>
          <p:cNvSpPr>
            <a:spLocks noGrp="1"/>
          </p:cNvSpPr>
          <p:nvPr>
            <p:ph idx="1"/>
          </p:nvPr>
        </p:nvSpPr>
        <p:spPr>
          <a:xfrm>
            <a:off x="838200" y="1825624"/>
            <a:ext cx="10515600" cy="4630931"/>
          </a:xfrm>
        </p:spPr>
        <p:txBody>
          <a:bodyPr>
            <a:normAutofit/>
          </a:bodyPr>
          <a:lstStyle/>
          <a:p>
            <a:pPr fontAlgn="base"/>
            <a:r>
              <a:rPr lang="ru-RU" dirty="0"/>
              <a:t>UX-дизайнер (англ. </a:t>
            </a:r>
            <a:r>
              <a:rPr lang="ru-RU" dirty="0" err="1"/>
              <a:t>user</a:t>
            </a:r>
            <a:r>
              <a:rPr lang="ru-RU" dirty="0"/>
              <a:t> </a:t>
            </a:r>
            <a:r>
              <a:rPr lang="ru-RU" dirty="0" err="1"/>
              <a:t>experience</a:t>
            </a:r>
            <a:r>
              <a:rPr lang="ru-RU" dirty="0"/>
              <a:t> </a:t>
            </a:r>
            <a:r>
              <a:rPr lang="ru-RU" dirty="0" err="1"/>
              <a:t>designer</a:t>
            </a:r>
            <a:r>
              <a:rPr lang="ru-RU" dirty="0"/>
              <a:t>) — это проектировщик, который изучает потребности пользователей, строит логические схемы работы интерфейса, тестирует прототипы на целевой аудитории и составляет техническое задание для UI-дизайнера</a:t>
            </a:r>
            <a:r>
              <a:rPr lang="ru-RU" dirty="0" smtClean="0"/>
              <a:t>.</a:t>
            </a:r>
            <a:endParaRPr lang="en-US" dirty="0" smtClean="0"/>
          </a:p>
          <a:p>
            <a:pPr fontAlgn="base"/>
            <a:r>
              <a:rPr lang="ru-RU" dirty="0"/>
              <a:t>UX-дизайнер — это инженер-маркетолог, который исследует опыт пользователей: изучает аналитику, продумывает связи между элементами интерфейса и их расположение, составляет технические задания для редакторов. И на основе исследования разрабатывает наиболее эффективный прототип.</a:t>
            </a:r>
          </a:p>
        </p:txBody>
      </p:sp>
    </p:spTree>
    <p:extLst>
      <p:ext uri="{BB962C8B-B14F-4D97-AF65-F5344CB8AC3E}">
        <p14:creationId xmlns:p14="http://schemas.microsoft.com/office/powerpoint/2010/main" val="255396326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1283</Words>
  <Application>Microsoft Office PowerPoint</Application>
  <PresentationFormat>Широкоэкранный</PresentationFormat>
  <Paragraphs>71</Paragraphs>
  <Slides>18</Slides>
  <Notes>2</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18</vt:i4>
      </vt:variant>
    </vt:vector>
  </HeadingPairs>
  <TitlesOfParts>
    <vt:vector size="24" baseType="lpstr">
      <vt:lpstr>Arial</vt:lpstr>
      <vt:lpstr>Calibri</vt:lpstr>
      <vt:lpstr>Calibri Light</vt:lpstr>
      <vt:lpstr>var(--stk-f_family)</vt:lpstr>
      <vt:lpstr>var(--stk-f--b_family)</vt:lpstr>
      <vt:lpstr>Тема Office</vt:lpstr>
      <vt:lpstr>Веб-Дизайн </vt:lpstr>
      <vt:lpstr>Веб-дизайн (от англ. web design) — отрасль веб-разработки и разновидность дизайна, в задачи которой входит проектирование пользовательских веб-интерфейсов для сайтов или веб-приложений.</vt:lpstr>
      <vt:lpstr>Главные навыки  веб-дизайнера</vt:lpstr>
      <vt:lpstr>Важные навыки веб-дизайнера  помимо дизайна </vt:lpstr>
      <vt:lpstr>Чем занимается веб-дизайнер </vt:lpstr>
      <vt:lpstr>UX/UI-дизайн</vt:lpstr>
      <vt:lpstr>Что такое UX-дизайн</vt:lpstr>
      <vt:lpstr>UX-дизайн — это проектирование интерфейса на основе исследований пользовательского опыта и поведения.</vt:lpstr>
      <vt:lpstr>UX-дизайнер</vt:lpstr>
      <vt:lpstr>Что такое UI-дизайн</vt:lpstr>
      <vt:lpstr>Что такое UI-дизайн</vt:lpstr>
      <vt:lpstr>Что такое UI-дизайн</vt:lpstr>
      <vt:lpstr>UX / UI</vt:lpstr>
      <vt:lpstr>Требования к качественному UX/UI-дизайну</vt:lpstr>
      <vt:lpstr>Требования к качественному UX/UI-дизайну</vt:lpstr>
      <vt:lpstr>В чём разница между UX и UI</vt:lpstr>
      <vt:lpstr>В чём разница между UX и UI</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UX/UI-дизайн</dc:title>
  <dc:creator>Zimin</dc:creator>
  <cp:lastModifiedBy>Мага</cp:lastModifiedBy>
  <cp:revision>4</cp:revision>
  <dcterms:created xsi:type="dcterms:W3CDTF">2020-10-02T06:01:25Z</dcterms:created>
  <dcterms:modified xsi:type="dcterms:W3CDTF">2024-09-02T08:13:06Z</dcterms:modified>
</cp:coreProperties>
</file>