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91" r:id="rId4"/>
    <p:sldId id="258" r:id="rId5"/>
    <p:sldId id="279" r:id="rId6"/>
    <p:sldId id="282" r:id="rId7"/>
    <p:sldId id="283" r:id="rId8"/>
    <p:sldId id="284" r:id="rId9"/>
    <p:sldId id="285" r:id="rId10"/>
    <p:sldId id="286" r:id="rId11"/>
    <p:sldId id="287" r:id="rId12"/>
    <p:sldId id="289" r:id="rId13"/>
    <p:sldId id="263" r:id="rId14"/>
    <p:sldId id="277" r:id="rId15"/>
    <p:sldId id="264" r:id="rId16"/>
    <p:sldId id="265" r:id="rId17"/>
    <p:sldId id="270" r:id="rId18"/>
    <p:sldId id="266" r:id="rId19"/>
    <p:sldId id="274" r:id="rId20"/>
    <p:sldId id="275" r:id="rId21"/>
    <p:sldId id="276" r:id="rId22"/>
    <p:sldId id="278" r:id="rId23"/>
    <p:sldId id="280" r:id="rId24"/>
    <p:sldId id="261" r:id="rId25"/>
    <p:sldId id="26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FF1D7-1450-45A1-8EF9-E91DF98EB509}" v="438" dt="2021-05-07T05:50:43.659"/>
    <p1510:client id="{1082C6D1-2220-4074-A324-1997162DE82D}" v="2364" dt="2021-05-06T16:11:44.924"/>
    <p1510:client id="{4905F5D3-FDC7-B54B-87AF-A44958F561F5}" v="14" dt="2021-05-07T12:37:20.686"/>
    <p1510:client id="{4CB7AE09-C7D1-5048-BCD2-579D21C4E9FB}" v="99" dt="2021-05-07T12:27:57.580"/>
    <p1510:client id="{F1F7C494-E6FC-4F5E-8264-BA77EFEFFB5A}" v="18" dt="2021-05-07T06:29:01.942"/>
    <p1510:client id="{FA3F21F8-18FC-4B0D-B597-453BF84E0F64}" v="635" dt="2021-05-07T12:50:06.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8" name="Picture 1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8" descr="A picture containing bubble, city&#10;&#10;Description automatically generated">
            <a:extLst>
              <a:ext uri="{FF2B5EF4-FFF2-40B4-BE49-F238E27FC236}">
                <a16:creationId xmlns:a16="http://schemas.microsoft.com/office/drawing/2014/main" id="{A95556E0-0555-4655-B209-4123E518CDB5}"/>
              </a:ext>
            </a:extLst>
          </p:cNvPr>
          <p:cNvPicPr>
            <a:picLocks noChangeAspect="1"/>
          </p:cNvPicPr>
          <p:nvPr/>
        </p:nvPicPr>
        <p:blipFill rotWithShape="1">
          <a:blip r:embed="rId7"/>
          <a:srcRect t="8537"/>
          <a:stretch/>
        </p:blipFill>
        <p:spPr>
          <a:xfrm>
            <a:off x="-43112" y="-14367"/>
            <a:ext cx="12191980" cy="6857990"/>
          </a:xfrm>
          <a:prstGeom prst="rect">
            <a:avLst/>
          </a:prstGeom>
        </p:spPr>
      </p:pic>
      <p:sp>
        <p:nvSpPr>
          <p:cNvPr id="25" name="Rectangle 24">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58585" y="1454955"/>
            <a:ext cx="4721882" cy="1825483"/>
          </a:xfrm>
        </p:spPr>
        <p:txBody>
          <a:bodyPr vert="horz" lIns="91440" tIns="45720" rIns="91440" bIns="45720" rtlCol="0" anchor="t">
            <a:normAutofit fontScale="90000"/>
          </a:bodyPr>
          <a:lstStyle/>
          <a:p>
            <a:r>
              <a:rPr lang="en-GB" sz="2800" dirty="0"/>
              <a:t>I</a:t>
            </a:r>
            <a:r>
              <a:rPr lang="en-US" sz="2800" dirty="0"/>
              <a:t>NTERNET OF VEHICLES</a:t>
            </a:r>
            <a:br>
              <a:rPr lang="en-US" sz="2800" dirty="0"/>
            </a:br>
            <a:r>
              <a:rPr lang="en-US" sz="2800" dirty="0"/>
              <a:t>(</a:t>
            </a:r>
            <a:r>
              <a:rPr lang="en-US" sz="2800" dirty="0" err="1"/>
              <a:t>Iov</a:t>
            </a:r>
            <a:r>
              <a:rPr lang="en-US" sz="2800" dirty="0"/>
              <a:t>)</a:t>
            </a:r>
            <a:r>
              <a:rPr lang="en-GB" sz="2800" dirty="0"/>
              <a:t> BASED ANDROID APP</a:t>
            </a:r>
            <a:br>
              <a:rPr lang="en-GB" sz="2800" dirty="0"/>
            </a:br>
            <a:r>
              <a:rPr lang="en-GB" sz="2800" dirty="0"/>
              <a:t>DEVELOPMENT</a:t>
            </a:r>
            <a:br>
              <a:rPr lang="en-GB" sz="2800" dirty="0"/>
            </a:br>
            <a:r>
              <a:rPr lang="en-GB" sz="2800" dirty="0"/>
              <a:t> </a:t>
            </a:r>
            <a:r>
              <a:rPr lang="en-US" sz="1800" dirty="0"/>
              <a:t> </a:t>
            </a:r>
            <a:r>
              <a:rPr lang="en-US" sz="1800" dirty="0">
                <a:latin typeface="Comic Sans MS"/>
              </a:rPr>
              <a:t>PROJECT GUIDED BY</a:t>
            </a:r>
            <a:br>
              <a:rPr lang="en-US" sz="1800" dirty="0">
                <a:latin typeface="Comic Sans MS"/>
              </a:rPr>
            </a:br>
            <a:r>
              <a:rPr lang="en-US" sz="2800" dirty="0">
                <a:latin typeface="Comic Sans MS"/>
              </a:rPr>
              <a:t>       </a:t>
            </a:r>
            <a:r>
              <a:rPr lang="en-US" sz="1800" dirty="0">
                <a:latin typeface="Comic Sans MS"/>
              </a:rPr>
              <a:t>        Dr. SRIRAMULU BOJJAGANI</a:t>
            </a:r>
          </a:p>
        </p:txBody>
      </p:sp>
      <p:sp>
        <p:nvSpPr>
          <p:cNvPr id="3" name="Subtitle 2"/>
          <p:cNvSpPr>
            <a:spLocks noGrp="1"/>
          </p:cNvSpPr>
          <p:nvPr>
            <p:ph type="subTitle" idx="1"/>
          </p:nvPr>
        </p:nvSpPr>
        <p:spPr>
          <a:xfrm>
            <a:off x="6374886" y="3514301"/>
            <a:ext cx="4111870" cy="2067763"/>
          </a:xfrm>
        </p:spPr>
        <p:txBody>
          <a:bodyPr vert="horz" lIns="91440" tIns="45720" rIns="91440" bIns="45720" rtlCol="0">
            <a:normAutofit fontScale="85000" lnSpcReduction="20000"/>
          </a:bodyPr>
          <a:lstStyle/>
          <a:p>
            <a:pPr marL="285750" indent="-285750">
              <a:buClr>
                <a:srgbClr val="8AD0D6"/>
              </a:buClr>
              <a:buFont typeface="'Wingdings 3',Sans-Serif"/>
              <a:buChar char=""/>
            </a:pPr>
            <a:endParaRPr lang="en-US" sz="1400">
              <a:solidFill>
                <a:schemeClr val="tx1"/>
              </a:solidFill>
              <a:latin typeface="Comic Sans MS"/>
            </a:endParaRPr>
          </a:p>
          <a:p>
            <a:pPr marL="285750" indent="-285750">
              <a:buClr>
                <a:srgbClr val="8AD0D6"/>
              </a:buClr>
              <a:buFont typeface="'Wingdings 3',Sans-Serif"/>
              <a:buChar char=""/>
            </a:pPr>
            <a:r>
              <a:rPr lang="en-US" sz="1600" dirty="0">
                <a:solidFill>
                  <a:schemeClr val="tx1"/>
                </a:solidFill>
                <a:latin typeface="Comic Sans MS"/>
              </a:rPr>
              <a:t>PROJECT CARRIED OUT BY</a:t>
            </a:r>
            <a:endParaRPr lang="en-US" sz="1600" dirty="0">
              <a:solidFill>
                <a:schemeClr val="tx1"/>
              </a:solidFill>
              <a:ea typeface="+mj-lt"/>
              <a:cs typeface="+mj-lt"/>
            </a:endParaRPr>
          </a:p>
          <a:p>
            <a:r>
              <a:rPr lang="en-US" sz="1600" dirty="0">
                <a:solidFill>
                  <a:schemeClr val="tx1"/>
                </a:solidFill>
                <a:latin typeface="Comic Sans MS"/>
              </a:rPr>
              <a:t>         AP18110010421</a:t>
            </a:r>
            <a:endParaRPr lang="en-US" sz="1600" dirty="0">
              <a:solidFill>
                <a:schemeClr val="tx1"/>
              </a:solidFill>
              <a:ea typeface="+mj-lt"/>
              <a:cs typeface="+mj-lt"/>
            </a:endParaRPr>
          </a:p>
          <a:p>
            <a:r>
              <a:rPr lang="en-US" sz="1600" dirty="0">
                <a:solidFill>
                  <a:schemeClr val="tx1"/>
                </a:solidFill>
                <a:latin typeface="Comic Sans MS"/>
              </a:rPr>
              <a:t>         AP18110010444</a:t>
            </a:r>
            <a:endParaRPr lang="en-US" sz="1600" dirty="0">
              <a:solidFill>
                <a:schemeClr val="tx1"/>
              </a:solidFill>
              <a:ea typeface="+mj-lt"/>
              <a:cs typeface="+mj-lt"/>
            </a:endParaRPr>
          </a:p>
          <a:p>
            <a:r>
              <a:rPr lang="en-US" sz="1600" dirty="0">
                <a:solidFill>
                  <a:schemeClr val="tx1"/>
                </a:solidFill>
                <a:latin typeface="Comic Sans MS"/>
              </a:rPr>
              <a:t>         AP18110010456</a:t>
            </a:r>
            <a:endParaRPr lang="en-US" sz="1600" dirty="0">
              <a:solidFill>
                <a:schemeClr val="tx1"/>
              </a:solidFill>
              <a:ea typeface="+mj-lt"/>
              <a:cs typeface="+mj-lt"/>
            </a:endParaRPr>
          </a:p>
          <a:p>
            <a:endParaRPr lang="en-US" sz="1400">
              <a:solidFill>
                <a:schemeClr val="tx1"/>
              </a:solidFill>
              <a:latin typeface="Comic Sans MS"/>
            </a:endParaRPr>
          </a:p>
          <a:p>
            <a:r>
              <a:rPr lang="en-US" sz="1800" dirty="0">
                <a:solidFill>
                  <a:schemeClr val="tx1"/>
                </a:solidFill>
              </a:rPr>
              <a:t>      </a:t>
            </a:r>
          </a:p>
        </p:txBody>
      </p:sp>
      <p:pic>
        <p:nvPicPr>
          <p:cNvPr id="4" name="Picture 4" descr="Text&#10;&#10;Description automatically generated">
            <a:extLst>
              <a:ext uri="{FF2B5EF4-FFF2-40B4-BE49-F238E27FC236}">
                <a16:creationId xmlns:a16="http://schemas.microsoft.com/office/drawing/2014/main" id="{1014660C-6E02-4884-ACB0-D82AB6EA7A22}"/>
              </a:ext>
            </a:extLst>
          </p:cNvPr>
          <p:cNvPicPr>
            <a:picLocks noChangeAspect="1"/>
          </p:cNvPicPr>
          <p:nvPr/>
        </p:nvPicPr>
        <p:blipFill>
          <a:blip r:embed="rId8"/>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43C19727-1497-4494-8D80-39A1B36CFF90}"/>
              </a:ext>
            </a:extLst>
          </p:cNvPr>
          <p:cNvPicPr>
            <a:picLocks noChangeAspect="1"/>
          </p:cNvPicPr>
          <p:nvPr/>
        </p:nvPicPr>
        <p:blipFill rotWithShape="1">
          <a:blip r:embed="rId3"/>
          <a:srcRect r="9124"/>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6" name="Rectangle 8">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33201E3-8ED1-44E5-9956-FE99FA8AD920}"/>
              </a:ext>
            </a:extLst>
          </p:cNvPr>
          <p:cNvSpPr>
            <a:spLocks noGrp="1"/>
          </p:cNvSpPr>
          <p:nvPr>
            <p:ph idx="1"/>
          </p:nvPr>
        </p:nvSpPr>
        <p:spPr>
          <a:xfrm>
            <a:off x="647701" y="2438401"/>
            <a:ext cx="3324141" cy="3809998"/>
          </a:xfrm>
        </p:spPr>
        <p:txBody>
          <a:bodyPr vert="horz" lIns="91440" tIns="45720" rIns="91440" bIns="45720" rtlCol="0">
            <a:normAutofit/>
          </a:bodyPr>
          <a:lstStyle/>
          <a:p>
            <a:r>
              <a:rPr lang="en-US"/>
              <a:t>WORK FLOW</a:t>
            </a:r>
          </a:p>
        </p:txBody>
      </p:sp>
      <p:pic>
        <p:nvPicPr>
          <p:cNvPr id="2" name="Picture 4" descr="Text&#10;&#10;Description automatically generated">
            <a:extLst>
              <a:ext uri="{FF2B5EF4-FFF2-40B4-BE49-F238E27FC236}">
                <a16:creationId xmlns:a16="http://schemas.microsoft.com/office/drawing/2014/main" id="{CF795A56-C5BE-4919-9C0C-3BE5539E3DE2}"/>
              </a:ext>
            </a:extLst>
          </p:cNvPr>
          <p:cNvPicPr>
            <a:picLocks noChangeAspect="1"/>
          </p:cNvPicPr>
          <p:nvPr/>
        </p:nvPicPr>
        <p:blipFill>
          <a:blip r:embed="rId4"/>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151102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descr="Diagram&#10;&#10;Description automatically generated">
            <a:extLst>
              <a:ext uri="{FF2B5EF4-FFF2-40B4-BE49-F238E27FC236}">
                <a16:creationId xmlns:a16="http://schemas.microsoft.com/office/drawing/2014/main" id="{C820AD2D-81EE-41B2-BDE8-9BED741FA6E4}"/>
              </a:ext>
            </a:extLst>
          </p:cNvPr>
          <p:cNvPicPr>
            <a:picLocks noChangeAspect="1"/>
          </p:cNvPicPr>
          <p:nvPr/>
        </p:nvPicPr>
        <p:blipFill>
          <a:blip r:embed="rId2"/>
          <a:stretch>
            <a:fillRect/>
          </a:stretch>
        </p:blipFill>
        <p:spPr>
          <a:xfrm>
            <a:off x="6524364" y="647698"/>
            <a:ext cx="4589145" cy="5562601"/>
          </a:xfrm>
          <a:prstGeom prst="rect">
            <a:avLst/>
          </a:prstGeom>
          <a:effectLst/>
        </p:spPr>
      </p:pic>
      <p:sp>
        <p:nvSpPr>
          <p:cNvPr id="17"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D9B4143-F9C0-4CBA-B5F4-0EB441F606D9}"/>
              </a:ext>
            </a:extLst>
          </p:cNvPr>
          <p:cNvSpPr>
            <a:spLocks noGrp="1"/>
          </p:cNvSpPr>
          <p:nvPr>
            <p:ph idx="1"/>
          </p:nvPr>
        </p:nvSpPr>
        <p:spPr>
          <a:xfrm>
            <a:off x="648931" y="2438400"/>
            <a:ext cx="4166509" cy="3785419"/>
          </a:xfrm>
        </p:spPr>
        <p:txBody>
          <a:bodyPr vert="horz" lIns="91440" tIns="45720" rIns="91440" bIns="45720" rtlCol="0">
            <a:normAutofit/>
          </a:bodyPr>
          <a:lstStyle/>
          <a:p>
            <a:r>
              <a:rPr lang="en-US">
                <a:solidFill>
                  <a:srgbClr val="EBEBEB"/>
                </a:solidFill>
              </a:rPr>
              <a:t>FLOW CHART</a:t>
            </a:r>
          </a:p>
        </p:txBody>
      </p:sp>
      <p:pic>
        <p:nvPicPr>
          <p:cNvPr id="2" name="Picture 4" descr="Text&#10;&#10;Description automatically generated">
            <a:extLst>
              <a:ext uri="{FF2B5EF4-FFF2-40B4-BE49-F238E27FC236}">
                <a16:creationId xmlns:a16="http://schemas.microsoft.com/office/drawing/2014/main" id="{911C9A5C-ECDA-4AA0-9244-109A8C14DADA}"/>
              </a:ext>
            </a:extLst>
          </p:cNvPr>
          <p:cNvPicPr>
            <a:picLocks noChangeAspect="1"/>
          </p:cNvPicPr>
          <p:nvPr/>
        </p:nvPicPr>
        <p:blipFill>
          <a:blip r:embed="rId3"/>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427174061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E2DC-267B-4B7C-A9F9-D6D24E27DE32}"/>
              </a:ext>
            </a:extLst>
          </p:cNvPr>
          <p:cNvSpPr>
            <a:spLocks noGrp="1"/>
          </p:cNvSpPr>
          <p:nvPr>
            <p:ph type="title"/>
          </p:nvPr>
        </p:nvSpPr>
        <p:spPr/>
        <p:txBody>
          <a:bodyPr/>
          <a:lstStyle/>
          <a:p>
            <a:r>
              <a:rPr lang="en-US" sz="2800"/>
              <a:t>IN DEVELOPING ANDROID APP WE MADE THE FOLLOWING PAGES </a:t>
            </a:r>
          </a:p>
        </p:txBody>
      </p:sp>
      <p:sp>
        <p:nvSpPr>
          <p:cNvPr id="3" name="Content Placeholder 2">
            <a:extLst>
              <a:ext uri="{FF2B5EF4-FFF2-40B4-BE49-F238E27FC236}">
                <a16:creationId xmlns:a16="http://schemas.microsoft.com/office/drawing/2014/main" id="{3F084502-B91C-4DDB-AEB4-AFEAAB3A62F6}"/>
              </a:ext>
            </a:extLst>
          </p:cNvPr>
          <p:cNvSpPr>
            <a:spLocks noGrp="1"/>
          </p:cNvSpPr>
          <p:nvPr>
            <p:ph idx="1"/>
          </p:nvPr>
        </p:nvSpPr>
        <p:spPr/>
        <p:txBody>
          <a:bodyPr vert="horz" lIns="91440" tIns="45720" rIns="91440" bIns="45720" rtlCol="0" anchor="t">
            <a:normAutofit/>
          </a:bodyPr>
          <a:lstStyle/>
          <a:p>
            <a:r>
              <a:rPr lang="en-US">
                <a:ea typeface="+mj-lt"/>
                <a:cs typeface="+mj-lt"/>
              </a:rPr>
              <a:t>● LOGIN PAGE </a:t>
            </a:r>
          </a:p>
          <a:p>
            <a:pPr>
              <a:buClr>
                <a:srgbClr val="8AD0D6"/>
              </a:buClr>
            </a:pPr>
            <a:r>
              <a:rPr lang="en-US">
                <a:ea typeface="+mj-lt"/>
                <a:cs typeface="+mj-lt"/>
              </a:rPr>
              <a:t>● REGISTRATION PAGE </a:t>
            </a:r>
          </a:p>
          <a:p>
            <a:pPr>
              <a:buClr>
                <a:srgbClr val="8AD0D6"/>
              </a:buClr>
            </a:pPr>
            <a:r>
              <a:rPr lang="en-US">
                <a:ea typeface="+mj-lt"/>
                <a:cs typeface="+mj-lt"/>
              </a:rPr>
              <a:t>●  HOME PAGE</a:t>
            </a:r>
          </a:p>
          <a:p>
            <a:pPr>
              <a:buClr>
                <a:srgbClr val="8AD0D6"/>
              </a:buClr>
            </a:pPr>
            <a:r>
              <a:rPr lang="en-US">
                <a:ea typeface="+mj-lt"/>
                <a:cs typeface="+mj-lt"/>
              </a:rPr>
              <a:t>● VIEW PROFILE PAGE</a:t>
            </a:r>
          </a:p>
          <a:p>
            <a:pPr>
              <a:buClr>
                <a:srgbClr val="8AD0D6"/>
              </a:buClr>
            </a:pPr>
            <a:r>
              <a:rPr lang="en-US">
                <a:ea typeface="+mj-lt"/>
                <a:cs typeface="+mj-lt"/>
              </a:rPr>
              <a:t> ● SHOW MAPS PAGE </a:t>
            </a:r>
          </a:p>
          <a:p>
            <a:pPr>
              <a:buClr>
                <a:srgbClr val="8AD0D6"/>
              </a:buClr>
            </a:pPr>
            <a:r>
              <a:rPr lang="en-US">
                <a:ea typeface="+mj-lt"/>
                <a:cs typeface="+mj-lt"/>
              </a:rPr>
              <a:t>● DIRECTIONS PAGE </a:t>
            </a:r>
          </a:p>
          <a:p>
            <a:pPr>
              <a:buClr>
                <a:srgbClr val="8AD0D6"/>
              </a:buClr>
            </a:pPr>
            <a:r>
              <a:rPr lang="en-US">
                <a:ea typeface="+mj-lt"/>
                <a:cs typeface="+mj-lt"/>
              </a:rPr>
              <a:t>● ADMIN LOGIN PAGE</a:t>
            </a:r>
          </a:p>
          <a:p>
            <a:pPr>
              <a:buClr>
                <a:srgbClr val="8AD0D6"/>
              </a:buClr>
            </a:pPr>
            <a:r>
              <a:rPr lang="en-US">
                <a:ea typeface="+mj-lt"/>
                <a:cs typeface="+mj-lt"/>
              </a:rPr>
              <a:t>● GET DETAILS PAGE</a:t>
            </a:r>
            <a:endParaRPr lang="en-US"/>
          </a:p>
        </p:txBody>
      </p:sp>
      <p:pic>
        <p:nvPicPr>
          <p:cNvPr id="5" name="Picture 4" descr="Text&#10;&#10;Description automatically generated">
            <a:extLst>
              <a:ext uri="{FF2B5EF4-FFF2-40B4-BE49-F238E27FC236}">
                <a16:creationId xmlns:a16="http://schemas.microsoft.com/office/drawing/2014/main" id="{ADDDFAA9-B7D8-43EE-B165-7E7A1A01AB1A}"/>
              </a:ext>
            </a:extLst>
          </p:cNvPr>
          <p:cNvPicPr>
            <a:picLocks noChangeAspect="1"/>
          </p:cNvPicPr>
          <p:nvPr/>
        </p:nvPicPr>
        <p:blipFill>
          <a:blip r:embed="rId2"/>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329890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C22F8-B7F1-43D0-98B3-123CD9DF24FE}"/>
              </a:ext>
            </a:extLst>
          </p:cNvPr>
          <p:cNvSpPr>
            <a:spLocks noGrp="1"/>
          </p:cNvSpPr>
          <p:nvPr>
            <p:ph idx="1"/>
          </p:nvPr>
        </p:nvSpPr>
        <p:spPr>
          <a:xfrm>
            <a:off x="211916" y="270126"/>
            <a:ext cx="10484918" cy="6093291"/>
          </a:xfrm>
        </p:spPr>
        <p:txBody>
          <a:bodyPr vert="horz" lIns="91440" tIns="45720" rIns="91440" bIns="45720" rtlCol="0" anchor="t">
            <a:normAutofit/>
          </a:bodyPr>
          <a:lstStyle/>
          <a:p>
            <a:r>
              <a:rPr lang="en-US">
                <a:solidFill>
                  <a:schemeClr val="bg1"/>
                </a:solidFill>
                <a:ea typeface="+mj-lt"/>
                <a:cs typeface="+mj-lt"/>
              </a:rPr>
              <a:t>Login Page</a:t>
            </a:r>
            <a:r>
              <a:rPr lang="en-US">
                <a:ea typeface="+mj-lt"/>
                <a:cs typeface="+mj-lt"/>
              </a:rPr>
              <a:t>  :- The purpose of this login page is in this user can login by giving his details </a:t>
            </a:r>
            <a:r>
              <a:rPr lang="en-US" err="1">
                <a:ea typeface="+mj-lt"/>
                <a:cs typeface="+mj-lt"/>
              </a:rPr>
              <a:t>i.e</a:t>
            </a:r>
            <a:r>
              <a:rPr lang="en-US">
                <a:ea typeface="+mj-lt"/>
                <a:cs typeface="+mj-lt"/>
              </a:rPr>
              <a:t> username and password and also new user should  has to register the details so that he can login by giving user name and password so that the login is </a:t>
            </a:r>
            <a:r>
              <a:rPr lang="en-GB">
                <a:ea typeface="+mj-lt"/>
                <a:cs typeface="+mj-lt"/>
              </a:rPr>
              <a:t>successful</a:t>
            </a:r>
            <a:endParaRPr lang="en-US" err="1"/>
          </a:p>
          <a:p>
            <a:pPr>
              <a:buClr>
                <a:srgbClr val="8AD0D6"/>
              </a:buClr>
            </a:pPr>
            <a:r>
              <a:rPr lang="en-US">
                <a:solidFill>
                  <a:schemeClr val="bg1"/>
                </a:solidFill>
                <a:ea typeface="+mj-lt"/>
                <a:cs typeface="+mj-lt"/>
              </a:rPr>
              <a:t>Registration Page</a:t>
            </a:r>
            <a:r>
              <a:rPr lang="en-US">
                <a:ea typeface="+mj-lt"/>
                <a:cs typeface="+mj-lt"/>
              </a:rPr>
              <a:t>:- The purpose of this page elaborates that </a:t>
            </a:r>
            <a:r>
              <a:rPr lang="en-IN">
                <a:ea typeface="+mj-lt"/>
                <a:cs typeface="+mj-lt"/>
              </a:rPr>
              <a:t>the new user have to register the details himself  by giving  his  name, address, car model, car company, registration number, </a:t>
            </a:r>
            <a:r>
              <a:rPr lang="en-IN" err="1">
                <a:ea typeface="+mj-lt"/>
                <a:cs typeface="+mj-lt"/>
              </a:rPr>
              <a:t>rto</a:t>
            </a:r>
            <a:r>
              <a:rPr lang="en-IN">
                <a:ea typeface="+mj-lt"/>
                <a:cs typeface="+mj-lt"/>
              </a:rPr>
              <a:t> area, phone number, email id etc so  that the registration is successful.</a:t>
            </a:r>
            <a:r>
              <a:rPr lang="en-US">
                <a:ea typeface="+mj-lt"/>
                <a:cs typeface="+mj-lt"/>
              </a:rPr>
              <a:t> </a:t>
            </a:r>
          </a:p>
          <a:p>
            <a:pPr>
              <a:buClr>
                <a:srgbClr val="8AD0D6"/>
              </a:buClr>
            </a:pPr>
            <a:endParaRPr lang="en-US">
              <a:solidFill>
                <a:srgbClr val="FFFFFF"/>
              </a:solidFill>
              <a:ea typeface="+mj-lt"/>
              <a:cs typeface="+mj-lt"/>
            </a:endParaRPr>
          </a:p>
          <a:p>
            <a:pPr>
              <a:buClr>
                <a:srgbClr val="8AD0D6"/>
              </a:buClr>
            </a:pPr>
            <a:r>
              <a:rPr lang="en-US">
                <a:solidFill>
                  <a:schemeClr val="bg1"/>
                </a:solidFill>
                <a:ea typeface="+mj-lt"/>
                <a:cs typeface="+mj-lt"/>
              </a:rPr>
              <a:t>Home Page:-</a:t>
            </a:r>
            <a:r>
              <a:rPr lang="en-US">
                <a:ea typeface="+mj-lt"/>
                <a:cs typeface="+mj-lt"/>
              </a:rPr>
              <a:t> This page has </a:t>
            </a:r>
            <a:r>
              <a:rPr lang="en-IN">
                <a:ea typeface="+mj-lt"/>
                <a:cs typeface="+mj-lt"/>
              </a:rPr>
              <a:t>various options are available to the user </a:t>
            </a:r>
            <a:r>
              <a:rPr lang="en-IN" err="1">
                <a:ea typeface="+mj-lt"/>
                <a:cs typeface="+mj-lt"/>
              </a:rPr>
              <a:t>i.e</a:t>
            </a:r>
            <a:r>
              <a:rPr lang="en-IN">
                <a:ea typeface="+mj-lt"/>
                <a:cs typeface="+mj-lt"/>
              </a:rPr>
              <a:t> . as user can view the </a:t>
            </a:r>
            <a:r>
              <a:rPr lang="en-IN" err="1">
                <a:ea typeface="+mj-lt"/>
                <a:cs typeface="+mj-lt"/>
              </a:rPr>
              <a:t>profile,and</a:t>
            </a:r>
            <a:r>
              <a:rPr lang="en-IN">
                <a:ea typeface="+mj-lt"/>
                <a:cs typeface="+mj-lt"/>
              </a:rPr>
              <a:t> get his current location and can search places.</a:t>
            </a:r>
            <a:r>
              <a:rPr lang="en-US">
                <a:ea typeface="+mj-lt"/>
                <a:cs typeface="+mj-lt"/>
              </a:rPr>
              <a:t> </a:t>
            </a:r>
          </a:p>
          <a:p>
            <a:pPr marL="0" indent="0">
              <a:buClr>
                <a:srgbClr val="8AD0D6"/>
              </a:buClr>
              <a:buNone/>
            </a:pPr>
            <a:endParaRPr lang="en-US">
              <a:solidFill>
                <a:srgbClr val="FFFFFF"/>
              </a:solidFill>
              <a:ea typeface="+mj-lt"/>
              <a:cs typeface="+mj-lt"/>
            </a:endParaRPr>
          </a:p>
          <a:p>
            <a:pPr>
              <a:buClr>
                <a:srgbClr val="8AD0D6"/>
              </a:buClr>
            </a:pPr>
            <a:r>
              <a:rPr lang="en-US">
                <a:solidFill>
                  <a:schemeClr val="bg1"/>
                </a:solidFill>
                <a:ea typeface="+mj-lt"/>
                <a:cs typeface="+mj-lt"/>
              </a:rPr>
              <a:t> View Profile Page:-</a:t>
            </a:r>
            <a:r>
              <a:rPr lang="en-US">
                <a:ea typeface="+mj-lt"/>
                <a:cs typeface="+mj-lt"/>
              </a:rPr>
              <a:t>In this page </a:t>
            </a:r>
            <a:r>
              <a:rPr lang="en-IN">
                <a:ea typeface="+mj-lt"/>
                <a:cs typeface="+mj-lt"/>
              </a:rPr>
              <a:t>where user can click the  option and can see all the details like car model, car company and </a:t>
            </a:r>
            <a:r>
              <a:rPr lang="en-IN" err="1">
                <a:ea typeface="+mj-lt"/>
                <a:cs typeface="+mj-lt"/>
              </a:rPr>
              <a:t>rto</a:t>
            </a:r>
            <a:r>
              <a:rPr lang="en-IN">
                <a:ea typeface="+mj-lt"/>
                <a:cs typeface="+mj-lt"/>
              </a:rPr>
              <a:t> details without going to </a:t>
            </a:r>
            <a:r>
              <a:rPr lang="en-IN" err="1">
                <a:ea typeface="+mj-lt"/>
                <a:cs typeface="+mj-lt"/>
              </a:rPr>
              <a:t>rto</a:t>
            </a:r>
            <a:r>
              <a:rPr lang="en-IN">
                <a:ea typeface="+mj-lt"/>
                <a:cs typeface="+mj-lt"/>
              </a:rPr>
              <a:t> office to verify his all details which is convenient for user.</a:t>
            </a:r>
            <a:endParaRPr lang="en-US">
              <a:solidFill>
                <a:srgbClr val="FFFFFF"/>
              </a:solidFill>
              <a:ea typeface="+mj-lt"/>
              <a:cs typeface="+mj-lt"/>
            </a:endParaRPr>
          </a:p>
          <a:p>
            <a:pPr marL="0" indent="0">
              <a:buClr>
                <a:srgbClr val="8AD0D6"/>
              </a:buClr>
              <a:buNone/>
            </a:pPr>
            <a:endParaRPr lang="en-US">
              <a:solidFill>
                <a:schemeClr val="bg1"/>
              </a:solidFill>
            </a:endParaRPr>
          </a:p>
        </p:txBody>
      </p:sp>
      <p:pic>
        <p:nvPicPr>
          <p:cNvPr id="5" name="Picture 4" descr="Text&#10;&#10;Description automatically generated">
            <a:extLst>
              <a:ext uri="{FF2B5EF4-FFF2-40B4-BE49-F238E27FC236}">
                <a16:creationId xmlns:a16="http://schemas.microsoft.com/office/drawing/2014/main" id="{5B377538-9687-438E-83D2-7C0CBF68CB88}"/>
              </a:ext>
            </a:extLst>
          </p:cNvPr>
          <p:cNvPicPr>
            <a:picLocks noChangeAspect="1"/>
          </p:cNvPicPr>
          <p:nvPr/>
        </p:nvPicPr>
        <p:blipFill>
          <a:blip r:embed="rId2"/>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291431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F1F9-A688-4BA8-99DB-CE438B3358FB}"/>
              </a:ext>
            </a:extLst>
          </p:cNvPr>
          <p:cNvSpPr>
            <a:spLocks noGrp="1"/>
          </p:cNvSpPr>
          <p:nvPr>
            <p:ph type="title"/>
          </p:nvPr>
        </p:nvSpPr>
        <p:spPr>
          <a:xfrm>
            <a:off x="646111" y="769019"/>
            <a:ext cx="9404723" cy="5584341"/>
          </a:xfrm>
        </p:spPr>
        <p:txBody>
          <a:bodyPr/>
          <a:lstStyle/>
          <a:p>
            <a:pPr>
              <a:spcBef>
                <a:spcPts val="1000"/>
              </a:spcBef>
            </a:pPr>
            <a:r>
              <a:rPr lang="en-US" sz="1800">
                <a:solidFill>
                  <a:schemeClr val="bg1"/>
                </a:solidFill>
              </a:rPr>
              <a:t>Show Maps Page:-</a:t>
            </a:r>
            <a:r>
              <a:rPr lang="en-US" sz="1800"/>
              <a:t>The purpose of this page </a:t>
            </a:r>
            <a:r>
              <a:rPr lang="en-IN" sz="1800"/>
              <a:t>in this module when user clicks on</a:t>
            </a:r>
            <a:br>
              <a:rPr lang="en-IN" sz="1800"/>
            </a:br>
            <a:r>
              <a:rPr lang="en-IN" sz="1800"/>
              <a:t> show maps option he is able to  get the access of his current location so that he can know his current location and as this option will be helpful when user doesn’t know his current location.</a:t>
            </a:r>
            <a:r>
              <a:rPr lang="en-US" sz="1800"/>
              <a:t> </a:t>
            </a:r>
            <a:br>
              <a:rPr lang="en-US" sz="1800"/>
            </a:br>
            <a:endParaRPr lang="en-US" sz="1800">
              <a:ea typeface="+mj-lt"/>
              <a:cs typeface="+mj-lt"/>
            </a:endParaRPr>
          </a:p>
          <a:p>
            <a:pPr>
              <a:spcBef>
                <a:spcPts val="1000"/>
              </a:spcBef>
            </a:pPr>
            <a:r>
              <a:rPr lang="en-US" sz="1800">
                <a:solidFill>
                  <a:schemeClr val="bg1"/>
                </a:solidFill>
              </a:rPr>
              <a:t> Direction Page:-</a:t>
            </a:r>
            <a:r>
              <a:rPr lang="en-US" sz="1800"/>
              <a:t>This page </a:t>
            </a:r>
            <a:r>
              <a:rPr lang="en-IN" sz="1800"/>
              <a:t>where we can search the places  that he want and he can also be able to get directions from the current location in the app only without getting redirected  to the google maps.</a:t>
            </a:r>
            <a:br>
              <a:rPr lang="en-IN" sz="1800"/>
            </a:br>
            <a:endParaRPr lang="en-IN" sz="1800">
              <a:ea typeface="+mj-lt"/>
              <a:cs typeface="+mj-lt"/>
            </a:endParaRPr>
          </a:p>
          <a:p>
            <a:pPr>
              <a:spcBef>
                <a:spcPts val="1000"/>
              </a:spcBef>
            </a:pPr>
            <a:r>
              <a:rPr lang="en-US" sz="1800">
                <a:solidFill>
                  <a:schemeClr val="bg1"/>
                </a:solidFill>
              </a:rPr>
              <a:t>Admin Login Page:-</a:t>
            </a:r>
            <a:r>
              <a:rPr lang="en-US" sz="1800"/>
              <a:t> In This page </a:t>
            </a:r>
            <a:r>
              <a:rPr lang="en-US" sz="1800" err="1"/>
              <a:t>i</a:t>
            </a:r>
            <a:r>
              <a:rPr lang="en-IN" sz="1800">
                <a:ea typeface="+mj-lt"/>
                <a:cs typeface="+mj-lt"/>
              </a:rPr>
              <a:t>n our app we have provided admin login to monitor how many users are registered  , to see all the details are safe, any user registered multiple times with same details so that there will not be fake login and  all the details are correct </a:t>
            </a:r>
            <a:r>
              <a:rPr lang="en-IN" sz="1800" err="1">
                <a:ea typeface="+mj-lt"/>
                <a:cs typeface="+mj-lt"/>
              </a:rPr>
              <a:t>i.e</a:t>
            </a:r>
            <a:r>
              <a:rPr lang="en-IN" sz="1800">
                <a:ea typeface="+mj-lt"/>
                <a:cs typeface="+mj-lt"/>
              </a:rPr>
              <a:t> phone number entered by the user is 10-digit or not etc.</a:t>
            </a:r>
            <a:r>
              <a:rPr lang="en-US" sz="1800">
                <a:ea typeface="+mj-lt"/>
                <a:cs typeface="+mj-lt"/>
              </a:rPr>
              <a:t> </a:t>
            </a:r>
          </a:p>
          <a:p>
            <a:pPr>
              <a:spcBef>
                <a:spcPts val="1000"/>
              </a:spcBef>
            </a:pPr>
            <a:r>
              <a:rPr lang="en-US" sz="1800">
                <a:solidFill>
                  <a:schemeClr val="bg1"/>
                </a:solidFill>
              </a:rPr>
              <a:t>Get Details Page:-</a:t>
            </a:r>
            <a:r>
              <a:rPr lang="en-US" sz="1800"/>
              <a:t>T</a:t>
            </a:r>
            <a:r>
              <a:rPr lang="en-US" sz="1800">
                <a:solidFill>
                  <a:srgbClr val="FFFFFF"/>
                </a:solidFill>
              </a:rPr>
              <a:t>he</a:t>
            </a:r>
            <a:r>
              <a:rPr lang="en-US" sz="1800"/>
              <a:t> purpose of this page </a:t>
            </a:r>
            <a:r>
              <a:rPr lang="en-IN" sz="1800">
                <a:ea typeface="+mj-lt"/>
                <a:cs typeface="+mj-lt"/>
              </a:rPr>
              <a:t>In the get details option admin can get all the user details by entering username. and if any of the registered user want his details he can contact admin in case where he forgot his registered password and his details are also preserved as no 3</a:t>
            </a:r>
            <a:r>
              <a:rPr lang="en-IN" sz="1800" baseline="30000">
                <a:ea typeface="+mj-lt"/>
                <a:cs typeface="+mj-lt"/>
              </a:rPr>
              <a:t>rd</a:t>
            </a:r>
            <a:r>
              <a:rPr lang="en-IN" sz="1800">
                <a:ea typeface="+mj-lt"/>
                <a:cs typeface="+mj-lt"/>
              </a:rPr>
              <a:t> party can view his details so that there will be no security issues. </a:t>
            </a:r>
          </a:p>
        </p:txBody>
      </p:sp>
      <p:pic>
        <p:nvPicPr>
          <p:cNvPr id="4" name="Picture 4" descr="Text&#10;&#10;Description automatically generated">
            <a:extLst>
              <a:ext uri="{FF2B5EF4-FFF2-40B4-BE49-F238E27FC236}">
                <a16:creationId xmlns:a16="http://schemas.microsoft.com/office/drawing/2014/main" id="{76EE6E4C-4876-45F6-A9BC-8C5CB46ECE5D}"/>
              </a:ext>
            </a:extLst>
          </p:cNvPr>
          <p:cNvPicPr>
            <a:picLocks noChangeAspect="1"/>
          </p:cNvPicPr>
          <p:nvPr/>
        </p:nvPicPr>
        <p:blipFill>
          <a:blip r:embed="rId2"/>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415897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7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4" name="Oval 7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F38D99-156D-462D-9EEB-D2358CA0391A}"/>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a:solidFill>
                  <a:schemeClr val="tx2"/>
                </a:solidFill>
                <a:latin typeface="+mj-lt"/>
                <a:ea typeface="+mj-ea"/>
                <a:cs typeface="+mj-cs"/>
              </a:rPr>
              <a:t>LOGIN PAGE</a:t>
            </a:r>
          </a:p>
        </p:txBody>
      </p:sp>
      <p:pic>
        <p:nvPicPr>
          <p:cNvPr id="6" name="Picture 6" descr="Graphical user interface, application&#10;&#10;Description automatically generated">
            <a:extLst>
              <a:ext uri="{FF2B5EF4-FFF2-40B4-BE49-F238E27FC236}">
                <a16:creationId xmlns:a16="http://schemas.microsoft.com/office/drawing/2014/main" id="{9963672E-6A3B-4DDF-9E3C-D503CE50AD19}"/>
              </a:ext>
            </a:extLst>
          </p:cNvPr>
          <p:cNvPicPr>
            <a:picLocks noGrp="1" noChangeAspect="1"/>
          </p:cNvPicPr>
          <p:nvPr>
            <p:ph idx="1"/>
          </p:nvPr>
        </p:nvPicPr>
        <p:blipFill>
          <a:blip r:embed="rId7"/>
          <a:stretch>
            <a:fillRect/>
          </a:stretch>
        </p:blipFill>
        <p:spPr>
          <a:xfrm>
            <a:off x="1615645" y="647698"/>
            <a:ext cx="3506975" cy="5562139"/>
          </a:xfrm>
          <a:prstGeom prst="rect">
            <a:avLst/>
          </a:prstGeom>
          <a:effectLst/>
        </p:spPr>
      </p:pic>
      <p:pic>
        <p:nvPicPr>
          <p:cNvPr id="3" name="Picture 4" descr="Text&#10;&#10;Description automatically generated">
            <a:extLst>
              <a:ext uri="{FF2B5EF4-FFF2-40B4-BE49-F238E27FC236}">
                <a16:creationId xmlns:a16="http://schemas.microsoft.com/office/drawing/2014/main" id="{99B35720-A2B3-4970-8E0E-698082F95BB0}"/>
              </a:ext>
            </a:extLst>
          </p:cNvPr>
          <p:cNvPicPr>
            <a:picLocks noChangeAspect="1"/>
          </p:cNvPicPr>
          <p:nvPr/>
        </p:nvPicPr>
        <p:blipFill>
          <a:blip r:embed="rId8"/>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399380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D3DC4B-EBA9-4EEB-A577-CDA9875A21FB}"/>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4700" b="0" i="0" kern="1200">
                <a:solidFill>
                  <a:schemeClr val="tx2"/>
                </a:solidFill>
                <a:latin typeface="+mj-lt"/>
                <a:ea typeface="+mj-ea"/>
                <a:cs typeface="+mj-cs"/>
              </a:rPr>
              <a:t>REGISTRATION PAGE</a:t>
            </a:r>
          </a:p>
        </p:txBody>
      </p:sp>
      <p:pic>
        <p:nvPicPr>
          <p:cNvPr id="6" name="Picture 6" descr="Graphical user interface, application&#10;&#10;Description automatically generated">
            <a:extLst>
              <a:ext uri="{FF2B5EF4-FFF2-40B4-BE49-F238E27FC236}">
                <a16:creationId xmlns:a16="http://schemas.microsoft.com/office/drawing/2014/main" id="{0D1C510D-1036-4002-934A-2AD88EC627FE}"/>
              </a:ext>
            </a:extLst>
          </p:cNvPr>
          <p:cNvPicPr>
            <a:picLocks noGrp="1" noChangeAspect="1"/>
          </p:cNvPicPr>
          <p:nvPr>
            <p:ph idx="1"/>
          </p:nvPr>
        </p:nvPicPr>
        <p:blipFill>
          <a:blip r:embed="rId7"/>
          <a:stretch>
            <a:fillRect/>
          </a:stretch>
        </p:blipFill>
        <p:spPr>
          <a:xfrm>
            <a:off x="1329682" y="647698"/>
            <a:ext cx="4078901" cy="5562139"/>
          </a:xfrm>
          <a:prstGeom prst="rect">
            <a:avLst/>
          </a:prstGeom>
          <a:effectLst/>
        </p:spPr>
      </p:pic>
      <p:pic>
        <p:nvPicPr>
          <p:cNvPr id="3" name="Picture 4" descr="Text&#10;&#10;Description automatically generated">
            <a:extLst>
              <a:ext uri="{FF2B5EF4-FFF2-40B4-BE49-F238E27FC236}">
                <a16:creationId xmlns:a16="http://schemas.microsoft.com/office/drawing/2014/main" id="{6DA15A4F-C4B4-4C33-9338-CCEEB5B9900F}"/>
              </a:ext>
            </a:extLst>
          </p:cNvPr>
          <p:cNvPicPr>
            <a:picLocks noChangeAspect="1"/>
          </p:cNvPicPr>
          <p:nvPr/>
        </p:nvPicPr>
        <p:blipFill>
          <a:blip r:embed="rId8"/>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4277062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BF08D2-F781-4F6D-85D3-2D728379DF00}"/>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a:solidFill>
                  <a:schemeClr val="tx2"/>
                </a:solidFill>
                <a:latin typeface="+mj-lt"/>
                <a:ea typeface="+mj-ea"/>
                <a:cs typeface="+mj-cs"/>
              </a:rPr>
              <a:t>HOME PAGE</a:t>
            </a:r>
          </a:p>
        </p:txBody>
      </p:sp>
      <p:pic>
        <p:nvPicPr>
          <p:cNvPr id="3" name="Picture 5" descr="A picture containing Teams&#10;&#10;Description automatically generated">
            <a:extLst>
              <a:ext uri="{FF2B5EF4-FFF2-40B4-BE49-F238E27FC236}">
                <a16:creationId xmlns:a16="http://schemas.microsoft.com/office/drawing/2014/main" id="{3030A5B0-76FB-4505-B225-A4AA8FF67651}"/>
              </a:ext>
            </a:extLst>
          </p:cNvPr>
          <p:cNvPicPr>
            <a:picLocks noGrp="1" noChangeAspect="1"/>
          </p:cNvPicPr>
          <p:nvPr>
            <p:ph idx="1"/>
          </p:nvPr>
        </p:nvPicPr>
        <p:blipFill>
          <a:blip r:embed="rId7"/>
          <a:stretch>
            <a:fillRect/>
          </a:stretch>
        </p:blipFill>
        <p:spPr>
          <a:xfrm>
            <a:off x="1374740" y="647698"/>
            <a:ext cx="3988784" cy="5562139"/>
          </a:xfrm>
          <a:prstGeom prst="rect">
            <a:avLst/>
          </a:prstGeom>
          <a:effectLst/>
        </p:spPr>
      </p:pic>
      <p:pic>
        <p:nvPicPr>
          <p:cNvPr id="4" name="Picture 4" descr="Text&#10;&#10;Description automatically generated">
            <a:extLst>
              <a:ext uri="{FF2B5EF4-FFF2-40B4-BE49-F238E27FC236}">
                <a16:creationId xmlns:a16="http://schemas.microsoft.com/office/drawing/2014/main" id="{F5839600-2AAB-4FCA-9BE1-EB120CD21EEC}"/>
              </a:ext>
            </a:extLst>
          </p:cNvPr>
          <p:cNvPicPr>
            <a:picLocks noChangeAspect="1"/>
          </p:cNvPicPr>
          <p:nvPr/>
        </p:nvPicPr>
        <p:blipFill>
          <a:blip r:embed="rId8"/>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365031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2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8" name="Rectangle 3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A5CF7F-71A7-4080-9B11-9C7613DF1B60}"/>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a:solidFill>
                  <a:schemeClr val="tx2"/>
                </a:solidFill>
                <a:latin typeface="+mj-lt"/>
                <a:ea typeface="+mj-ea"/>
                <a:cs typeface="+mj-cs"/>
              </a:rPr>
              <a:t>VIEW PROFILE PAGE</a:t>
            </a:r>
          </a:p>
        </p:txBody>
      </p:sp>
      <p:pic>
        <p:nvPicPr>
          <p:cNvPr id="8" name="Picture 8" descr="A picture containing text&#10;&#10;Description automatically generated">
            <a:extLst>
              <a:ext uri="{FF2B5EF4-FFF2-40B4-BE49-F238E27FC236}">
                <a16:creationId xmlns:a16="http://schemas.microsoft.com/office/drawing/2014/main" id="{03A6794C-5B74-4144-919B-41E3CD70935F}"/>
              </a:ext>
            </a:extLst>
          </p:cNvPr>
          <p:cNvPicPr>
            <a:picLocks noGrp="1" noChangeAspect="1"/>
          </p:cNvPicPr>
          <p:nvPr>
            <p:ph idx="1"/>
          </p:nvPr>
        </p:nvPicPr>
        <p:blipFill>
          <a:blip r:embed="rId7"/>
          <a:stretch>
            <a:fillRect/>
          </a:stretch>
        </p:blipFill>
        <p:spPr>
          <a:xfrm>
            <a:off x="645702" y="647698"/>
            <a:ext cx="5446861" cy="5562139"/>
          </a:xfrm>
          <a:prstGeom prst="rect">
            <a:avLst/>
          </a:prstGeom>
          <a:effectLst/>
        </p:spPr>
      </p:pic>
      <p:pic>
        <p:nvPicPr>
          <p:cNvPr id="3" name="Picture 4" descr="Text&#10;&#10;Description automatically generated">
            <a:extLst>
              <a:ext uri="{FF2B5EF4-FFF2-40B4-BE49-F238E27FC236}">
                <a16:creationId xmlns:a16="http://schemas.microsoft.com/office/drawing/2014/main" id="{C639A503-377A-41A6-BE1D-833588D87083}"/>
              </a:ext>
            </a:extLst>
          </p:cNvPr>
          <p:cNvPicPr>
            <a:picLocks noChangeAspect="1"/>
          </p:cNvPicPr>
          <p:nvPr/>
        </p:nvPicPr>
        <p:blipFill>
          <a:blip r:embed="rId8"/>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364043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4" name="Picture 14" descr="Map&#10;&#10;Description automatically generated">
            <a:extLst>
              <a:ext uri="{FF2B5EF4-FFF2-40B4-BE49-F238E27FC236}">
                <a16:creationId xmlns:a16="http://schemas.microsoft.com/office/drawing/2014/main" id="{1004BEDB-41FB-4CB8-A3ED-064C9A9F1E97}"/>
              </a:ext>
            </a:extLst>
          </p:cNvPr>
          <p:cNvPicPr>
            <a:picLocks noChangeAspect="1"/>
          </p:cNvPicPr>
          <p:nvPr/>
        </p:nvPicPr>
        <p:blipFill>
          <a:blip r:embed="rId2"/>
          <a:stretch>
            <a:fillRect/>
          </a:stretch>
        </p:blipFill>
        <p:spPr>
          <a:xfrm>
            <a:off x="7153344" y="647698"/>
            <a:ext cx="3331185" cy="5562601"/>
          </a:xfrm>
          <a:prstGeom prst="rect">
            <a:avLst/>
          </a:prstGeom>
          <a:effectLst/>
        </p:spPr>
      </p:pic>
      <p:sp>
        <p:nvSpPr>
          <p:cNvPr id="30"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Content Placeholder 17">
            <a:extLst>
              <a:ext uri="{FF2B5EF4-FFF2-40B4-BE49-F238E27FC236}">
                <a16:creationId xmlns:a16="http://schemas.microsoft.com/office/drawing/2014/main" id="{4FC4D76C-AD63-40A0-964E-A4E9A0BF1359}"/>
              </a:ext>
            </a:extLst>
          </p:cNvPr>
          <p:cNvSpPr>
            <a:spLocks noGrp="1"/>
          </p:cNvSpPr>
          <p:nvPr>
            <p:ph idx="1"/>
          </p:nvPr>
        </p:nvSpPr>
        <p:spPr>
          <a:xfrm>
            <a:off x="648931" y="2438400"/>
            <a:ext cx="4166509" cy="3785419"/>
          </a:xfrm>
        </p:spPr>
        <p:txBody>
          <a:bodyPr vert="horz" lIns="91440" tIns="45720" rIns="91440" bIns="45720" rtlCol="0">
            <a:normAutofit/>
          </a:bodyPr>
          <a:lstStyle/>
          <a:p>
            <a:r>
              <a:rPr lang="en-US">
                <a:solidFill>
                  <a:srgbClr val="EBEBEB"/>
                </a:solidFill>
              </a:rPr>
              <a:t>SHOW MAPS PAGE</a:t>
            </a:r>
          </a:p>
        </p:txBody>
      </p:sp>
      <p:pic>
        <p:nvPicPr>
          <p:cNvPr id="2" name="Picture 4" descr="Text&#10;&#10;Description automatically generated">
            <a:extLst>
              <a:ext uri="{FF2B5EF4-FFF2-40B4-BE49-F238E27FC236}">
                <a16:creationId xmlns:a16="http://schemas.microsoft.com/office/drawing/2014/main" id="{1EED21C3-A614-44B0-BD63-8853B6E5F33F}"/>
              </a:ext>
            </a:extLst>
          </p:cNvPr>
          <p:cNvPicPr>
            <a:picLocks noChangeAspect="1"/>
          </p:cNvPicPr>
          <p:nvPr/>
        </p:nvPicPr>
        <p:blipFill>
          <a:blip r:embed="rId3"/>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33658523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DF1F-9E2F-4934-A648-0F6342982E9E}"/>
              </a:ext>
            </a:extLst>
          </p:cNvPr>
          <p:cNvSpPr>
            <a:spLocks noGrp="1"/>
          </p:cNvSpPr>
          <p:nvPr>
            <p:ph type="title"/>
          </p:nvPr>
        </p:nvSpPr>
        <p:spPr/>
        <p:txBody>
          <a:bodyPr/>
          <a:lstStyle/>
          <a:p>
            <a:r>
              <a:rPr lang="en-US"/>
              <a:t>ABSTRACT</a:t>
            </a:r>
          </a:p>
        </p:txBody>
      </p:sp>
      <p:sp>
        <p:nvSpPr>
          <p:cNvPr id="3" name="Content Placeholder 2">
            <a:extLst>
              <a:ext uri="{FF2B5EF4-FFF2-40B4-BE49-F238E27FC236}">
                <a16:creationId xmlns:a16="http://schemas.microsoft.com/office/drawing/2014/main" id="{B542D61E-AE66-4E19-8C64-866A87786E39}"/>
              </a:ext>
            </a:extLst>
          </p:cNvPr>
          <p:cNvSpPr>
            <a:spLocks noGrp="1"/>
          </p:cNvSpPr>
          <p:nvPr>
            <p:ph idx="1"/>
          </p:nvPr>
        </p:nvSpPr>
        <p:spPr>
          <a:xfrm>
            <a:off x="255048" y="1707861"/>
            <a:ext cx="11016880" cy="4784953"/>
          </a:xfrm>
        </p:spPr>
        <p:txBody>
          <a:bodyPr vert="horz" lIns="91440" tIns="45720" rIns="91440" bIns="45720" rtlCol="0" anchor="t">
            <a:normAutofit/>
          </a:bodyPr>
          <a:lstStyle/>
          <a:p>
            <a:r>
              <a:rPr lang="en-IN" dirty="0">
                <a:ea typeface="+mj-lt"/>
                <a:cs typeface="+mj-lt"/>
              </a:rPr>
              <a:t>The internet of vehicles (</a:t>
            </a:r>
            <a:r>
              <a:rPr lang="en-US" dirty="0" err="1">
                <a:ea typeface="+mj-lt"/>
                <a:cs typeface="+mj-lt"/>
              </a:rPr>
              <a:t>Iov</a:t>
            </a:r>
            <a:r>
              <a:rPr lang="en-IN" dirty="0">
                <a:ea typeface="+mj-lt"/>
                <a:cs typeface="+mj-lt"/>
              </a:rPr>
              <a:t>) is regarded as an extension of the V2V communication network. With the assistance of vehicle artificial intelligence (AI) knowledge of other vehicles and their behaviour, the internet of vehicles (</a:t>
            </a:r>
            <a:r>
              <a:rPr lang="en-US" dirty="0" err="1">
                <a:ea typeface="+mj-lt"/>
                <a:cs typeface="+mj-lt"/>
              </a:rPr>
              <a:t>Iov</a:t>
            </a:r>
            <a:r>
              <a:rPr lang="en-IN" dirty="0">
                <a:ea typeface="+mj-lt"/>
                <a:cs typeface="+mj-lt"/>
              </a:rPr>
              <a:t>) helps to improve driving aids. Io</a:t>
            </a:r>
            <a:r>
              <a:rPr lang="en-US" dirty="0">
                <a:ea typeface="+mj-lt"/>
                <a:cs typeface="+mj-lt"/>
              </a:rPr>
              <a:t>v</a:t>
            </a:r>
            <a:r>
              <a:rPr lang="en-IN" dirty="0">
                <a:ea typeface="+mj-lt"/>
                <a:cs typeface="+mj-lt"/>
              </a:rPr>
              <a:t> is linked in an ad hoc networking environment called a vehicular ad hoc network (VANET), which uses each vehicle in the network as a node</a:t>
            </a:r>
            <a:r>
              <a:rPr lang="en-US" dirty="0">
                <a:ea typeface="+mj-lt"/>
                <a:cs typeface="+mj-lt"/>
              </a:rPr>
              <a:t>. </a:t>
            </a:r>
            <a:r>
              <a:rPr lang="en-IN" dirty="0">
                <a:ea typeface="+mj-lt"/>
                <a:cs typeface="+mj-lt"/>
              </a:rPr>
              <a:t>Where the vehicles may also be connected to the public Internet. It is particularly important for autonomous vehicles since they can interact with other vehicles in their immediate vicinity. Furthermore, in order to maintain safe and smart transportation, it is important to avoid accident-prone areas. In the Internet of Things, protection becomes important because any device failure has a direct effect on user safety. From an </a:t>
            </a:r>
            <a:r>
              <a:rPr lang="en-IN" dirty="0" err="1">
                <a:ea typeface="+mj-lt"/>
                <a:cs typeface="+mj-lt"/>
              </a:rPr>
              <a:t>Iov</a:t>
            </a:r>
            <a:r>
              <a:rPr lang="en-IN" dirty="0">
                <a:ea typeface="+mj-lt"/>
                <a:cs typeface="+mj-lt"/>
              </a:rPr>
              <a:t> viewpoint, we address security problems, various security threats, and their countermeasures in this paper. In the Io</a:t>
            </a:r>
            <a:r>
              <a:rPr lang="en-US" dirty="0">
                <a:ea typeface="+mj-lt"/>
                <a:cs typeface="+mj-lt"/>
              </a:rPr>
              <a:t>v</a:t>
            </a:r>
            <a:r>
              <a:rPr lang="en-IN" dirty="0">
                <a:ea typeface="+mj-lt"/>
                <a:cs typeface="+mj-lt"/>
              </a:rPr>
              <a:t>, we also suggest an authentication method for (V2I) vehicle-to-infrastructure communication. </a:t>
            </a:r>
            <a:endParaRPr lang="en-IN" dirty="0"/>
          </a:p>
          <a:p>
            <a:pPr>
              <a:buClr>
                <a:srgbClr val="8AD0D6"/>
              </a:buClr>
            </a:pPr>
            <a:endParaRPr lang="en-IN"/>
          </a:p>
        </p:txBody>
      </p:sp>
      <p:pic>
        <p:nvPicPr>
          <p:cNvPr id="5" name="Picture 4" descr="Text&#10;&#10;Description automatically generated">
            <a:extLst>
              <a:ext uri="{FF2B5EF4-FFF2-40B4-BE49-F238E27FC236}">
                <a16:creationId xmlns:a16="http://schemas.microsoft.com/office/drawing/2014/main" id="{2EBAE9F7-06E8-4019-9ABB-181C68058DE5}"/>
              </a:ext>
            </a:extLst>
          </p:cNvPr>
          <p:cNvPicPr>
            <a:picLocks noChangeAspect="1"/>
          </p:cNvPicPr>
          <p:nvPr/>
        </p:nvPicPr>
        <p:blipFill>
          <a:blip r:embed="rId2"/>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238554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5" descr="A picture containing chart&#10;&#10;Description automatically generated">
            <a:extLst>
              <a:ext uri="{FF2B5EF4-FFF2-40B4-BE49-F238E27FC236}">
                <a16:creationId xmlns:a16="http://schemas.microsoft.com/office/drawing/2014/main" id="{A2C65A0E-1DAE-42FE-AA43-F7EC89266E49}"/>
              </a:ext>
            </a:extLst>
          </p:cNvPr>
          <p:cNvPicPr>
            <a:picLocks noChangeAspect="1"/>
          </p:cNvPicPr>
          <p:nvPr/>
        </p:nvPicPr>
        <p:blipFill rotWithShape="1">
          <a:blip r:embed="rId3"/>
          <a:srcRect r="2" b="2099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8" name="Rectangle 1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CDBE554-1851-4768-883D-6573D15BE95F}"/>
              </a:ext>
            </a:extLst>
          </p:cNvPr>
          <p:cNvSpPr>
            <a:spLocks noGrp="1"/>
          </p:cNvSpPr>
          <p:nvPr>
            <p:ph idx="1"/>
          </p:nvPr>
        </p:nvSpPr>
        <p:spPr>
          <a:xfrm>
            <a:off x="5410950" y="2052918"/>
            <a:ext cx="4638903" cy="4195481"/>
          </a:xfrm>
        </p:spPr>
        <p:txBody>
          <a:bodyPr vert="horz" lIns="91440" tIns="45720" rIns="91440" bIns="45720" rtlCol="0">
            <a:normAutofit/>
          </a:bodyPr>
          <a:lstStyle/>
          <a:p>
            <a:r>
              <a:rPr lang="en-US"/>
              <a:t>DIRECTIONS PAGE</a:t>
            </a:r>
          </a:p>
        </p:txBody>
      </p:sp>
      <p:pic>
        <p:nvPicPr>
          <p:cNvPr id="2" name="Picture 4" descr="Text&#10;&#10;Description automatically generated">
            <a:extLst>
              <a:ext uri="{FF2B5EF4-FFF2-40B4-BE49-F238E27FC236}">
                <a16:creationId xmlns:a16="http://schemas.microsoft.com/office/drawing/2014/main" id="{100CCA0B-6E2E-4D90-A42D-F097540DB5FD}"/>
              </a:ext>
            </a:extLst>
          </p:cNvPr>
          <p:cNvPicPr>
            <a:picLocks noChangeAspect="1"/>
          </p:cNvPicPr>
          <p:nvPr/>
        </p:nvPicPr>
        <p:blipFill>
          <a:blip r:embed="rId4"/>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4271416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5" descr="A picture containing bar chart&#10;&#10;Description automatically generated">
            <a:extLst>
              <a:ext uri="{FF2B5EF4-FFF2-40B4-BE49-F238E27FC236}">
                <a16:creationId xmlns:a16="http://schemas.microsoft.com/office/drawing/2014/main" id="{29E8728A-3D5D-4A1D-B99A-6A7AE21363C3}"/>
              </a:ext>
            </a:extLst>
          </p:cNvPr>
          <p:cNvPicPr>
            <a:picLocks noChangeAspect="1"/>
          </p:cNvPicPr>
          <p:nvPr/>
        </p:nvPicPr>
        <p:blipFill rotWithShape="1">
          <a:blip r:embed="rId3"/>
          <a:srcRect l="7650" r="15120"/>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6" name="Picture 6">
            <a:extLst>
              <a:ext uri="{FF2B5EF4-FFF2-40B4-BE49-F238E27FC236}">
                <a16:creationId xmlns:a16="http://schemas.microsoft.com/office/drawing/2014/main" id="{691E9AD4-B6D4-46EE-ACC3-4877EA5A3C6D}"/>
              </a:ext>
            </a:extLst>
          </p:cNvPr>
          <p:cNvPicPr>
            <a:picLocks noChangeAspect="1"/>
          </p:cNvPicPr>
          <p:nvPr/>
        </p:nvPicPr>
        <p:blipFill rotWithShape="1">
          <a:blip r:embed="rId4"/>
          <a:srcRect t="2899" r="-1" b="10674"/>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1" name="Rectangle 20">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282105D6-38BF-4125-98A0-7FDA3B800E00}"/>
              </a:ext>
            </a:extLst>
          </p:cNvPr>
          <p:cNvSpPr>
            <a:spLocks noGrp="1"/>
          </p:cNvSpPr>
          <p:nvPr>
            <p:ph idx="1"/>
          </p:nvPr>
        </p:nvSpPr>
        <p:spPr>
          <a:xfrm>
            <a:off x="642176" y="2484544"/>
            <a:ext cx="3329666" cy="3763855"/>
          </a:xfrm>
        </p:spPr>
        <p:txBody>
          <a:bodyPr vert="horz" lIns="91440" tIns="45720" rIns="91440" bIns="45720" rtlCol="0">
            <a:normAutofit/>
          </a:bodyPr>
          <a:lstStyle/>
          <a:p>
            <a:r>
              <a:rPr lang="en-US"/>
              <a:t>ADMIN LOGIN PAGE</a:t>
            </a:r>
          </a:p>
          <a:p>
            <a:pPr>
              <a:buClr>
                <a:srgbClr val="8AD0D6"/>
              </a:buClr>
            </a:pPr>
            <a:r>
              <a:rPr lang="en-US"/>
              <a:t>GET DETAILS PAGE</a:t>
            </a:r>
          </a:p>
        </p:txBody>
      </p:sp>
      <p:pic>
        <p:nvPicPr>
          <p:cNvPr id="2" name="Picture 4" descr="Text&#10;&#10;Description automatically generated">
            <a:extLst>
              <a:ext uri="{FF2B5EF4-FFF2-40B4-BE49-F238E27FC236}">
                <a16:creationId xmlns:a16="http://schemas.microsoft.com/office/drawing/2014/main" id="{7249D0BB-207B-483B-B72C-0A8EA98797D1}"/>
              </a:ext>
            </a:extLst>
          </p:cNvPr>
          <p:cNvPicPr>
            <a:picLocks noChangeAspect="1"/>
          </p:cNvPicPr>
          <p:nvPr/>
        </p:nvPicPr>
        <p:blipFill>
          <a:blip r:embed="rId5"/>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1952695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8"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9"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Rectangle 22">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44421-E6D2-47CB-A4E8-C7A2ADA55EE8}"/>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SAMPLE DATA BASE VALUES INSERTED IN SQLite DATA BASE FOR THIS APP </a:t>
            </a:r>
          </a:p>
        </p:txBody>
      </p:sp>
      <p:sp useBgFill="1">
        <p:nvSpPr>
          <p:cNvPr id="53" name="Rectangle 24">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6">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6" descr="Graphical user interface, text, application&#10;&#10;Description automatically generated">
            <a:extLst>
              <a:ext uri="{FF2B5EF4-FFF2-40B4-BE49-F238E27FC236}">
                <a16:creationId xmlns:a16="http://schemas.microsoft.com/office/drawing/2014/main" id="{A7BE84CE-2C3F-439B-A031-CEE22F817F58}"/>
              </a:ext>
            </a:extLst>
          </p:cNvPr>
          <p:cNvPicPr>
            <a:picLocks noChangeAspect="1"/>
          </p:cNvPicPr>
          <p:nvPr/>
        </p:nvPicPr>
        <p:blipFill rotWithShape="1">
          <a:blip r:embed="rId6"/>
          <a:srcRect r="11227"/>
          <a:stretch/>
        </p:blipFill>
        <p:spPr>
          <a:xfrm>
            <a:off x="955392" y="1222456"/>
            <a:ext cx="6275584" cy="4418280"/>
          </a:xfrm>
          <a:prstGeom prst="rect">
            <a:avLst/>
          </a:prstGeom>
          <a:effectLst/>
        </p:spPr>
      </p:pic>
      <p:pic>
        <p:nvPicPr>
          <p:cNvPr id="3" name="Picture 4" descr="Text&#10;&#10;Description automatically generated">
            <a:extLst>
              <a:ext uri="{FF2B5EF4-FFF2-40B4-BE49-F238E27FC236}">
                <a16:creationId xmlns:a16="http://schemas.microsoft.com/office/drawing/2014/main" id="{811C286E-0CF5-43A5-85DD-617081233418}"/>
              </a:ext>
            </a:extLst>
          </p:cNvPr>
          <p:cNvPicPr>
            <a:picLocks noChangeAspect="1"/>
          </p:cNvPicPr>
          <p:nvPr/>
        </p:nvPicPr>
        <p:blipFill>
          <a:blip r:embed="rId7"/>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404152845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F4E38-135A-46BF-AEDF-539037D5FB76}"/>
              </a:ext>
            </a:extLst>
          </p:cNvPr>
          <p:cNvSpPr>
            <a:spLocks noGrp="1"/>
          </p:cNvSpPr>
          <p:nvPr>
            <p:ph idx="1"/>
          </p:nvPr>
        </p:nvSpPr>
        <p:spPr>
          <a:xfrm>
            <a:off x="1103312" y="615183"/>
            <a:ext cx="8946541" cy="5633216"/>
          </a:xfrm>
        </p:spPr>
        <p:txBody>
          <a:bodyPr vert="horz" lIns="91440" tIns="45720" rIns="91440" bIns="45720" rtlCol="0" anchor="t">
            <a:normAutofit fontScale="92500" lnSpcReduction="10000"/>
          </a:bodyPr>
          <a:lstStyle/>
          <a:p>
            <a:pPr marL="0" indent="0">
              <a:buNone/>
            </a:pPr>
            <a:r>
              <a:rPr lang="en" b="1">
                <a:ea typeface="+mj-lt"/>
                <a:cs typeface="+mj-lt"/>
              </a:rPr>
              <a:t> GOALS:</a:t>
            </a:r>
            <a:r>
              <a:rPr lang="en-US">
                <a:ea typeface="+mj-lt"/>
                <a:cs typeface="+mj-lt"/>
              </a:rPr>
              <a:t> </a:t>
            </a:r>
            <a:endParaRPr lang="en-US"/>
          </a:p>
          <a:p>
            <a:pPr algn="just">
              <a:buClr>
                <a:srgbClr val="8AD0D6"/>
              </a:buClr>
            </a:pPr>
            <a:r>
              <a:rPr lang="en">
                <a:ea typeface="+mj-lt"/>
                <a:cs typeface="+mj-lt"/>
              </a:rPr>
              <a:t>The main goal of this project is to simplify the process of information management in any RTO office. </a:t>
            </a:r>
            <a:endParaRPr lang="en-US"/>
          </a:p>
          <a:p>
            <a:pPr algn="just">
              <a:buClr>
                <a:srgbClr val="8AD0D6"/>
              </a:buClr>
            </a:pPr>
            <a:r>
              <a:rPr lang="en">
                <a:ea typeface="+mj-lt"/>
                <a:cs typeface="+mj-lt"/>
              </a:rPr>
              <a:t>It helps the management to maintain the information about the users vehicle. Thus it helps the management to maintain the records in a systematic order and also to access details very quickly.</a:t>
            </a:r>
            <a:r>
              <a:rPr lang="en-US">
                <a:ea typeface="+mj-lt"/>
                <a:cs typeface="+mj-lt"/>
              </a:rPr>
              <a:t> </a:t>
            </a:r>
            <a:endParaRPr lang="en-US"/>
          </a:p>
          <a:p>
            <a:pPr algn="just">
              <a:buClr>
                <a:srgbClr val="8AD0D6"/>
              </a:buClr>
            </a:pPr>
            <a:r>
              <a:rPr lang="en">
                <a:ea typeface="+mj-lt"/>
                <a:cs typeface="+mj-lt"/>
              </a:rPr>
              <a:t>This can be implemented in all RTO offices to proceed the office works smoothly.</a:t>
            </a:r>
            <a:r>
              <a:rPr lang="en-US">
                <a:ea typeface="+mj-lt"/>
                <a:cs typeface="+mj-lt"/>
              </a:rPr>
              <a:t> </a:t>
            </a:r>
            <a:endParaRPr lang="en-US"/>
          </a:p>
          <a:p>
            <a:pPr algn="just">
              <a:buClr>
                <a:srgbClr val="8AD0D6"/>
              </a:buClr>
            </a:pPr>
            <a:r>
              <a:rPr lang="en">
                <a:ea typeface="+mj-lt"/>
                <a:cs typeface="+mj-lt"/>
              </a:rPr>
              <a:t>This entire system is managed by a system administrator, who has complete system power, to read, write and executes the results, and grants access to admin and user.</a:t>
            </a:r>
            <a:r>
              <a:rPr lang="en-US">
                <a:ea typeface="+mj-lt"/>
                <a:cs typeface="+mj-lt"/>
              </a:rPr>
              <a:t> </a:t>
            </a:r>
            <a:endParaRPr lang="en-US"/>
          </a:p>
          <a:p>
            <a:pPr marL="0" indent="0" algn="just">
              <a:buClr>
                <a:srgbClr val="8AD0D6"/>
              </a:buClr>
              <a:buNone/>
            </a:pPr>
            <a:r>
              <a:rPr lang="en">
                <a:ea typeface="+mj-lt"/>
                <a:cs typeface="+mj-lt"/>
              </a:rPr>
              <a:t> </a:t>
            </a:r>
            <a:r>
              <a:rPr lang="en-US">
                <a:ea typeface="+mj-lt"/>
                <a:cs typeface="+mj-lt"/>
              </a:rPr>
              <a:t> </a:t>
            </a:r>
            <a:endParaRPr lang="en-US"/>
          </a:p>
          <a:p>
            <a:pPr marL="0" indent="0" algn="just">
              <a:buClr>
                <a:srgbClr val="8AD0D6"/>
              </a:buClr>
              <a:buNone/>
            </a:pPr>
            <a:r>
              <a:rPr lang="en" b="1">
                <a:ea typeface="+mj-lt"/>
                <a:cs typeface="+mj-lt"/>
              </a:rPr>
              <a:t> BENFITS:</a:t>
            </a:r>
            <a:r>
              <a:rPr lang="en-US">
                <a:ea typeface="+mj-lt"/>
                <a:cs typeface="+mj-lt"/>
              </a:rPr>
              <a:t> </a:t>
            </a:r>
            <a:endParaRPr lang="en-US"/>
          </a:p>
          <a:p>
            <a:pPr algn="just">
              <a:buClr>
                <a:srgbClr val="8AD0D6"/>
              </a:buClr>
            </a:pPr>
            <a:r>
              <a:rPr lang="en">
                <a:ea typeface="+mj-lt"/>
                <a:cs typeface="+mj-lt"/>
              </a:rPr>
              <a:t>Eco-friendly: You can avoid paperwork.</a:t>
            </a:r>
            <a:r>
              <a:rPr lang="en-US">
                <a:ea typeface="+mj-lt"/>
                <a:cs typeface="+mj-lt"/>
              </a:rPr>
              <a:t> </a:t>
            </a:r>
            <a:endParaRPr lang="en-US"/>
          </a:p>
          <a:p>
            <a:pPr algn="just">
              <a:buClr>
                <a:srgbClr val="8AD0D6"/>
              </a:buClr>
            </a:pPr>
            <a:r>
              <a:rPr lang="en">
                <a:ea typeface="+mj-lt"/>
                <a:cs typeface="+mj-lt"/>
              </a:rPr>
              <a:t>Effective user Data Management.</a:t>
            </a:r>
            <a:r>
              <a:rPr lang="en-US">
                <a:ea typeface="+mj-lt"/>
                <a:cs typeface="+mj-lt"/>
              </a:rPr>
              <a:t> </a:t>
            </a:r>
            <a:endParaRPr lang="en-US"/>
          </a:p>
          <a:p>
            <a:pPr>
              <a:buClr>
                <a:srgbClr val="8AD0D6"/>
              </a:buClr>
            </a:pPr>
            <a:r>
              <a:rPr lang="en">
                <a:ea typeface="+mj-lt"/>
                <a:cs typeface="+mj-lt"/>
              </a:rPr>
              <a:t>Supervise user information.</a:t>
            </a:r>
            <a:r>
              <a:rPr lang="en-US">
                <a:ea typeface="+mj-lt"/>
                <a:cs typeface="+mj-lt"/>
              </a:rPr>
              <a:t> </a:t>
            </a:r>
            <a:endParaRPr lang="en-US"/>
          </a:p>
        </p:txBody>
      </p:sp>
      <p:pic>
        <p:nvPicPr>
          <p:cNvPr id="2" name="Picture 4" descr="Text&#10;&#10;Description automatically generated">
            <a:extLst>
              <a:ext uri="{FF2B5EF4-FFF2-40B4-BE49-F238E27FC236}">
                <a16:creationId xmlns:a16="http://schemas.microsoft.com/office/drawing/2014/main" id="{AA731B8E-355D-4F48-93D0-FD33E4E7C137}"/>
              </a:ext>
            </a:extLst>
          </p:cNvPr>
          <p:cNvPicPr>
            <a:picLocks noChangeAspect="1"/>
          </p:cNvPicPr>
          <p:nvPr/>
        </p:nvPicPr>
        <p:blipFill>
          <a:blip r:embed="rId2"/>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129900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564B-E316-4EF8-BB25-E61B53BFBFC1}"/>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D3E174B4-B210-44FF-AFBF-5C1EE665D77D}"/>
              </a:ext>
            </a:extLst>
          </p:cNvPr>
          <p:cNvSpPr>
            <a:spLocks noGrp="1"/>
          </p:cNvSpPr>
          <p:nvPr>
            <p:ph idx="1"/>
          </p:nvPr>
        </p:nvSpPr>
        <p:spPr>
          <a:xfrm>
            <a:off x="1103312" y="1463447"/>
            <a:ext cx="8946541" cy="4784952"/>
          </a:xfrm>
        </p:spPr>
        <p:txBody>
          <a:bodyPr vert="horz" lIns="91440" tIns="45720" rIns="91440" bIns="45720" rtlCol="0" anchor="t">
            <a:normAutofit fontScale="70000" lnSpcReduction="20000"/>
          </a:bodyPr>
          <a:lstStyle/>
          <a:p>
            <a:r>
              <a:rPr lang="en-IN" sz="2800" dirty="0">
                <a:ea typeface="+mj-lt"/>
                <a:cs typeface="+mj-lt"/>
              </a:rPr>
              <a:t>In the recent times the usage of smart applications based on </a:t>
            </a:r>
            <a:r>
              <a:rPr lang="en-IN" sz="2800" dirty="0" err="1">
                <a:ea typeface="+mj-lt"/>
                <a:cs typeface="+mj-lt"/>
              </a:rPr>
              <a:t>Iov</a:t>
            </a:r>
            <a:r>
              <a:rPr lang="en-IN" sz="2800" dirty="0">
                <a:ea typeface="+mj-lt"/>
                <a:cs typeface="+mj-lt"/>
              </a:rPr>
              <a:t> (Internet of Vehicles)  had been increased rapidly not only in the developed countries like U.S, U.K but also in developing countries like India, China  etc which are user convenient and  makes user work very easy. Many car manufacturing companies like MG Hector, Maruti Suzuki are developing their individual applications for their customer convenience. But this usage of smart applications are causing many privacy and security related issues. In this paper  we  focus on development of  </a:t>
            </a:r>
            <a:r>
              <a:rPr lang="en-IN" sz="2800" dirty="0" err="1">
                <a:ea typeface="+mj-lt"/>
                <a:cs typeface="+mj-lt"/>
              </a:rPr>
              <a:t>Iov</a:t>
            </a:r>
            <a:r>
              <a:rPr lang="en-IN" sz="2800" dirty="0">
                <a:ea typeface="+mj-lt"/>
                <a:cs typeface="+mj-lt"/>
              </a:rPr>
              <a:t> system and the security issues related to </a:t>
            </a:r>
            <a:r>
              <a:rPr lang="en-IN" sz="2800" dirty="0" err="1">
                <a:ea typeface="+mj-lt"/>
                <a:cs typeface="+mj-lt"/>
              </a:rPr>
              <a:t>Iov</a:t>
            </a:r>
            <a:r>
              <a:rPr lang="en-IN" sz="2800" dirty="0">
                <a:ea typeface="+mj-lt"/>
                <a:cs typeface="+mj-lt"/>
              </a:rPr>
              <a:t>. In our proposed work we have developed an mobile application  which ensures user security  and makes user work convenient i.e. to know or verify his details without going to RTO Office. The user of this app can know his current location, can search for nearby places etc. using this app. This app provide multiple options for the registered users so that the users need not provide their data in the unsecured apps that are available online. </a:t>
            </a:r>
            <a:endParaRPr lang="en-US" sz="2800" dirty="0"/>
          </a:p>
        </p:txBody>
      </p:sp>
      <p:pic>
        <p:nvPicPr>
          <p:cNvPr id="5" name="Picture 4" descr="Text&#10;&#10;Description automatically generated">
            <a:extLst>
              <a:ext uri="{FF2B5EF4-FFF2-40B4-BE49-F238E27FC236}">
                <a16:creationId xmlns:a16="http://schemas.microsoft.com/office/drawing/2014/main" id="{CB025CF3-CC8D-4906-803A-AAD88965122A}"/>
              </a:ext>
            </a:extLst>
          </p:cNvPr>
          <p:cNvPicPr>
            <a:picLocks noChangeAspect="1"/>
          </p:cNvPicPr>
          <p:nvPr/>
        </p:nvPicPr>
        <p:blipFill>
          <a:blip r:embed="rId2"/>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2724644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378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website&#10;&#10;Description automatically generated">
            <a:extLst>
              <a:ext uri="{FF2B5EF4-FFF2-40B4-BE49-F238E27FC236}">
                <a16:creationId xmlns:a16="http://schemas.microsoft.com/office/drawing/2014/main" id="{361E4CB3-B114-4924-BA74-9BBE8F0826C6}"/>
              </a:ext>
            </a:extLst>
          </p:cNvPr>
          <p:cNvPicPr>
            <a:picLocks noChangeAspect="1"/>
          </p:cNvPicPr>
          <p:nvPr/>
        </p:nvPicPr>
        <p:blipFill rotWithShape="1">
          <a:blip r:embed="rId3"/>
          <a:srcRect t="9644" r="1" b="22240"/>
          <a:stretch/>
        </p:blipFill>
        <p:spPr>
          <a:xfrm>
            <a:off x="643467" y="643467"/>
            <a:ext cx="10905066" cy="5571066"/>
          </a:xfrm>
          <a:prstGeom prst="rect">
            <a:avLst/>
          </a:prstGeom>
        </p:spPr>
      </p:pic>
      <p:sp>
        <p:nvSpPr>
          <p:cNvPr id="11" name="Rectangle 10">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6311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DF1F-9E2F-4934-A648-0F6342982E9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542D61E-AE66-4E19-8C64-866A87786E39}"/>
              </a:ext>
            </a:extLst>
          </p:cNvPr>
          <p:cNvSpPr>
            <a:spLocks noGrp="1"/>
          </p:cNvSpPr>
          <p:nvPr>
            <p:ph idx="1"/>
          </p:nvPr>
        </p:nvSpPr>
        <p:spPr>
          <a:xfrm>
            <a:off x="255048" y="1161522"/>
            <a:ext cx="11016880" cy="5331292"/>
          </a:xfrm>
        </p:spPr>
        <p:txBody>
          <a:bodyPr vert="horz" lIns="91440" tIns="45720" rIns="91440" bIns="45720" rtlCol="0" anchor="t">
            <a:normAutofit/>
          </a:bodyPr>
          <a:lstStyle/>
          <a:p>
            <a:pPr>
              <a:buClr>
                <a:srgbClr val="8AD0D6"/>
              </a:buClr>
            </a:pPr>
            <a:r>
              <a:rPr lang="en-IN" dirty="0">
                <a:ea typeface="+mj-lt"/>
                <a:cs typeface="+mj-lt"/>
              </a:rPr>
              <a:t>The Internet of Vehicles (</a:t>
            </a:r>
            <a:r>
              <a:rPr lang="en-IN" dirty="0" err="1">
                <a:ea typeface="+mj-lt"/>
                <a:cs typeface="+mj-lt"/>
              </a:rPr>
              <a:t>Iov</a:t>
            </a:r>
            <a:r>
              <a:rPr lang="en-IN" dirty="0">
                <a:ea typeface="+mj-lt"/>
                <a:cs typeface="+mj-lt"/>
              </a:rPr>
              <a:t>) technology forced vehicle hardware to advance by installing various intelligent devices, processors, and sensors inside the vehicle that include accessorised parts of the car and external sensors including cameras, location tracking, some sensors for drivers, sensors to analyse the physical, mental, and emotional condition of the driver, actuators providing a multisensory platform, and many more. </a:t>
            </a:r>
          </a:p>
          <a:p>
            <a:pPr>
              <a:buClr>
                <a:srgbClr val="8AD0D6"/>
              </a:buClr>
            </a:pPr>
            <a:endParaRPr lang="en-IN" dirty="0">
              <a:ea typeface="+mj-lt"/>
              <a:cs typeface="+mj-lt"/>
            </a:endParaRPr>
          </a:p>
          <a:p>
            <a:pPr>
              <a:buClr>
                <a:srgbClr val="8AD0D6"/>
              </a:buClr>
            </a:pPr>
            <a:r>
              <a:rPr lang="en-IN" dirty="0">
                <a:ea typeface="+mj-lt"/>
                <a:cs typeface="+mj-lt"/>
              </a:rPr>
              <a:t>In our Project, we developed an Android app. Here the Vehicle to device connection has happened. In this app, we make GPS connectivity also that’s why we can view a map and as well as directions. </a:t>
            </a:r>
            <a:endParaRPr lang="en-IN" dirty="0"/>
          </a:p>
        </p:txBody>
      </p:sp>
      <p:pic>
        <p:nvPicPr>
          <p:cNvPr id="5" name="Picture 4" descr="Text&#10;&#10;Description automatically generated">
            <a:extLst>
              <a:ext uri="{FF2B5EF4-FFF2-40B4-BE49-F238E27FC236}">
                <a16:creationId xmlns:a16="http://schemas.microsoft.com/office/drawing/2014/main" id="{2EBAE9F7-06E8-4019-9ABB-181C68058DE5}"/>
              </a:ext>
            </a:extLst>
          </p:cNvPr>
          <p:cNvPicPr>
            <a:picLocks noChangeAspect="1"/>
          </p:cNvPicPr>
          <p:nvPr/>
        </p:nvPicPr>
        <p:blipFill>
          <a:blip r:embed="rId2"/>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211679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5F96F-1061-43A5-A79C-D107BB0FBF49}"/>
              </a:ext>
            </a:extLst>
          </p:cNvPr>
          <p:cNvSpPr txBox="1"/>
          <p:nvPr/>
        </p:nvSpPr>
        <p:spPr>
          <a:xfrm>
            <a:off x="669986" y="497458"/>
            <a:ext cx="99750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p>
        </p:txBody>
      </p:sp>
      <p:pic>
        <p:nvPicPr>
          <p:cNvPr id="4" name="Picture 4" descr="Text&#10;&#10;Description automatically generated">
            <a:extLst>
              <a:ext uri="{FF2B5EF4-FFF2-40B4-BE49-F238E27FC236}">
                <a16:creationId xmlns:a16="http://schemas.microsoft.com/office/drawing/2014/main" id="{FDAC077C-9A60-456A-93B9-4CE72A4F584F}"/>
              </a:ext>
            </a:extLst>
          </p:cNvPr>
          <p:cNvPicPr>
            <a:picLocks noChangeAspect="1"/>
          </p:cNvPicPr>
          <p:nvPr/>
        </p:nvPicPr>
        <p:blipFill>
          <a:blip r:embed="rId2"/>
          <a:stretch>
            <a:fillRect/>
          </a:stretch>
        </p:blipFill>
        <p:spPr>
          <a:xfrm>
            <a:off x="11102735" y="5931"/>
            <a:ext cx="1085850" cy="1123950"/>
          </a:xfrm>
          <a:prstGeom prst="rect">
            <a:avLst/>
          </a:prstGeom>
        </p:spPr>
      </p:pic>
      <p:sp>
        <p:nvSpPr>
          <p:cNvPr id="3" name="TextBox 2">
            <a:extLst>
              <a:ext uri="{FF2B5EF4-FFF2-40B4-BE49-F238E27FC236}">
                <a16:creationId xmlns:a16="http://schemas.microsoft.com/office/drawing/2014/main" id="{AF8F9A2E-A621-4906-A07B-7360F3E0405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sp>
        <p:nvSpPr>
          <p:cNvPr id="5" name="TextBox 4">
            <a:extLst>
              <a:ext uri="{FF2B5EF4-FFF2-40B4-BE49-F238E27FC236}">
                <a16:creationId xmlns:a16="http://schemas.microsoft.com/office/drawing/2014/main" id="{77288B8A-D6F5-4BC7-BA48-F6526A89FAF7}"/>
              </a:ext>
            </a:extLst>
          </p:cNvPr>
          <p:cNvSpPr txBox="1"/>
          <p:nvPr/>
        </p:nvSpPr>
        <p:spPr>
          <a:xfrm>
            <a:off x="856890" y="799381"/>
            <a:ext cx="942867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ea typeface="+mn-lt"/>
                <a:cs typeface="+mn-lt"/>
              </a:rPr>
              <a:t>SOFTWARE REQUIREMENTS USED:  </a:t>
            </a:r>
            <a:r>
              <a:rPr lang="en-US">
                <a:ea typeface="+mn-lt"/>
                <a:cs typeface="+mn-lt"/>
              </a:rPr>
              <a:t> </a:t>
            </a:r>
            <a:endParaRPr lang="en-US">
              <a:cs typeface="Arial"/>
            </a:endParaRPr>
          </a:p>
          <a:p>
            <a:endParaRPr lang="en-US">
              <a:ea typeface="+mn-lt"/>
              <a:cs typeface="+mn-lt"/>
            </a:endParaRPr>
          </a:p>
          <a:p>
            <a:pPr>
              <a:buFont typeface="Arial"/>
              <a:buChar char="•"/>
            </a:pPr>
            <a:r>
              <a:rPr lang="en-IN">
                <a:ea typeface="+mn-lt"/>
                <a:cs typeface="+mn-lt"/>
              </a:rPr>
              <a:t>Mobile Name: Samsung Galaxy A30s</a:t>
            </a:r>
            <a:r>
              <a:rPr lang="en-US">
                <a:ea typeface="+mn-lt"/>
                <a:cs typeface="+mn-lt"/>
              </a:rPr>
              <a:t> </a:t>
            </a:r>
            <a:endParaRPr lang="en-US"/>
          </a:p>
          <a:p>
            <a:pPr>
              <a:buFont typeface="Arial"/>
              <a:buChar char="•"/>
            </a:pPr>
            <a:r>
              <a:rPr lang="en-IN">
                <a:ea typeface="+mn-lt"/>
                <a:cs typeface="+mn-lt"/>
              </a:rPr>
              <a:t>Processor: Octa –core </a:t>
            </a:r>
            <a:r>
              <a:rPr lang="en-IN" err="1">
                <a:ea typeface="+mn-lt"/>
                <a:cs typeface="+mn-lt"/>
              </a:rPr>
              <a:t>Exynos</a:t>
            </a:r>
            <a:r>
              <a:rPr lang="en-IN">
                <a:ea typeface="+mn-lt"/>
                <a:cs typeface="+mn-lt"/>
              </a:rPr>
              <a:t> 7904</a:t>
            </a:r>
            <a:r>
              <a:rPr lang="en-US">
                <a:ea typeface="+mn-lt"/>
                <a:cs typeface="+mn-lt"/>
              </a:rPr>
              <a:t> </a:t>
            </a:r>
            <a:endParaRPr lang="en-US"/>
          </a:p>
          <a:p>
            <a:pPr>
              <a:buFont typeface="Arial"/>
              <a:buChar char="•"/>
            </a:pPr>
            <a:r>
              <a:rPr lang="en-IN">
                <a:ea typeface="+mn-lt"/>
                <a:cs typeface="+mn-lt"/>
              </a:rPr>
              <a:t>RAM: 4GB</a:t>
            </a:r>
            <a:r>
              <a:rPr lang="en-US">
                <a:ea typeface="+mn-lt"/>
                <a:cs typeface="+mn-lt"/>
              </a:rPr>
              <a:t> </a:t>
            </a:r>
            <a:endParaRPr lang="en-US"/>
          </a:p>
          <a:p>
            <a:pPr>
              <a:buFont typeface="Arial"/>
              <a:buChar char="•"/>
            </a:pPr>
            <a:r>
              <a:rPr lang="en-IN">
                <a:ea typeface="+mn-lt"/>
                <a:cs typeface="+mn-lt"/>
              </a:rPr>
              <a:t>Operating System: One UI 2.0</a:t>
            </a:r>
            <a:r>
              <a:rPr lang="en-US">
                <a:ea typeface="+mn-lt"/>
                <a:cs typeface="+mn-lt"/>
              </a:rPr>
              <a:t> </a:t>
            </a:r>
            <a:endParaRPr lang="en-US"/>
          </a:p>
          <a:p>
            <a:pPr>
              <a:buFont typeface="Arial"/>
              <a:buChar char="•"/>
            </a:pPr>
            <a:r>
              <a:rPr lang="en-IN">
                <a:ea typeface="+mn-lt"/>
                <a:cs typeface="+mn-lt"/>
              </a:rPr>
              <a:t>Version: Android 10 which is the latest  updated version.</a:t>
            </a:r>
            <a:endParaRPr lang="en-US">
              <a:ea typeface="+mn-lt"/>
              <a:cs typeface="+mn-lt"/>
            </a:endParaRPr>
          </a:p>
          <a:p>
            <a:endParaRPr lang="en-US"/>
          </a:p>
          <a:p>
            <a:r>
              <a:rPr lang="en-IN" b="1">
                <a:ea typeface="+mn-lt"/>
                <a:cs typeface="+mn-lt"/>
              </a:rPr>
              <a:t>HARDWARE REQUIREMENTS </a:t>
            </a:r>
            <a:r>
              <a:rPr lang="en-US" b="1">
                <a:ea typeface="+mn-lt"/>
                <a:cs typeface="+mn-lt"/>
              </a:rPr>
              <a:t> USED:</a:t>
            </a:r>
          </a:p>
          <a:p>
            <a:pPr>
              <a:buFont typeface="Arial"/>
              <a:buChar char="•"/>
            </a:pPr>
            <a:endParaRPr lang="en-US">
              <a:ea typeface="+mn-lt"/>
              <a:cs typeface="+mn-lt"/>
            </a:endParaRPr>
          </a:p>
          <a:p>
            <a:pPr>
              <a:buFont typeface="Arial"/>
              <a:buChar char="•"/>
            </a:pPr>
            <a:r>
              <a:rPr lang="en-IN">
                <a:ea typeface="+mn-lt"/>
                <a:cs typeface="+mn-lt"/>
              </a:rPr>
              <a:t>Android studio: version  4.2</a:t>
            </a:r>
            <a:r>
              <a:rPr lang="en-US">
                <a:ea typeface="+mn-lt"/>
                <a:cs typeface="+mn-lt"/>
              </a:rPr>
              <a:t> </a:t>
            </a:r>
            <a:endParaRPr lang="en-US"/>
          </a:p>
          <a:p>
            <a:pPr>
              <a:buFont typeface="Arial"/>
              <a:buChar char="•"/>
            </a:pPr>
            <a:r>
              <a:rPr lang="en-IN">
                <a:ea typeface="+mn-lt"/>
                <a:cs typeface="+mn-lt"/>
              </a:rPr>
              <a:t>Operating system: Android studio</a:t>
            </a:r>
            <a:r>
              <a:rPr lang="en-US">
                <a:ea typeface="+mn-lt"/>
                <a:cs typeface="+mn-lt"/>
              </a:rPr>
              <a:t> </a:t>
            </a:r>
            <a:endParaRPr lang="en-US"/>
          </a:p>
          <a:p>
            <a:pPr>
              <a:buFont typeface="Arial"/>
              <a:buChar char="•"/>
            </a:pPr>
            <a:r>
              <a:rPr lang="en-IN">
                <a:ea typeface="+mn-lt"/>
                <a:cs typeface="+mn-lt"/>
              </a:rPr>
              <a:t>8 GB RAM is required</a:t>
            </a:r>
            <a:r>
              <a:rPr lang="en-US">
                <a:ea typeface="+mn-lt"/>
                <a:cs typeface="+mn-lt"/>
              </a:rPr>
              <a:t> </a:t>
            </a:r>
            <a:endParaRPr lang="en-US"/>
          </a:p>
          <a:p>
            <a:pPr>
              <a:buFont typeface="Arial"/>
              <a:buChar char="•"/>
            </a:pPr>
            <a:r>
              <a:rPr lang="en-IN">
                <a:ea typeface="+mn-lt"/>
                <a:cs typeface="+mn-lt"/>
              </a:rPr>
              <a:t>2 GB  disk space availability is  required</a:t>
            </a:r>
            <a:r>
              <a:rPr lang="en-US">
                <a:ea typeface="+mn-lt"/>
                <a:cs typeface="+mn-lt"/>
              </a:rPr>
              <a:t> </a:t>
            </a:r>
            <a:endParaRPr lang="en-US"/>
          </a:p>
          <a:p>
            <a:pPr>
              <a:buFont typeface="Arial"/>
              <a:buChar char="•"/>
            </a:pPr>
            <a:r>
              <a:rPr lang="en-IN">
                <a:ea typeface="+mn-lt"/>
                <a:cs typeface="+mn-lt"/>
              </a:rPr>
              <a:t>4 GB is  Recommended (500 MB for IDE + and 1.5 GB for Android SDK and</a:t>
            </a:r>
            <a:r>
              <a:rPr lang="en-US">
                <a:ea typeface="+mn-lt"/>
                <a:cs typeface="+mn-lt"/>
              </a:rPr>
              <a:t> </a:t>
            </a:r>
            <a:endParaRPr lang="en-US"/>
          </a:p>
          <a:p>
            <a:pPr>
              <a:buFont typeface="Arial"/>
              <a:buChar char="•"/>
            </a:pPr>
            <a:r>
              <a:rPr lang="en-IN">
                <a:ea typeface="+mn-lt"/>
                <a:cs typeface="+mn-lt"/>
              </a:rPr>
              <a:t>emulator system image)</a:t>
            </a:r>
            <a:r>
              <a:rPr lang="en-US">
                <a:ea typeface="+mn-lt"/>
                <a:cs typeface="+mn-lt"/>
              </a:rPr>
              <a:t> </a:t>
            </a:r>
            <a:endParaRPr lang="en-US"/>
          </a:p>
          <a:p>
            <a:pPr>
              <a:buFont typeface="Arial"/>
              <a:buChar char="•"/>
            </a:pPr>
            <a:r>
              <a:rPr lang="en-IN">
                <a:ea typeface="+mn-lt"/>
                <a:cs typeface="+mn-lt"/>
              </a:rPr>
              <a:t>1280 x 800 minimum screen resolution is required</a:t>
            </a:r>
            <a:r>
              <a:rPr lang="en-US">
                <a:ea typeface="+mn-lt"/>
                <a:cs typeface="+mn-lt"/>
              </a:rPr>
              <a:t> </a:t>
            </a:r>
            <a:endParaRPr lang="en-US"/>
          </a:p>
          <a:p>
            <a:pPr>
              <a:buFont typeface="Arial"/>
              <a:buChar char="•"/>
            </a:pPr>
            <a:r>
              <a:rPr lang="en-IN">
                <a:ea typeface="+mn-lt"/>
                <a:cs typeface="+mn-lt"/>
              </a:rPr>
              <a:t>Data base used : </a:t>
            </a:r>
            <a:r>
              <a:rPr lang="en-IN" err="1">
                <a:ea typeface="+mn-lt"/>
                <a:cs typeface="+mn-lt"/>
              </a:rPr>
              <a:t>Sqlite</a:t>
            </a:r>
            <a:r>
              <a:rPr lang="en-US">
                <a:ea typeface="+mn-lt"/>
                <a:cs typeface="+mn-lt"/>
              </a:rPr>
              <a:t> </a:t>
            </a:r>
            <a:endParaRPr lang="en-US"/>
          </a:p>
        </p:txBody>
      </p:sp>
    </p:spTree>
    <p:extLst>
      <p:ext uri="{BB962C8B-B14F-4D97-AF65-F5344CB8AC3E}">
        <p14:creationId xmlns:p14="http://schemas.microsoft.com/office/powerpoint/2010/main" val="371972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0634-EC81-4004-929B-96CF4EE09918}"/>
              </a:ext>
            </a:extLst>
          </p:cNvPr>
          <p:cNvSpPr>
            <a:spLocks noGrp="1"/>
          </p:cNvSpPr>
          <p:nvPr>
            <p:ph type="title"/>
          </p:nvPr>
        </p:nvSpPr>
        <p:spPr/>
        <p:txBody>
          <a:bodyPr/>
          <a:lstStyle/>
          <a:p>
            <a:r>
              <a:rPr lang="en-US"/>
              <a:t>PROPOSED SYSTEM</a:t>
            </a:r>
          </a:p>
        </p:txBody>
      </p:sp>
      <p:sp>
        <p:nvSpPr>
          <p:cNvPr id="3" name="Content Placeholder 2">
            <a:extLst>
              <a:ext uri="{FF2B5EF4-FFF2-40B4-BE49-F238E27FC236}">
                <a16:creationId xmlns:a16="http://schemas.microsoft.com/office/drawing/2014/main" id="{EAD4DF4B-1A37-4DC5-BA27-BF9BF7ECD059}"/>
              </a:ext>
            </a:extLst>
          </p:cNvPr>
          <p:cNvSpPr>
            <a:spLocks noGrp="1"/>
          </p:cNvSpPr>
          <p:nvPr>
            <p:ph idx="1"/>
          </p:nvPr>
        </p:nvSpPr>
        <p:spPr/>
        <p:txBody>
          <a:bodyPr vert="horz" lIns="91440" tIns="45720" rIns="91440" bIns="45720" rtlCol="0" anchor="t">
            <a:normAutofit/>
          </a:bodyPr>
          <a:lstStyle/>
          <a:p>
            <a:pPr algn="just"/>
            <a:r>
              <a:rPr lang="en-IN" dirty="0" err="1">
                <a:ea typeface="+mj-lt"/>
                <a:cs typeface="+mj-lt"/>
              </a:rPr>
              <a:t>Iov</a:t>
            </a:r>
            <a:r>
              <a:rPr lang="en-IN" dirty="0">
                <a:ea typeface="+mj-lt"/>
                <a:cs typeface="+mj-lt"/>
              </a:rPr>
              <a:t> based android app development is proposed to replace the RTO office work.</a:t>
            </a:r>
            <a:r>
              <a:rPr lang="en-US" dirty="0">
                <a:ea typeface="+mj-lt"/>
                <a:cs typeface="+mj-lt"/>
              </a:rPr>
              <a:t> </a:t>
            </a:r>
          </a:p>
          <a:p>
            <a:pPr algn="just">
              <a:buClr>
                <a:srgbClr val="8AD0D6"/>
              </a:buClr>
            </a:pPr>
            <a:r>
              <a:rPr lang="en-IN" dirty="0">
                <a:ea typeface="+mj-lt"/>
                <a:cs typeface="+mj-lt"/>
              </a:rPr>
              <a:t>This application allows user to easily register their vehicle details such as registration number, vehicle model, and other information required.</a:t>
            </a:r>
            <a:r>
              <a:rPr lang="en-US" dirty="0">
                <a:ea typeface="+mj-lt"/>
                <a:cs typeface="+mj-lt"/>
              </a:rPr>
              <a:t> </a:t>
            </a:r>
          </a:p>
          <a:p>
            <a:pPr algn="just">
              <a:buClr>
                <a:srgbClr val="8AD0D6"/>
              </a:buClr>
            </a:pPr>
            <a:r>
              <a:rPr lang="en-IN" dirty="0">
                <a:ea typeface="+mj-lt"/>
                <a:cs typeface="+mj-lt"/>
              </a:rPr>
              <a:t>This App is versatile and user-friendly.</a:t>
            </a:r>
            <a:r>
              <a:rPr lang="en-US" dirty="0">
                <a:ea typeface="+mj-lt"/>
                <a:cs typeface="+mj-lt"/>
              </a:rPr>
              <a:t> </a:t>
            </a:r>
          </a:p>
          <a:p>
            <a:pPr>
              <a:buClr>
                <a:srgbClr val="8AD0D6"/>
              </a:buClr>
            </a:pPr>
            <a:r>
              <a:rPr lang="en-IN" dirty="0">
                <a:ea typeface="+mj-lt"/>
                <a:cs typeface="+mj-lt"/>
              </a:rPr>
              <a:t>And the amount of time taken to get the details and other information will be reduced.</a:t>
            </a:r>
            <a:r>
              <a:rPr lang="en-US" dirty="0">
                <a:ea typeface="+mj-lt"/>
                <a:cs typeface="+mj-lt"/>
              </a:rPr>
              <a:t> </a:t>
            </a:r>
            <a:endParaRPr lang="en-US"/>
          </a:p>
        </p:txBody>
      </p:sp>
      <p:pic>
        <p:nvPicPr>
          <p:cNvPr id="5" name="Picture 4" descr="Text&#10;&#10;Description automatically generated">
            <a:extLst>
              <a:ext uri="{FF2B5EF4-FFF2-40B4-BE49-F238E27FC236}">
                <a16:creationId xmlns:a16="http://schemas.microsoft.com/office/drawing/2014/main" id="{5EBF4EB8-295D-4069-9AF4-55E5856E82DF}"/>
              </a:ext>
            </a:extLst>
          </p:cNvPr>
          <p:cNvPicPr>
            <a:picLocks noChangeAspect="1"/>
          </p:cNvPicPr>
          <p:nvPr/>
        </p:nvPicPr>
        <p:blipFill>
          <a:blip r:embed="rId2"/>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427891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7D2-DE82-4382-B966-9ED416222D04}"/>
              </a:ext>
            </a:extLst>
          </p:cNvPr>
          <p:cNvSpPr>
            <a:spLocks noGrp="1"/>
          </p:cNvSpPr>
          <p:nvPr>
            <p:ph type="title"/>
          </p:nvPr>
        </p:nvSpPr>
        <p:spPr>
          <a:xfrm>
            <a:off x="648930" y="614889"/>
            <a:ext cx="3322912" cy="1440704"/>
          </a:xfrm>
        </p:spPr>
        <p:txBody>
          <a:bodyPr>
            <a:normAutofit fontScale="90000"/>
          </a:bodyPr>
          <a:lstStyle/>
          <a:p>
            <a:r>
              <a:rPr lang="en-IN" sz="2400" b="1" dirty="0">
                <a:ea typeface="+mj-lt"/>
                <a:cs typeface="+mj-lt"/>
              </a:rPr>
              <a:t>An architecture of internet of vehicles(</a:t>
            </a:r>
            <a:r>
              <a:rPr lang="en-IN" sz="2400" b="1" dirty="0" err="1">
                <a:ea typeface="+mj-lt"/>
                <a:cs typeface="+mj-lt"/>
              </a:rPr>
              <a:t>Iov</a:t>
            </a:r>
            <a:r>
              <a:rPr lang="en-IN" sz="2400" b="1" dirty="0">
                <a:ea typeface="+mj-lt"/>
                <a:cs typeface="+mj-lt"/>
              </a:rPr>
              <a:t>) concerning smart cities</a:t>
            </a:r>
            <a:r>
              <a:rPr lang="en-US" sz="2400" dirty="0">
                <a:ea typeface="+mj-lt"/>
                <a:cs typeface="+mj-lt"/>
              </a:rPr>
              <a:t> </a:t>
            </a:r>
            <a:endParaRPr lang="en-US" sz="2400" dirty="0"/>
          </a:p>
        </p:txBody>
      </p:sp>
      <p:pic>
        <p:nvPicPr>
          <p:cNvPr id="4" name="Picture 4" descr="Diagram&#10;&#10;Description automatically generated">
            <a:extLst>
              <a:ext uri="{FF2B5EF4-FFF2-40B4-BE49-F238E27FC236}">
                <a16:creationId xmlns:a16="http://schemas.microsoft.com/office/drawing/2014/main" id="{F4A50043-A013-4EE9-945C-15700C8F05B2}"/>
              </a:ext>
            </a:extLst>
          </p:cNvPr>
          <p:cNvPicPr>
            <a:picLocks noChangeAspect="1"/>
          </p:cNvPicPr>
          <p:nvPr/>
        </p:nvPicPr>
        <p:blipFill rotWithShape="1">
          <a:blip r:embed="rId3"/>
          <a:srcRect t="885" r="1" b="413"/>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11" name="Rectangle 10">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FCF400B4-D132-49E8-8EAE-104C97778F5F}"/>
              </a:ext>
            </a:extLst>
          </p:cNvPr>
          <p:cNvSpPr>
            <a:spLocks noGrp="1"/>
          </p:cNvSpPr>
          <p:nvPr>
            <p:ph idx="1"/>
          </p:nvPr>
        </p:nvSpPr>
        <p:spPr>
          <a:xfrm>
            <a:off x="647701" y="2438401"/>
            <a:ext cx="3324141" cy="3809998"/>
          </a:xfrm>
        </p:spPr>
        <p:txBody>
          <a:bodyPr vert="horz" lIns="91440" tIns="45720" rIns="91440" bIns="45720" rtlCol="0" anchor="t">
            <a:normAutofit fontScale="92500" lnSpcReduction="20000"/>
          </a:bodyPr>
          <a:lstStyle/>
          <a:p>
            <a:pPr algn="just"/>
            <a:r>
              <a:rPr lang="en-IN">
                <a:ea typeface="+mj-lt"/>
                <a:cs typeface="+mj-lt"/>
              </a:rPr>
              <a:t>This architecture shows us the functionality of internet of vehicles in smart cities</a:t>
            </a:r>
            <a:r>
              <a:rPr lang="en-US">
                <a:ea typeface="+mj-lt"/>
                <a:cs typeface="+mj-lt"/>
              </a:rPr>
              <a:t> </a:t>
            </a:r>
            <a:endParaRPr lang="en-US"/>
          </a:p>
          <a:p>
            <a:pPr>
              <a:buClr>
                <a:srgbClr val="8AD0D6"/>
              </a:buClr>
            </a:pPr>
            <a:r>
              <a:rPr lang="en-IN">
                <a:ea typeface="+mj-lt"/>
                <a:cs typeface="+mj-lt"/>
              </a:rPr>
              <a:t>Cloud infrastructure refers to the hardware, abstracted resources, storage, and network resources needed for cloud computing. Cloud infrastructure is needed to host cloud services and applications.</a:t>
            </a:r>
            <a:r>
              <a:rPr lang="en-US">
                <a:ea typeface="+mj-lt"/>
                <a:cs typeface="+mj-lt"/>
              </a:rPr>
              <a:t> </a:t>
            </a:r>
            <a:endParaRPr lang="en-US"/>
          </a:p>
        </p:txBody>
      </p:sp>
      <p:pic>
        <p:nvPicPr>
          <p:cNvPr id="3" name="Picture 4" descr="Text&#10;&#10;Description automatically generated">
            <a:extLst>
              <a:ext uri="{FF2B5EF4-FFF2-40B4-BE49-F238E27FC236}">
                <a16:creationId xmlns:a16="http://schemas.microsoft.com/office/drawing/2014/main" id="{8B48C898-B8CA-4E2F-AE3D-C24E1D6109C5}"/>
              </a:ext>
            </a:extLst>
          </p:cNvPr>
          <p:cNvPicPr>
            <a:picLocks noChangeAspect="1"/>
          </p:cNvPicPr>
          <p:nvPr/>
        </p:nvPicPr>
        <p:blipFill>
          <a:blip r:embed="rId4"/>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90585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307-4EE8-4D44-BFA6-AA142AB1D883}"/>
              </a:ext>
            </a:extLst>
          </p:cNvPr>
          <p:cNvSpPr>
            <a:spLocks noGrp="1"/>
          </p:cNvSpPr>
          <p:nvPr>
            <p:ph type="title"/>
          </p:nvPr>
        </p:nvSpPr>
        <p:spPr>
          <a:xfrm>
            <a:off x="648930" y="629266"/>
            <a:ext cx="3322912" cy="1641987"/>
          </a:xfrm>
        </p:spPr>
        <p:txBody>
          <a:bodyPr>
            <a:normAutofit/>
          </a:bodyPr>
          <a:lstStyle/>
          <a:p>
            <a:r>
              <a:rPr lang="en-US"/>
              <a:t>DESIGNING</a:t>
            </a:r>
          </a:p>
        </p:txBody>
      </p:sp>
      <p:pic>
        <p:nvPicPr>
          <p:cNvPr id="4" name="Picture 4" descr="Diagram&#10;&#10;Description automatically generated">
            <a:extLst>
              <a:ext uri="{FF2B5EF4-FFF2-40B4-BE49-F238E27FC236}">
                <a16:creationId xmlns:a16="http://schemas.microsoft.com/office/drawing/2014/main" id="{67DCD352-F098-4E43-8993-CF397199D3C9}"/>
              </a:ext>
            </a:extLst>
          </p:cNvPr>
          <p:cNvPicPr>
            <a:picLocks noChangeAspect="1"/>
          </p:cNvPicPr>
          <p:nvPr/>
        </p:nvPicPr>
        <p:blipFill rotWithShape="1">
          <a:blip r:embed="rId3"/>
          <a:srcRect t="696" r="1" b="1"/>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9" name="Rectangle 8">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9919251-7594-4DBF-B2FE-FE098FABD370}"/>
              </a:ext>
            </a:extLst>
          </p:cNvPr>
          <p:cNvSpPr>
            <a:spLocks noGrp="1"/>
          </p:cNvSpPr>
          <p:nvPr>
            <p:ph idx="1"/>
          </p:nvPr>
        </p:nvSpPr>
        <p:spPr>
          <a:xfrm>
            <a:off x="647701" y="2438401"/>
            <a:ext cx="3324141" cy="3809998"/>
          </a:xfrm>
        </p:spPr>
        <p:txBody>
          <a:bodyPr vert="horz" lIns="91440" tIns="45720" rIns="91440" bIns="45720" rtlCol="0">
            <a:normAutofit/>
          </a:bodyPr>
          <a:lstStyle/>
          <a:p>
            <a:r>
              <a:rPr lang="en-US"/>
              <a:t>USE CASE DIAGRAM</a:t>
            </a:r>
          </a:p>
        </p:txBody>
      </p:sp>
      <p:pic>
        <p:nvPicPr>
          <p:cNvPr id="5" name="Picture 4" descr="Text&#10;&#10;Description automatically generated">
            <a:extLst>
              <a:ext uri="{FF2B5EF4-FFF2-40B4-BE49-F238E27FC236}">
                <a16:creationId xmlns:a16="http://schemas.microsoft.com/office/drawing/2014/main" id="{E97C3479-5075-47A3-A181-AAB08B8AAD6E}"/>
              </a:ext>
            </a:extLst>
          </p:cNvPr>
          <p:cNvPicPr>
            <a:picLocks noChangeAspect="1"/>
          </p:cNvPicPr>
          <p:nvPr/>
        </p:nvPicPr>
        <p:blipFill>
          <a:blip r:embed="rId4"/>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175958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6" name="Rectangle 2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21DCC04-A438-465C-8C74-EDEB215ADCB5}"/>
              </a:ext>
            </a:extLst>
          </p:cNvPr>
          <p:cNvSpPr>
            <a:spLocks noGrp="1"/>
          </p:cNvSpPr>
          <p:nvPr>
            <p:ph idx="1"/>
          </p:nvPr>
        </p:nvSpPr>
        <p:spPr>
          <a:xfrm>
            <a:off x="643855" y="3072385"/>
            <a:ext cx="3108057" cy="2947415"/>
          </a:xfrm>
        </p:spPr>
        <p:txBody>
          <a:bodyPr vert="horz" lIns="91440" tIns="45720" rIns="91440" bIns="45720" rtlCol="0" anchor="t">
            <a:normAutofit/>
          </a:bodyPr>
          <a:lstStyle/>
          <a:p>
            <a:r>
              <a:rPr lang="en-US" sz="1600">
                <a:solidFill>
                  <a:srgbClr val="FFFFFF"/>
                </a:solidFill>
              </a:rPr>
              <a:t>DEPLOYMENT DIAGRAM</a:t>
            </a:r>
          </a:p>
        </p:txBody>
      </p:sp>
      <p:pic>
        <p:nvPicPr>
          <p:cNvPr id="4" name="Picture 4" descr="Diagram&#10;&#10;Description automatically generated">
            <a:extLst>
              <a:ext uri="{FF2B5EF4-FFF2-40B4-BE49-F238E27FC236}">
                <a16:creationId xmlns:a16="http://schemas.microsoft.com/office/drawing/2014/main" id="{C5DA046D-9CC1-4553-BD6A-EF42E22D5DCB}"/>
              </a:ext>
            </a:extLst>
          </p:cNvPr>
          <p:cNvPicPr>
            <a:picLocks noChangeAspect="1"/>
          </p:cNvPicPr>
          <p:nvPr/>
        </p:nvPicPr>
        <p:blipFill>
          <a:blip r:embed="rId2"/>
          <a:stretch>
            <a:fillRect/>
          </a:stretch>
        </p:blipFill>
        <p:spPr>
          <a:xfrm>
            <a:off x="5048451" y="1781691"/>
            <a:ext cx="6495847" cy="4163008"/>
          </a:xfrm>
          <a:prstGeom prst="rect">
            <a:avLst/>
          </a:prstGeom>
          <a:effectLst/>
        </p:spPr>
      </p:pic>
      <p:pic>
        <p:nvPicPr>
          <p:cNvPr id="2" name="Picture 4" descr="Text&#10;&#10;Description automatically generated">
            <a:extLst>
              <a:ext uri="{FF2B5EF4-FFF2-40B4-BE49-F238E27FC236}">
                <a16:creationId xmlns:a16="http://schemas.microsoft.com/office/drawing/2014/main" id="{617A6CDA-A260-4E4B-97E8-89FC67882764}"/>
              </a:ext>
            </a:extLst>
          </p:cNvPr>
          <p:cNvPicPr>
            <a:picLocks noChangeAspect="1"/>
          </p:cNvPicPr>
          <p:nvPr/>
        </p:nvPicPr>
        <p:blipFill>
          <a:blip r:embed="rId3"/>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245235492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5">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1" name="Rectangle 37">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Diagram&#10;&#10;Description automatically generated">
            <a:extLst>
              <a:ext uri="{FF2B5EF4-FFF2-40B4-BE49-F238E27FC236}">
                <a16:creationId xmlns:a16="http://schemas.microsoft.com/office/drawing/2014/main" id="{F8E42CA2-AAF3-440F-A61C-EF51DEEBC9AD}"/>
              </a:ext>
            </a:extLst>
          </p:cNvPr>
          <p:cNvPicPr>
            <a:picLocks noChangeAspect="1"/>
          </p:cNvPicPr>
          <p:nvPr/>
        </p:nvPicPr>
        <p:blipFill>
          <a:blip r:embed="rId2"/>
          <a:stretch>
            <a:fillRect/>
          </a:stretch>
        </p:blipFill>
        <p:spPr>
          <a:xfrm>
            <a:off x="5608319" y="1246827"/>
            <a:ext cx="5614835" cy="4211126"/>
          </a:xfrm>
          <a:prstGeom prst="rect">
            <a:avLst/>
          </a:prstGeom>
          <a:effectLst/>
        </p:spPr>
      </p:pic>
      <p:sp>
        <p:nvSpPr>
          <p:cNvPr id="44" name="Rectangle 41">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A946354-C2ED-4803-8F13-1138E5FFD2C4}"/>
              </a:ext>
            </a:extLst>
          </p:cNvPr>
          <p:cNvSpPr>
            <a:spLocks noGrp="1"/>
          </p:cNvSpPr>
          <p:nvPr>
            <p:ph idx="1"/>
          </p:nvPr>
        </p:nvSpPr>
        <p:spPr>
          <a:xfrm>
            <a:off x="648931" y="2438400"/>
            <a:ext cx="3505494" cy="3785419"/>
          </a:xfrm>
        </p:spPr>
        <p:txBody>
          <a:bodyPr vert="horz" lIns="91440" tIns="45720" rIns="91440" bIns="45720" rtlCol="0">
            <a:normAutofit/>
          </a:bodyPr>
          <a:lstStyle/>
          <a:p>
            <a:r>
              <a:rPr lang="en-US">
                <a:solidFill>
                  <a:srgbClr val="FFFFFF"/>
                </a:solidFill>
              </a:rPr>
              <a:t>ER DIAGRAM</a:t>
            </a:r>
          </a:p>
        </p:txBody>
      </p:sp>
      <p:pic>
        <p:nvPicPr>
          <p:cNvPr id="2" name="Picture 4" descr="Text&#10;&#10;Description automatically generated">
            <a:extLst>
              <a:ext uri="{FF2B5EF4-FFF2-40B4-BE49-F238E27FC236}">
                <a16:creationId xmlns:a16="http://schemas.microsoft.com/office/drawing/2014/main" id="{EAB5A37B-20C7-453A-A5FD-B390D00D75DD}"/>
              </a:ext>
            </a:extLst>
          </p:cNvPr>
          <p:cNvPicPr>
            <a:picLocks noChangeAspect="1"/>
          </p:cNvPicPr>
          <p:nvPr/>
        </p:nvPicPr>
        <p:blipFill>
          <a:blip r:embed="rId3"/>
          <a:stretch>
            <a:fillRect/>
          </a:stretch>
        </p:blipFill>
        <p:spPr>
          <a:xfrm>
            <a:off x="11102735" y="5931"/>
            <a:ext cx="1085850" cy="1123950"/>
          </a:xfrm>
          <a:prstGeom prst="rect">
            <a:avLst/>
          </a:prstGeom>
        </p:spPr>
      </p:pic>
    </p:spTree>
    <p:extLst>
      <p:ext uri="{BB962C8B-B14F-4D97-AF65-F5344CB8AC3E}">
        <p14:creationId xmlns:p14="http://schemas.microsoft.com/office/powerpoint/2010/main" val="320588659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Ion</vt:lpstr>
      <vt:lpstr>INTERNET OF VEHICLES (Iov) BASED ANDROID APP DEVELOPMENT   PROJECT GUIDED BY                Dr. SRIRAMULU BOJJAGANI</vt:lpstr>
      <vt:lpstr>ABSTRACT</vt:lpstr>
      <vt:lpstr>INTRODUCTION</vt:lpstr>
      <vt:lpstr>PowerPoint Presentation</vt:lpstr>
      <vt:lpstr>PROPOSED SYSTEM</vt:lpstr>
      <vt:lpstr>An architecture of internet of vehicles(Iov) concerning smart cities </vt:lpstr>
      <vt:lpstr>DESIGNING</vt:lpstr>
      <vt:lpstr>PowerPoint Presentation</vt:lpstr>
      <vt:lpstr>PowerPoint Presentation</vt:lpstr>
      <vt:lpstr>PowerPoint Presentation</vt:lpstr>
      <vt:lpstr>PowerPoint Presentation</vt:lpstr>
      <vt:lpstr>IN DEVELOPING ANDROID APP WE MADE THE FOLLOWING PAGES </vt:lpstr>
      <vt:lpstr>PowerPoint Presentation</vt:lpstr>
      <vt:lpstr>Show Maps Page:-The purpose of this page in this module when user clicks on  show maps option he is able to  get the access of his current location so that he can know his current location and as this option will be helpful when user doesn’t know his current location.    Direction Page:-This page where we can search the places  that he want and he can also be able to get directions from the current location in the app only without getting redirected  to the google maps.  Admin Login Page:- In This page in our app we have provided admin login to monitor how many users are registered  , to see all the details are safe, any user registered multiple times with same details so that there will not be fake login and  all the details are correct i.e phone number entered by the user is 10-digit or not etc.  Get Details Page:-The purpose of this page In the get details option admin can get all the user details by entering username. and if any of the registered user want his details he can contact admin in case where he forgot his registered password and his details are also preserved as no 3rd party can view his details so that there will be no security issues. </vt:lpstr>
      <vt:lpstr>LOGIN PAGE</vt:lpstr>
      <vt:lpstr>REGISTRATION PAGE</vt:lpstr>
      <vt:lpstr>HOME PAGE</vt:lpstr>
      <vt:lpstr>VIEW PROFILE PAGE</vt:lpstr>
      <vt:lpstr>PowerPoint Presentation</vt:lpstr>
      <vt:lpstr>PowerPoint Presentation</vt:lpstr>
      <vt:lpstr>PowerPoint Presentation</vt:lpstr>
      <vt:lpstr>SAMPLE DATA BASE VALUES INSERTED IN SQLite DATA BASE FOR THIS APP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Nandikam Geetha Madhurya</cp:lastModifiedBy>
  <cp:revision>312</cp:revision>
  <dcterms:created xsi:type="dcterms:W3CDTF">2014-09-12T17:24:29Z</dcterms:created>
  <dcterms:modified xsi:type="dcterms:W3CDTF">2021-05-07T12:51:41Z</dcterms:modified>
</cp:coreProperties>
</file>