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40" d="100"/>
          <a:sy n="40" d="100"/>
        </p:scale>
        <p:origin x="51" y="8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60A4-17EB-47DF-9664-2B5589EC8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E62AE-E472-48A1-9AAF-EA01D598E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6AE9D-84BE-4DFC-A19B-1B684D68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9817-889C-48EC-8045-A07E38E87B6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1AFE-3BFA-42F4-AED4-F17B93C7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A6F09-20F7-4F26-A9B0-36790BFD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BCAD-1041-4317-8E8A-6D17D5A0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5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9EA8-B0AB-4250-81BE-DECCEE16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46A3B-3440-490E-AF7A-C17C021B2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F5D4-8294-414D-9E3B-2089E4B5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9817-889C-48EC-8045-A07E38E87B6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B310E-8D18-44BD-A12A-2640504B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8358-5E12-4E16-924A-779BFBC6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BCAD-1041-4317-8E8A-6D17D5A0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94E8B-474B-4400-9AF3-2801802F4A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951B9-279B-426F-8D5E-34BF7034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2B91-FD86-4F59-9F2D-456143270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9817-889C-48EC-8045-A07E38E87B6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0274B-D24A-45D8-87CC-DA399DB6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E0B03-B8EB-4423-80A6-4F8190BB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BCAD-1041-4317-8E8A-6D17D5A0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469A-4214-4586-A8AE-0CFEFA27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B3B3-6214-43C6-86B6-7FBF20A2C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704D-96AE-4441-BD5F-8142EACA8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9817-889C-48EC-8045-A07E38E87B6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6D78A-85FE-49F2-B0ED-2B13A450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98FF-BB82-4215-81DC-DC84A743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BCAD-1041-4317-8E8A-6D17D5A0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6533-C38E-4BB6-A5C6-34860427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264E5-1B87-4ADF-B69C-FD2BD192E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31B2-6F20-40A3-854C-69E0A83A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9817-889C-48EC-8045-A07E38E87B6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91C0-A40E-4FDE-A0A2-6C22D88E9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E5F75-7EC2-4A5D-BF92-5F97427E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BCAD-1041-4317-8E8A-6D17D5A0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99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546A-B629-4635-934B-9ED8109DD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D034-6CD8-47D4-BAAD-B44876B20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DC578-43E5-4B33-9319-E8F9E96EF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E4350-1B2A-4401-A26F-8EB728F6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9817-889C-48EC-8045-A07E38E87B6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52CA-9310-470C-B1DF-80BBB3E4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18B30-371F-48D1-8BF3-7B587E83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BCAD-1041-4317-8E8A-6D17D5A0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59C2-7CEA-4801-8B19-92050E3B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F26F9-1A2D-4BCE-8FAC-73D5B3A3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B09EB-778D-4505-81FB-1B36C3985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F8913-76AB-4CC7-8E14-2522B7B0F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7F386-C7CC-45E3-8155-2D35DEE9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B27A8-4AE6-4380-99D8-CF72BEBA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9817-889C-48EC-8045-A07E38E87B6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475875-4DDA-49F7-802B-B3D51FF7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A8887-7B8C-49F7-9DEA-CE4804B2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BCAD-1041-4317-8E8A-6D17D5A0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8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2494-A716-419A-BD7C-83627463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66D78-DA83-4FA8-B8A8-2C1E12A1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9817-889C-48EC-8045-A07E38E87B6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E13EA-783E-4C87-BDE9-5DA3A5F7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0D27-7548-435B-B89D-E20E9280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BCAD-1041-4317-8E8A-6D17D5A0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4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5033E-2C11-410F-A3FD-8093E2C9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9817-889C-48EC-8045-A07E38E87B6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E658C-645D-4501-9861-5951EF3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8380D-EE11-4FBE-BB78-27E101F5F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BCAD-1041-4317-8E8A-6D17D5A0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9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4503-6FE7-4DDE-84E8-7EF1D298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3E06-0C88-4D9C-BCDF-EBAE0FC44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E723A-F548-4423-A48D-FE92C773D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AB74E-EF97-4904-996C-1CE4B158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9817-889C-48EC-8045-A07E38E87B6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24AEB-F722-426D-9231-D4760D7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0D790-73E8-4CF2-B96A-A27481D5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BCAD-1041-4317-8E8A-6D17D5A0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6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AA7E-D9AF-45B6-B66E-5BC2FF93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AC33E-D820-408A-AFAB-BB11563D8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8D754-45FF-4FB3-83A8-45A651025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E188F-6662-4E6D-90B1-1F21C3DE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9817-889C-48EC-8045-A07E38E87B6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81A4E-8AD5-4F30-8755-CD99D5FA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0F1E5-715C-4940-8192-5D4BEC0C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BCAD-1041-4317-8E8A-6D17D5A0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E9D0A-16D9-427D-8DFA-140DC1948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B5106-9011-4ECC-B831-299862C02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1A142-F44C-44F8-A7F8-784BC9EB8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A9817-889C-48EC-8045-A07E38E87B6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BE6D-2D82-47E2-8375-F4CDCDD98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9E77-1AC8-4F5B-8DF2-CEACC330C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BCAD-1041-4317-8E8A-6D17D5A00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0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C83C-7254-43E0-A2A6-30F9F149B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4603" y="379413"/>
            <a:ext cx="9144000" cy="1220787"/>
          </a:xfrm>
        </p:spPr>
        <p:txBody>
          <a:bodyPr>
            <a:noAutofit/>
          </a:bodyPr>
          <a:lstStyle/>
          <a:p>
            <a:r>
              <a:rPr lang="en-US" b="1" dirty="0"/>
              <a:t>Crime Data Analysis in Nepal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63909-192E-4CE7-B326-D82A1435B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665" y="2223999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Trends and Insights from Police Records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2A99A1-654D-49BF-96D7-AB6AAEDEBFBA}"/>
              </a:ext>
            </a:extLst>
          </p:cNvPr>
          <p:cNvSpPr txBox="1">
            <a:spLocks/>
          </p:cNvSpPr>
          <p:nvPr/>
        </p:nvSpPr>
        <p:spPr>
          <a:xfrm>
            <a:off x="1240665" y="565070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/>
              <a:t>Presented by: Tejendra Magar</a:t>
            </a:r>
          </a:p>
        </p:txBody>
      </p:sp>
    </p:spTree>
    <p:extLst>
      <p:ext uri="{BB962C8B-B14F-4D97-AF65-F5344CB8AC3E}">
        <p14:creationId xmlns:p14="http://schemas.microsoft.com/office/powerpoint/2010/main" val="2633263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809C9-9642-44F8-BD08-768DA3CE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B41C-E117-4090-8157-C0B9FB4F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89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dirty="0"/>
              <a:t>“Data-driven crime  is not just about numbers. It is a step toward building safer, smarter and more informed communities”</a:t>
            </a:r>
          </a:p>
        </p:txBody>
      </p:sp>
    </p:spTree>
    <p:extLst>
      <p:ext uri="{BB962C8B-B14F-4D97-AF65-F5344CB8AC3E}">
        <p14:creationId xmlns:p14="http://schemas.microsoft.com/office/powerpoint/2010/main" val="133141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4B26B-3B4C-40F5-89AB-D4C7F58B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663" y="882483"/>
            <a:ext cx="10515600" cy="417078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68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E610-E0F8-472A-9DDC-65F6A9D1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F225-3FAC-41DE-AC7F-32E48D39E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Why crime data analysis is important in Nepal?</a:t>
            </a:r>
          </a:p>
          <a:p>
            <a:r>
              <a:rPr lang="en-US" dirty="0"/>
              <a:t>Crime is a grown concern in urban and densely populated areas.</a:t>
            </a:r>
          </a:p>
          <a:p>
            <a:r>
              <a:rPr lang="en-US" dirty="0"/>
              <a:t>Supports efficient allocation of limited law enforcement resources.</a:t>
            </a:r>
          </a:p>
          <a:p>
            <a:r>
              <a:rPr lang="en-US" dirty="0"/>
              <a:t>Contributes to public safety, awareness, and targeted interventions.</a:t>
            </a:r>
          </a:p>
          <a:p>
            <a:r>
              <a:rPr lang="en-US" dirty="0"/>
              <a:t>Analyzing crime data helps identify trends, hotspots, and recurring patterns.</a:t>
            </a:r>
          </a:p>
        </p:txBody>
      </p:sp>
    </p:spTree>
    <p:extLst>
      <p:ext uri="{BB962C8B-B14F-4D97-AF65-F5344CB8AC3E}">
        <p14:creationId xmlns:p14="http://schemas.microsoft.com/office/powerpoint/2010/main" val="104374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10C74-3892-4253-AFC8-6D7CCA6B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078" y="42634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Objectives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522F-FB73-4A2B-8A1A-F18483C4B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287" y="1751907"/>
            <a:ext cx="11538397" cy="4667250"/>
          </a:xfrm>
        </p:spPr>
        <p:txBody>
          <a:bodyPr>
            <a:normAutofit/>
          </a:bodyPr>
          <a:lstStyle/>
          <a:p>
            <a:r>
              <a:rPr lang="en-US" sz="3600" dirty="0"/>
              <a:t>Analyze crime trends.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dirty="0"/>
              <a:t>Examine how crime rates have changed over time in Nepal.</a:t>
            </a:r>
          </a:p>
          <a:p>
            <a:r>
              <a:rPr lang="en-US" sz="3600" dirty="0"/>
              <a:t>Identify High-Crime Areas.</a:t>
            </a:r>
          </a:p>
          <a:p>
            <a:pPr marL="0" indent="0">
              <a:buNone/>
            </a:pPr>
            <a:r>
              <a:rPr lang="en-US" sz="3200" dirty="0"/>
              <a:t>   </a:t>
            </a:r>
            <a:r>
              <a:rPr lang="en-US" dirty="0"/>
              <a:t>Map and rank regions by crime volume to highlight hotspots</a:t>
            </a:r>
          </a:p>
          <a:p>
            <a:r>
              <a:rPr lang="en-US" sz="3600" dirty="0"/>
              <a:t>Support Data-Driven Decision-Making</a:t>
            </a:r>
          </a:p>
          <a:p>
            <a:pPr marL="0" indent="0">
              <a:buNone/>
            </a:pPr>
            <a:r>
              <a:rPr lang="en-US" dirty="0"/>
              <a:t>   Provide insights that help law enforcement and policymakers focus resources.</a:t>
            </a:r>
          </a:p>
        </p:txBody>
      </p:sp>
    </p:spTree>
    <p:extLst>
      <p:ext uri="{BB962C8B-B14F-4D97-AF65-F5344CB8AC3E}">
        <p14:creationId xmlns:p14="http://schemas.microsoft.com/office/powerpoint/2010/main" val="238986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54D6-14CD-482C-90A8-4E622D0B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5" y="302371"/>
            <a:ext cx="10515600" cy="928720"/>
          </a:xfrm>
        </p:spPr>
        <p:txBody>
          <a:bodyPr>
            <a:normAutofit/>
          </a:bodyPr>
          <a:lstStyle/>
          <a:p>
            <a:r>
              <a:rPr lang="en-US" sz="5400" b="1" dirty="0"/>
              <a:t>Total Crimes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F4ED-24BF-4520-91DD-DF5726A0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6"/>
            <a:ext cx="10515600" cy="464052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Barchart</a:t>
            </a:r>
            <a:r>
              <a:rPr lang="en-US" dirty="0"/>
              <a:t> of Total crimes by year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6A1E2-E3EB-459D-B1AE-E7A67595A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41" y="1741894"/>
            <a:ext cx="10710387" cy="44648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2531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0DE6-D99A-434A-AEEA-4956AA1F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6613"/>
          </a:xfrm>
        </p:spPr>
        <p:txBody>
          <a:bodyPr/>
          <a:lstStyle/>
          <a:p>
            <a:r>
              <a:rPr lang="en-US" dirty="0"/>
              <a:t>Rape case over Fiscal year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BF4773-63F7-4A7A-A24F-65132556612F}"/>
              </a:ext>
            </a:extLst>
          </p:cNvPr>
          <p:cNvSpPr txBox="1">
            <a:spLocks/>
          </p:cNvSpPr>
          <p:nvPr/>
        </p:nvSpPr>
        <p:spPr>
          <a:xfrm>
            <a:off x="937726" y="2435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14DACD-B65A-4E41-8CA9-F5573A7E4DE1}"/>
              </a:ext>
            </a:extLst>
          </p:cNvPr>
          <p:cNvSpPr txBox="1">
            <a:spLocks/>
          </p:cNvSpPr>
          <p:nvPr/>
        </p:nvSpPr>
        <p:spPr>
          <a:xfrm>
            <a:off x="1149220" y="5402360"/>
            <a:ext cx="10515600" cy="836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b="0" dirty="0">
                <a:solidFill>
                  <a:srgbClr val="000000"/>
                </a:solidFill>
                <a:effectLst/>
                <a:latin typeface="Calibri Light (Headings)"/>
              </a:rPr>
              <a:t>In 2008 there is high rape case that is 391.</a:t>
            </a:r>
          </a:p>
          <a:p>
            <a:r>
              <a:rPr lang="en-US" sz="3000" b="0" dirty="0">
                <a:solidFill>
                  <a:srgbClr val="000000"/>
                </a:solidFill>
                <a:effectLst/>
                <a:latin typeface="Calibri Light (Headings)"/>
              </a:rPr>
              <a:t>In 1996 there is low rape case that is 112.</a:t>
            </a:r>
          </a:p>
          <a:p>
            <a:endParaRPr lang="en-US" dirty="0">
              <a:latin typeface="Calibri Light (Headings)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3D03248-1D4D-4D02-B112-BEC3781CB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25" y="1088571"/>
            <a:ext cx="10115939" cy="425476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797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ED13-94C4-4967-9589-8C626921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504"/>
            <a:ext cx="10515600" cy="7778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Calibri Light (Headings)"/>
              </a:rPr>
              <a:t>Distribution of number of cases by rape</a:t>
            </a:r>
            <a:br>
              <a:rPr lang="en-US" b="1" dirty="0">
                <a:effectLst/>
                <a:latin typeface="Calibri Light (Headings)"/>
              </a:rPr>
            </a:br>
            <a:endParaRPr lang="en-US" b="1" dirty="0">
              <a:latin typeface="Calibri Light (Headings)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D8ED37-2749-45F1-82EC-EE0D8118C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4" y="1082843"/>
            <a:ext cx="10515600" cy="3862136"/>
          </a:xfrm>
          <a:ln>
            <a:solidFill>
              <a:schemeClr val="tx1"/>
            </a:solidFill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94D254-ED9A-4A50-9D00-DC1599F7B65C}"/>
              </a:ext>
            </a:extLst>
          </p:cNvPr>
          <p:cNvSpPr txBox="1">
            <a:spLocks/>
          </p:cNvSpPr>
          <p:nvPr/>
        </p:nvSpPr>
        <p:spPr>
          <a:xfrm>
            <a:off x="1018674" y="5196053"/>
            <a:ext cx="10515600" cy="115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>
                <a:effectLst/>
                <a:latin typeface="Calibri Light (Headings)"/>
              </a:rPr>
              <a:t>The longer the box, the more dispersed the data - Attempt rape case have more dispersed data.</a:t>
            </a:r>
          </a:p>
          <a:p>
            <a:r>
              <a:rPr lang="en-US" sz="1800" b="0" dirty="0">
                <a:effectLst/>
                <a:latin typeface="Calibri Light (Headings)"/>
              </a:rPr>
              <a:t>Median line of a box plot lies outside of the box of a each other, there is likely to be a difference between the two groups.</a:t>
            </a:r>
          </a:p>
          <a:p>
            <a:r>
              <a:rPr lang="en-US" sz="1800" b="0" dirty="0">
                <a:effectLst/>
                <a:latin typeface="Calibri Light (Headings)"/>
              </a:rPr>
              <a:t>We see that the data point is not located outside the whiskers of the box plot thus presence of no outlier.</a:t>
            </a:r>
          </a:p>
          <a:p>
            <a:pPr marL="0" indent="0">
              <a:buNone/>
            </a:pPr>
            <a:br>
              <a:rPr lang="en-US" sz="1800" b="0" dirty="0">
                <a:effectLst/>
                <a:latin typeface="Calibri Light (Headings)"/>
              </a:rPr>
            </a:br>
            <a:endParaRPr lang="en-US" sz="1800" b="0" dirty="0">
              <a:effectLst/>
              <a:latin typeface="Calibri Light (Headings)"/>
            </a:endParaRPr>
          </a:p>
          <a:p>
            <a:pPr marL="0" indent="0">
              <a:buNone/>
            </a:pPr>
            <a:endParaRPr lang="en-US" sz="18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72335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4B884B-9E44-4F64-A6EF-6CBEA7E72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4" y="85941"/>
            <a:ext cx="10619873" cy="4604247"/>
          </a:xfrm>
          <a:ln>
            <a:solidFill>
              <a:schemeClr val="tx1"/>
            </a:solidFill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F10D8F1-E64A-4AFA-9A01-CBBF56FECA0D}"/>
              </a:ext>
            </a:extLst>
          </p:cNvPr>
          <p:cNvSpPr txBox="1">
            <a:spLocks/>
          </p:cNvSpPr>
          <p:nvPr/>
        </p:nvSpPr>
        <p:spPr>
          <a:xfrm>
            <a:off x="689810" y="4733732"/>
            <a:ext cx="10515600" cy="13174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 Light (Headings)"/>
              </a:rPr>
              <a:t>In above correlation matrix we painted the number so it will be easy for use to see which are highly corelated vale close to 1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 Light (Headings)"/>
              </a:rPr>
              <a:t>"Rape" and "Abortion" have a correlation of -0.48, which indicates a moderate negative correlation which means that as one increases, the other tends to decrease, though not strongly.</a:t>
            </a:r>
          </a:p>
          <a:p>
            <a:pPr>
              <a:lnSpc>
                <a:spcPct val="100000"/>
              </a:lnSpc>
            </a:pPr>
            <a:r>
              <a:rPr lang="en-US" sz="1800" b="0" dirty="0">
                <a:solidFill>
                  <a:srgbClr val="000000"/>
                </a:solidFill>
                <a:effectLst/>
                <a:latin typeface="Calibri Light (Headings)"/>
              </a:rPr>
              <a:t>And in "rape case" and "child marriage" have value 0.5 which is above 0.25 and we can say that they are strong correlation.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47559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A7A8-E081-4094-A306-C455F18E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1805-9680-407F-8FBE-460E62E7A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Increase surveillance in high-crime areas</a:t>
            </a:r>
          </a:p>
          <a:p>
            <a:r>
              <a:rPr lang="en-US" sz="3200" dirty="0"/>
              <a:t>Awareness program targeting theft during festival season</a:t>
            </a:r>
          </a:p>
          <a:p>
            <a:r>
              <a:rPr lang="en-US" sz="3200" dirty="0"/>
              <a:t>Data standardization for better record keeping</a:t>
            </a:r>
          </a:p>
        </p:txBody>
      </p:sp>
    </p:spTree>
    <p:extLst>
      <p:ext uri="{BB962C8B-B14F-4D97-AF65-F5344CB8AC3E}">
        <p14:creationId xmlns:p14="http://schemas.microsoft.com/office/powerpoint/2010/main" val="905041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E144-C970-40D4-9CC5-1F1F2EBE6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D86AE-4954-40FE-A128-20BB3040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Incomplete or missing demographic info</a:t>
            </a:r>
          </a:p>
          <a:p>
            <a:r>
              <a:rPr lang="en-US" sz="3200" dirty="0"/>
              <a:t>The dataset is limited to reported cases only </a:t>
            </a:r>
          </a:p>
          <a:p>
            <a:r>
              <a:rPr lang="en-US" sz="3200" dirty="0"/>
              <a:t>Regional inconsistencies in record keeping</a:t>
            </a:r>
          </a:p>
        </p:txBody>
      </p:sp>
    </p:spTree>
    <p:extLst>
      <p:ext uri="{BB962C8B-B14F-4D97-AF65-F5344CB8AC3E}">
        <p14:creationId xmlns:p14="http://schemas.microsoft.com/office/powerpoint/2010/main" val="366214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Calibri Light (Headings)</vt:lpstr>
      <vt:lpstr>Office Theme</vt:lpstr>
      <vt:lpstr>Crime Data Analysis in Nepal</vt:lpstr>
      <vt:lpstr>Introduction</vt:lpstr>
      <vt:lpstr>Objectives  </vt:lpstr>
      <vt:lpstr>Total Crimes Over Time</vt:lpstr>
      <vt:lpstr>Rape case over Fiscal year</vt:lpstr>
      <vt:lpstr>Distribution of number of cases by rape </vt:lpstr>
      <vt:lpstr>PowerPoint Presentation</vt:lpstr>
      <vt:lpstr>Recommendations</vt:lpstr>
      <vt:lpstr>Limitation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 Analysis in Nepal</dc:title>
  <dc:creator>Tejendra Rahun Magar</dc:creator>
  <cp:lastModifiedBy>Tejendra Rahun Magar</cp:lastModifiedBy>
  <cp:revision>4</cp:revision>
  <dcterms:created xsi:type="dcterms:W3CDTF">2025-06-11T06:59:57Z</dcterms:created>
  <dcterms:modified xsi:type="dcterms:W3CDTF">2025-06-11T07:26:59Z</dcterms:modified>
</cp:coreProperties>
</file>