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284904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39541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27834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415045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344069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590EEF5-F131-4A80-ADD3-BC4D0090C970}" type="datetimeFigureOut">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334112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590EEF5-F131-4A80-ADD3-BC4D0090C970}" type="datetimeFigureOut">
              <a:rPr lang="ru-RU" smtClean="0"/>
              <a:t>03.05.2024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305082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590EEF5-F131-4A80-ADD3-BC4D0090C970}" type="datetimeFigureOut">
              <a:rPr lang="ru-RU" smtClean="0"/>
              <a:t>03.05.2024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247210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590EEF5-F131-4A80-ADD3-BC4D0090C970}" type="datetimeFigureOut">
              <a:rPr lang="ru-RU" smtClean="0"/>
              <a:t>03.05.2024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168055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590EEF5-F131-4A80-ADD3-BC4D0090C970}" type="datetimeFigureOut">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357042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590EEF5-F131-4A80-ADD3-BC4D0090C970}" type="datetimeFigureOut">
              <a:rPr lang="ru-RU" smtClean="0"/>
              <a:t>03.05.2024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582650B-22EC-4DD7-A3AF-1AFC60778833}" type="slidenum">
              <a:rPr lang="ru-RU" smtClean="0"/>
              <a:t>‹#›</a:t>
            </a:fld>
            <a:endParaRPr lang="ru-RU"/>
          </a:p>
        </p:txBody>
      </p:sp>
    </p:spTree>
    <p:extLst>
      <p:ext uri="{BB962C8B-B14F-4D97-AF65-F5344CB8AC3E}">
        <p14:creationId xmlns:p14="http://schemas.microsoft.com/office/powerpoint/2010/main" val="19786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0EEF5-F131-4A80-ADD3-BC4D0090C970}" type="datetimeFigureOut">
              <a:rPr lang="ru-RU" smtClean="0"/>
              <a:t>03.05.2024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2650B-22EC-4DD7-A3AF-1AFC60778833}" type="slidenum">
              <a:rPr lang="ru-RU" smtClean="0"/>
              <a:t>‹#›</a:t>
            </a:fld>
            <a:endParaRPr lang="ru-RU"/>
          </a:p>
        </p:txBody>
      </p:sp>
    </p:spTree>
    <p:extLst>
      <p:ext uri="{BB962C8B-B14F-4D97-AF65-F5344CB8AC3E}">
        <p14:creationId xmlns:p14="http://schemas.microsoft.com/office/powerpoint/2010/main" val="313484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31522" y="378045"/>
            <a:ext cx="10607040" cy="1477328"/>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            МИНИСТЕРСТВО НАУКИ И ВЫСШЕГО ОБРАЗОВАНИЯ РЕСПУБЛИКИ КАЗАХСТАН</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СЕВЕРО-КАЗАХСТАНСКИЙ УНИВЕРСИТЕТ</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ИМ. М. КОЗЫБАЕВА</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ФАКУЛЬТЕТ ИНЖЕНЕРИИ И ЦИФРОВЫХ ТЕХНОЛОГИЙ</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КАФЕДРА «ИНФОРМАЦИОННО-КОММУНИКАЦИОННЫЕ ТЕХНОЛОГИИ»   </a:t>
            </a:r>
            <a:endParaRPr lang="ru-RU" dirty="0"/>
          </a:p>
        </p:txBody>
      </p:sp>
      <p:sp>
        <p:nvSpPr>
          <p:cNvPr id="6" name="Прямоугольник 5"/>
          <p:cNvSpPr/>
          <p:nvPr/>
        </p:nvSpPr>
        <p:spPr>
          <a:xfrm>
            <a:off x="1297577" y="2844225"/>
            <a:ext cx="9622972" cy="89255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                                                          ТВОРЧЕСКИЙ ЭКЗАМЕН</a:t>
            </a:r>
          </a:p>
          <a:p>
            <a:r>
              <a:rPr lang="ru-RU" dirty="0">
                <a:latin typeface="Times New Roman" panose="02020603050405020304" pitchFamily="18" charset="0"/>
                <a:cs typeface="Times New Roman" panose="02020603050405020304" pitchFamily="18" charset="0"/>
              </a:rPr>
              <a:t>              ПО ДИСЦИПЛИНЕ «ПРОТОКОЛЫ И </a:t>
            </a:r>
            <a:r>
              <a:rPr lang="ru-RU">
                <a:latin typeface="Times New Roman" panose="02020603050405020304" pitchFamily="18" charset="0"/>
                <a:cs typeface="Times New Roman" panose="02020603050405020304" pitchFamily="18" charset="0"/>
              </a:rPr>
              <a:t>ИНТЕРФЕЙСЫ КОМПЬЮТЕРНЫХ </a:t>
            </a:r>
            <a:r>
              <a:rPr lang="ru-RU" dirty="0">
                <a:latin typeface="Times New Roman" panose="02020603050405020304" pitchFamily="18" charset="0"/>
                <a:cs typeface="Times New Roman" panose="02020603050405020304" pitchFamily="18" charset="0"/>
              </a:rPr>
              <a:t>СИСТЕМ»</a:t>
            </a:r>
          </a:p>
          <a:p>
            <a:pPr algn="ctr"/>
            <a:endParaRPr lang="ru-RU" sz="1600"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505097" y="4356187"/>
            <a:ext cx="11382103" cy="2031325"/>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Выполнил: студент                                                                                                                            </a:t>
            </a:r>
            <a:r>
              <a:rPr lang="ru-RU" dirty="0" err="1">
                <a:latin typeface="Times New Roman" panose="02020603050405020304" pitchFamily="18" charset="0"/>
                <a:cs typeface="Times New Roman" panose="02020603050405020304" pitchFamily="18" charset="0"/>
              </a:rPr>
              <a:t>Магауов</a:t>
            </a:r>
            <a:r>
              <a:rPr lang="ru-RU" dirty="0">
                <a:latin typeface="Times New Roman" panose="02020603050405020304" pitchFamily="18" charset="0"/>
                <a:cs typeface="Times New Roman" panose="02020603050405020304" pitchFamily="18" charset="0"/>
              </a:rPr>
              <a:t> Д.Ж.</a:t>
            </a:r>
          </a:p>
          <a:p>
            <a:r>
              <a:rPr lang="ru-RU" dirty="0">
                <a:latin typeface="Times New Roman" panose="02020603050405020304" pitchFamily="18" charset="0"/>
                <a:cs typeface="Times New Roman" panose="02020603050405020304" pitchFamily="18" charset="0"/>
              </a:rPr>
              <a:t>Группы ИС-22</a:t>
            </a: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pPr algn="ctr"/>
            <a:r>
              <a:rPr lang="ru-RU" dirty="0">
                <a:latin typeface="Times New Roman" panose="02020603050405020304" pitchFamily="18" charset="0"/>
                <a:cs typeface="Times New Roman" panose="02020603050405020304" pitchFamily="18" charset="0"/>
              </a:rPr>
              <a:t>Петропавловск, 2024</a:t>
            </a:r>
          </a:p>
        </p:txBody>
      </p:sp>
    </p:spTree>
    <p:extLst>
      <p:ext uri="{BB962C8B-B14F-4D97-AF65-F5344CB8AC3E}">
        <p14:creationId xmlns:p14="http://schemas.microsoft.com/office/powerpoint/2010/main" val="227064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28366" y="776996"/>
            <a:ext cx="10564353" cy="5503869"/>
          </a:xfrm>
          <a:prstGeom prst="rect">
            <a:avLst/>
          </a:prstGeom>
          <a:ln w="12700">
            <a:solidFill>
              <a:schemeClr val="tx1"/>
            </a:solidFill>
          </a:ln>
        </p:spPr>
      </p:pic>
    </p:spTree>
    <p:extLst>
      <p:ext uri="{BB962C8B-B14F-4D97-AF65-F5344CB8AC3E}">
        <p14:creationId xmlns:p14="http://schemas.microsoft.com/office/powerpoint/2010/main" val="312255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78095" y="590418"/>
            <a:ext cx="11113789" cy="5717784"/>
          </a:xfrm>
          <a:prstGeom prst="rect">
            <a:avLst/>
          </a:prstGeom>
          <a:ln w="12700">
            <a:solidFill>
              <a:schemeClr val="tx1"/>
            </a:solidFill>
          </a:ln>
        </p:spPr>
      </p:pic>
    </p:spTree>
    <p:extLst>
      <p:ext uri="{BB962C8B-B14F-4D97-AF65-F5344CB8AC3E}">
        <p14:creationId xmlns:p14="http://schemas.microsoft.com/office/powerpoint/2010/main" val="320405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1625" y="462987"/>
            <a:ext cx="65512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QR</a:t>
            </a:r>
            <a:r>
              <a:rPr lang="ru-RU" dirty="0">
                <a:latin typeface="Times New Roman" panose="02020603050405020304" pitchFamily="18" charset="0"/>
                <a:cs typeface="Times New Roman" panose="02020603050405020304" pitchFamily="18" charset="0"/>
              </a:rPr>
              <a:t>-КОД НА ПУБЛИКАЦИЮ ПРОЕКТА</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0999" y="1436915"/>
            <a:ext cx="3185161" cy="3185161"/>
          </a:xfrm>
          <a:prstGeom prst="rect">
            <a:avLst/>
          </a:prstGeom>
        </p:spPr>
      </p:pic>
    </p:spTree>
    <p:extLst>
      <p:ext uri="{BB962C8B-B14F-4D97-AF65-F5344CB8AC3E}">
        <p14:creationId xmlns:p14="http://schemas.microsoft.com/office/powerpoint/2010/main" val="205145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811" y="731520"/>
            <a:ext cx="10937966" cy="3693319"/>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АКТУАЛЬНОСТЬ ПРОЕКТА</a:t>
            </a:r>
          </a:p>
          <a:p>
            <a:pPr algn="ctr"/>
            <a:r>
              <a:rPr lang="ru-RU" dirty="0">
                <a:latin typeface="Times New Roman" panose="02020603050405020304" pitchFamily="18" charset="0"/>
                <a:cs typeface="Times New Roman" panose="02020603050405020304" pitchFamily="18" charset="0"/>
              </a:rPr>
              <a:t>	</a:t>
            </a:r>
          </a:p>
          <a:p>
            <a:pPr algn="just"/>
            <a:r>
              <a:rPr lang="ru-RU" dirty="0">
                <a:latin typeface="Times New Roman" panose="02020603050405020304" pitchFamily="18" charset="0"/>
                <a:cs typeface="Times New Roman" panose="02020603050405020304" pitchFamily="18" charset="0"/>
              </a:rPr>
              <a:t>	В свете статистики, согласно которой ежегодно около 135 000 выпускников Казахстана сдают Единое национальное тестирование (ЕНТ), становится очевидной необходимость предоставления доступных средств подготовки для данного экзамена. Однако не все выпускники достигают требуемого уровня для поступления в высшие учебные заведения. В настоящее время на рынке существует множество онлайн-курсов и ресурсов для подготовки к ЕНТ, но большинство из них платные и недоступны для многих школьников из-за финансовых ограничений.</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Целью данного проекта является бесплатное предоставление учебных материалов, необходимых для подготовки к ЕНТ, а также возможность прохождения полноценных тестирований. Реализация этой инициативы поможет сделать процесс подготовки к экзамену более доступным и эффективным для всех желающих школьников, независимо от их финансового положения.</a:t>
            </a:r>
          </a:p>
        </p:txBody>
      </p:sp>
    </p:spTree>
    <p:extLst>
      <p:ext uri="{BB962C8B-B14F-4D97-AF65-F5344CB8AC3E}">
        <p14:creationId xmlns:p14="http://schemas.microsoft.com/office/powerpoint/2010/main" val="341040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18605" y="474345"/>
            <a:ext cx="10589623" cy="6463308"/>
          </a:xfrm>
          <a:prstGeom prst="rect">
            <a:avLst/>
          </a:prstGeom>
        </p:spPr>
        <p:txBody>
          <a:bodyPr wrap="square">
            <a:spAutoFit/>
          </a:bodyPr>
          <a:lstStyle/>
          <a:p>
            <a:pPr lvl="0" algn="ctr"/>
            <a:r>
              <a:rPr lang="ru-RU" dirty="0">
                <a:solidFill>
                  <a:prstClr val="black"/>
                </a:solidFill>
                <a:latin typeface="Times New Roman" panose="02020603050405020304" pitchFamily="18" charset="0"/>
                <a:cs typeface="Times New Roman" panose="02020603050405020304" pitchFamily="18" charset="0"/>
              </a:rPr>
              <a:t>ЦЕЛЬ И ЗАДАЧИ ПРОЕКТА</a:t>
            </a:r>
          </a:p>
          <a:p>
            <a:pPr lvl="0" algn="ctr"/>
            <a:r>
              <a:rPr lang="ru-RU" dirty="0">
                <a:solidFill>
                  <a:prstClr val="black"/>
                </a:solidFill>
                <a:latin typeface="Times New Roman" panose="02020603050405020304" pitchFamily="18" charset="0"/>
                <a:cs typeface="Times New Roman" panose="02020603050405020304" pitchFamily="18" charset="0"/>
              </a:rPr>
              <a:t>	</a:t>
            </a:r>
          </a:p>
          <a:p>
            <a:pPr lvl="0" algn="just"/>
            <a:r>
              <a:rPr lang="ru-RU" dirty="0">
                <a:solidFill>
                  <a:prstClr val="black"/>
                </a:solidFill>
                <a:latin typeface="Times New Roman" panose="02020603050405020304" pitchFamily="18" charset="0"/>
                <a:cs typeface="Times New Roman" panose="02020603050405020304" pitchFamily="18" charset="0"/>
              </a:rPr>
              <a:t>	Цель проекта: Предоставить бесплатные учебные материалы и тестирования для подготовки к Единому национальному тестированию (ЕНТ) в Казахстане, с целью повышения успеваемости школьников и увеличения количества поступающих в высшие учебные заведения.</a:t>
            </a: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r>
              <a:rPr lang="ru-RU" dirty="0">
                <a:solidFill>
                  <a:prstClr val="black"/>
                </a:solidFill>
                <a:latin typeface="Times New Roman" panose="02020603050405020304" pitchFamily="18" charset="0"/>
                <a:cs typeface="Times New Roman" panose="02020603050405020304" pitchFamily="18" charset="0"/>
              </a:rPr>
              <a:t>	Задачи проекта:</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Создание онлайн-платформы, где будут доступны бесплатные учебные материалы по всем предметам, включенным в программу ЕНТ.</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Разработка системы тестирования, включая полноценные пробные экзамены, с возможностью обратной связи и анализа результатов.</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Проведение рекламной кампании и информационной работы среди школьников, чтобы максимальное количество учащихся было осведомлено о доступности проекта.</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Сотрудничество с образовательными учреждениями и организациями для распространения информации о проекте и мобилизации ресурсов.</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Постоянное обновление и улучшение контента и функционала платформы на основе обратной связи пользователей и анализа результатов использования.</a:t>
            </a: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52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40229" y="474014"/>
            <a:ext cx="10702834" cy="6463308"/>
          </a:xfrm>
          <a:prstGeom prst="rect">
            <a:avLst/>
          </a:prstGeom>
        </p:spPr>
        <p:txBody>
          <a:bodyPr wrap="square">
            <a:spAutoFit/>
          </a:bodyPr>
          <a:lstStyle/>
          <a:p>
            <a:pPr lvl="0" algn="ctr"/>
            <a:r>
              <a:rPr lang="ru-RU" dirty="0">
                <a:solidFill>
                  <a:prstClr val="black"/>
                </a:solidFill>
                <a:latin typeface="Times New Roman" panose="02020603050405020304" pitchFamily="18" charset="0"/>
                <a:cs typeface="Times New Roman" panose="02020603050405020304" pitchFamily="18" charset="0"/>
              </a:rPr>
              <a:t>ПРАКТИЧЕСКАЯ ЗНАЧИМОСТЬ ПРОЕКТА</a:t>
            </a:r>
          </a:p>
          <a:p>
            <a:pPr lvl="0" algn="ctr"/>
            <a:r>
              <a:rPr lang="ru-RU" dirty="0">
                <a:solidFill>
                  <a:prstClr val="black"/>
                </a:solidFill>
                <a:latin typeface="Times New Roman" panose="02020603050405020304" pitchFamily="18" charset="0"/>
                <a:cs typeface="Times New Roman" panose="02020603050405020304" pitchFamily="18" charset="0"/>
              </a:rPr>
              <a:t>	</a:t>
            </a:r>
          </a:p>
          <a:p>
            <a:pPr lvl="0" algn="just"/>
            <a:r>
              <a:rPr lang="ru-RU" dirty="0">
                <a:solidFill>
                  <a:prstClr val="black"/>
                </a:solidFill>
                <a:latin typeface="Times New Roman" panose="02020603050405020304" pitchFamily="18" charset="0"/>
                <a:cs typeface="Times New Roman" panose="02020603050405020304" pitchFamily="18" charset="0"/>
              </a:rPr>
              <a:t>	Практическая значимость данного проекта состоит в следующем:</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Доступность образования: Предоставление бесплатных учебных материалов и тестирований делает процесс подготовки к ЕНТ более доступным для всех школьников, независимо от их финансового положения. Это помогает уменьшить неравенство в образовании и обеспечить равные возможности для всех учащихся.</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Повышение успеваемости: Широкий доступ к качественным учебным материалам и системе тестирования способствует улучшению знаний и навыков учащихся, что может привести к повышению успеваемости на ЕНТ и увеличению количества поступающих в высшие учебные заведения.</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Экономический эффект: Благодаря бесплатной подготовке к ЕНТ можно снизить расходы семей на платные курсы и материалы, что особенно актуально для многодетных и малообеспеченных семей.</a:t>
            </a:r>
          </a:p>
          <a:p>
            <a:pPr marL="342900" lvl="0" indent="-342900" algn="just">
              <a:buFont typeface="+mj-lt"/>
              <a:buAutoNum type="arabicPeriod"/>
            </a:pPr>
            <a:r>
              <a:rPr lang="ru-RU" dirty="0">
                <a:solidFill>
                  <a:prstClr val="black"/>
                </a:solidFill>
                <a:latin typeface="Times New Roman" panose="02020603050405020304" pitchFamily="18" charset="0"/>
                <a:cs typeface="Times New Roman" panose="02020603050405020304" pitchFamily="18" charset="0"/>
              </a:rPr>
              <a:t>Социальная значимость: Успех выпускников на ЕНТ имеет большое значение для их дальнейшей карьеры и социальной мобильности. Предоставление бесплатных ресурсов для подготовки помогает увеличить шансы молодежи на получение качественного образования и успешное будущее.</a:t>
            </a: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r>
              <a:rPr lang="ru-RU" dirty="0">
                <a:solidFill>
                  <a:prstClr val="black"/>
                </a:solidFill>
                <a:latin typeface="Times New Roman" panose="02020603050405020304" pitchFamily="18" charset="0"/>
                <a:cs typeface="Times New Roman" panose="02020603050405020304" pitchFamily="18" charset="0"/>
              </a:rPr>
              <a:t>	Таким образом, данный проект имеет значительное влияние на образовательную систему, социальное развитие и экономическое благополучие общества в целом.</a:t>
            </a: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a:p>
            <a:pPr lvl="0" algn="just"/>
            <a:endParaRPr lang="ru-RU"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81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66057" y="474345"/>
            <a:ext cx="11225349" cy="923330"/>
          </a:xfrm>
          <a:prstGeom prst="rect">
            <a:avLst/>
          </a:prstGeom>
        </p:spPr>
        <p:txBody>
          <a:bodyPr wrap="square">
            <a:spAutoFit/>
          </a:bodyPr>
          <a:lstStyle/>
          <a:p>
            <a:pPr algn="ctr"/>
            <a:r>
              <a:rPr lang="ru-RU" dirty="0">
                <a:latin typeface="Times New Roman" panose="02020603050405020304" pitchFamily="18" charset="0"/>
                <a:cs typeface="Times New Roman" panose="02020603050405020304" pitchFamily="18" charset="0"/>
              </a:rPr>
              <a:t>СРАВНИТЕЛЬНЫЙ АНАЛИЗ АНАЛОГИЧНЫХ ПРОЕКТОВ</a:t>
            </a:r>
          </a:p>
          <a:p>
            <a:pPr algn="ctr"/>
            <a:r>
              <a:rPr lang="ru-RU" dirty="0">
                <a:latin typeface="Times New Roman" panose="02020603050405020304" pitchFamily="18" charset="0"/>
                <a:cs typeface="Times New Roman" panose="02020603050405020304" pitchFamily="18" charset="0"/>
              </a:rPr>
              <a:t>	</a:t>
            </a:r>
          </a:p>
          <a:p>
            <a:pPr algn="just"/>
            <a:endParaRPr lang="ru-RU" dirty="0">
              <a:latin typeface="Times New Roman" panose="02020603050405020304" pitchFamily="18"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814374437"/>
              </p:ext>
            </p:extLst>
          </p:nvPr>
        </p:nvGraphicFramePr>
        <p:xfrm>
          <a:off x="1924594" y="1062446"/>
          <a:ext cx="8319065" cy="5149353"/>
        </p:xfrm>
        <a:graphic>
          <a:graphicData uri="http://schemas.openxmlformats.org/drawingml/2006/table">
            <a:tbl>
              <a:tblPr firstRow="1" firstCol="1" bandRow="1"/>
              <a:tblGrid>
                <a:gridCol w="1325275">
                  <a:extLst>
                    <a:ext uri="{9D8B030D-6E8A-4147-A177-3AD203B41FA5}">
                      <a16:colId xmlns:a16="http://schemas.microsoft.com/office/drawing/2014/main" val="3936649258"/>
                    </a:ext>
                  </a:extLst>
                </a:gridCol>
                <a:gridCol w="1044597">
                  <a:extLst>
                    <a:ext uri="{9D8B030D-6E8A-4147-A177-3AD203B41FA5}">
                      <a16:colId xmlns:a16="http://schemas.microsoft.com/office/drawing/2014/main" val="1580119871"/>
                    </a:ext>
                  </a:extLst>
                </a:gridCol>
                <a:gridCol w="1302110">
                  <a:extLst>
                    <a:ext uri="{9D8B030D-6E8A-4147-A177-3AD203B41FA5}">
                      <a16:colId xmlns:a16="http://schemas.microsoft.com/office/drawing/2014/main" val="3805401991"/>
                    </a:ext>
                  </a:extLst>
                </a:gridCol>
                <a:gridCol w="1306959">
                  <a:extLst>
                    <a:ext uri="{9D8B030D-6E8A-4147-A177-3AD203B41FA5}">
                      <a16:colId xmlns:a16="http://schemas.microsoft.com/office/drawing/2014/main" val="2190250684"/>
                    </a:ext>
                  </a:extLst>
                </a:gridCol>
                <a:gridCol w="1670062">
                  <a:extLst>
                    <a:ext uri="{9D8B030D-6E8A-4147-A177-3AD203B41FA5}">
                      <a16:colId xmlns:a16="http://schemas.microsoft.com/office/drawing/2014/main" val="2709317551"/>
                    </a:ext>
                  </a:extLst>
                </a:gridCol>
                <a:gridCol w="1670062">
                  <a:extLst>
                    <a:ext uri="{9D8B030D-6E8A-4147-A177-3AD203B41FA5}">
                      <a16:colId xmlns:a16="http://schemas.microsoft.com/office/drawing/2014/main" val="2484568492"/>
                    </a:ext>
                  </a:extLst>
                </a:gridCol>
              </a:tblGrid>
              <a:tr h="216174">
                <a:tc rowSpan="2">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Характеристики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                                                              Сайт</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369207917"/>
                  </a:ext>
                </a:extLst>
              </a:tr>
              <a:tr h="230030">
                <a:tc vMerge="1">
                  <a:txBody>
                    <a:bodyPr/>
                    <a:lstStyle/>
                    <a:p>
                      <a:endParaRPr lang="ru-RU"/>
                    </a:p>
                  </a:txBody>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1-й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2-й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3-й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4-й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5-й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95296"/>
                  </a:ext>
                </a:extLst>
              </a:tr>
              <a:tr h="300979">
                <a:tc gridSpan="6">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Визуальный анализ</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97680923"/>
                  </a:ext>
                </a:extLst>
              </a:tr>
              <a:tr h="597802">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Адрес (скриншот главной страницы в приложении)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https://itest.kz/ru</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https://joo.kz/kz</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https://testter.kz/</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https://sotkaonline.ru/</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https://umschool.net/ege/11-class/</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118922"/>
                  </a:ext>
                </a:extLst>
              </a:tr>
              <a:tr h="416826">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Название</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iTest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JOO.kz</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testter</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СОТКА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Умскул</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210515"/>
                  </a:ext>
                </a:extLst>
              </a:tr>
              <a:tr h="597802">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Целевая аудитория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Школьники 10 – 11 классов.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Школьники 10 – 11 классов.</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Школьники 10 – 11 классов.</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Школьники 10 – 11 классов.</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Школьники 10 – 11 классов.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7877902"/>
                  </a:ext>
                </a:extLst>
              </a:tr>
              <a:tr h="1594137">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Сервисы (функционал) </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Обратная связь, сдача пробного ЕНТ, выбор языка, покупка курсов, регистрация.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Обратная связь, выбор языка, регистрация, переход на социальные сети, покупка курсов.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Обратная связь, регистрация, выбор языка, переход на социальные сети, сдача пробного ЕНТ.</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Обратная связь, регистрация, вводный урок, переход на социальные сети, часто задаваемые вопросы, покупка курсов.</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Обратная связь, регистрация, переход на социальные сети, покупка курсов, выбор преподавателя,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FAQ</a:t>
                      </a:r>
                      <a:r>
                        <a:rPr lang="ru-RU" sz="120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1836537"/>
                  </a:ext>
                </a:extLst>
              </a:tr>
              <a:tr h="1195603">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Навигация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Горизонтальная меню для перехода, доступность для перехода на разделы.</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Горизонтальная меню для выбора языка и входа в аккаунт, простой интерфейс.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Горизонтальная меню, кнопка Зарегистрироваться.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Горизонтальная меню, кнопка для выбора аудитории: «ученикам, родителям».</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Горизонтальная меню,  кнопка для выбора аудитории: «10 класс, 11 класс».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6" marR="50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320691"/>
                  </a:ext>
                </a:extLst>
              </a:tr>
            </a:tbl>
          </a:graphicData>
        </a:graphic>
      </p:graphicFrame>
    </p:spTree>
    <p:extLst>
      <p:ext uri="{BB962C8B-B14F-4D97-AF65-F5344CB8AC3E}">
        <p14:creationId xmlns:p14="http://schemas.microsoft.com/office/powerpoint/2010/main" val="107739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179560831"/>
              </p:ext>
            </p:extLst>
          </p:nvPr>
        </p:nvGraphicFramePr>
        <p:xfrm>
          <a:off x="1957665" y="530225"/>
          <a:ext cx="7985758" cy="5292169"/>
        </p:xfrm>
        <a:graphic>
          <a:graphicData uri="http://schemas.openxmlformats.org/drawingml/2006/table">
            <a:tbl>
              <a:tblPr firstRow="1" firstCol="1" bandRow="1"/>
              <a:tblGrid>
                <a:gridCol w="1375602">
                  <a:extLst>
                    <a:ext uri="{9D8B030D-6E8A-4147-A177-3AD203B41FA5}">
                      <a16:colId xmlns:a16="http://schemas.microsoft.com/office/drawing/2014/main" val="3250353102"/>
                    </a:ext>
                  </a:extLst>
                </a:gridCol>
                <a:gridCol w="1084264">
                  <a:extLst>
                    <a:ext uri="{9D8B030D-6E8A-4147-A177-3AD203B41FA5}">
                      <a16:colId xmlns:a16="http://schemas.microsoft.com/office/drawing/2014/main" val="1326405598"/>
                    </a:ext>
                  </a:extLst>
                </a:gridCol>
                <a:gridCol w="1084264">
                  <a:extLst>
                    <a:ext uri="{9D8B030D-6E8A-4147-A177-3AD203B41FA5}">
                      <a16:colId xmlns:a16="http://schemas.microsoft.com/office/drawing/2014/main" val="1797384473"/>
                    </a:ext>
                  </a:extLst>
                </a:gridCol>
                <a:gridCol w="1351556">
                  <a:extLst>
                    <a:ext uri="{9D8B030D-6E8A-4147-A177-3AD203B41FA5}">
                      <a16:colId xmlns:a16="http://schemas.microsoft.com/office/drawing/2014/main" val="1888994863"/>
                    </a:ext>
                  </a:extLst>
                </a:gridCol>
                <a:gridCol w="1356590">
                  <a:extLst>
                    <a:ext uri="{9D8B030D-6E8A-4147-A177-3AD203B41FA5}">
                      <a16:colId xmlns:a16="http://schemas.microsoft.com/office/drawing/2014/main" val="2355020645"/>
                    </a:ext>
                  </a:extLst>
                </a:gridCol>
                <a:gridCol w="1733482">
                  <a:extLst>
                    <a:ext uri="{9D8B030D-6E8A-4147-A177-3AD203B41FA5}">
                      <a16:colId xmlns:a16="http://schemas.microsoft.com/office/drawing/2014/main" val="2847487530"/>
                    </a:ext>
                  </a:extLst>
                </a:gridCol>
              </a:tblGrid>
              <a:tr h="422789">
                <a:tc gridSpan="6">
                  <a:txBody>
                    <a:bodyPr/>
                    <a:lstStyle/>
                    <a:p>
                      <a:pPr algn="ctr">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Технологический анализ</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526923571"/>
                  </a:ext>
                </a:extLst>
              </a:tr>
              <a:tr h="1819061">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Кросс-браузерность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Chrome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a:effectLst/>
                          <a:latin typeface="Times New Roman" panose="02020603050405020304" pitchFamily="18" charset="0"/>
                          <a:ea typeface="Calibri" panose="020F0502020204030204" pitchFamily="34" charset="0"/>
                          <a:cs typeface="Times New Roman" panose="02020603050405020304" pitchFamily="18" charset="0"/>
                        </a:rPr>
                        <a:t>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Edge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Safari</a:t>
                      </a:r>
                      <a:r>
                        <a:rPr lang="ru-RU" sz="120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a:effectLst/>
                          <a:latin typeface="Times New Roman" panose="02020603050405020304" pitchFamily="18" charset="0"/>
                          <a:ea typeface="Calibri" panose="020F0502020204030204" pitchFamily="34" charset="0"/>
                          <a:cs typeface="Times New Roman" panose="02020603050405020304" pitchFamily="18" charset="0"/>
                        </a:rPr>
                        <a:t> ошибка об открытии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Chrome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a:effectLst/>
                          <a:latin typeface="Times New Roman" panose="02020603050405020304" pitchFamily="18" charset="0"/>
                          <a:ea typeface="Calibri" panose="020F0502020204030204" pitchFamily="34" charset="0"/>
                          <a:cs typeface="Times New Roman" panose="02020603050405020304" pitchFamily="18" charset="0"/>
                        </a:rPr>
                        <a:t>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Edge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Safari</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сайт не грузится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Chrome</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dirty="0">
                          <a:effectLst/>
                          <a:latin typeface="Times New Roman" panose="02020603050405020304" pitchFamily="18" charset="0"/>
                          <a:ea typeface="Calibri" panose="020F0502020204030204" pitchFamily="34" charset="0"/>
                          <a:cs typeface="Times New Roman" panose="02020603050405020304" pitchFamily="18" charset="0"/>
                        </a:rPr>
                        <a:t>хорошо отображается,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Edge</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 хорошо отображается,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Safari</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 ошибка об открытии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Chrome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a:effectLst/>
                          <a:latin typeface="Times New Roman" panose="02020603050405020304" pitchFamily="18" charset="0"/>
                          <a:ea typeface="Calibri" panose="020F0502020204030204" pitchFamily="34" charset="0"/>
                          <a:cs typeface="Times New Roman" panose="02020603050405020304" pitchFamily="18" charset="0"/>
                        </a:rPr>
                        <a:t>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Edge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Safari</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сайт не грузится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Chrome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a:t>
                      </a:r>
                      <a:r>
                        <a:rPr lang="kk-KZ" sz="1200">
                          <a:effectLst/>
                          <a:latin typeface="Times New Roman" panose="02020603050405020304" pitchFamily="18" charset="0"/>
                          <a:ea typeface="Calibri" panose="020F0502020204030204" pitchFamily="34" charset="0"/>
                          <a:cs typeface="Times New Roman" panose="02020603050405020304" pitchFamily="18" charset="0"/>
                        </a:rPr>
                        <a:t>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Edge</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хорошо отображается, </a:t>
                      </a:r>
                      <a:r>
                        <a:rPr lang="en-US" sz="1200">
                          <a:effectLst/>
                          <a:latin typeface="Times New Roman" panose="02020603050405020304" pitchFamily="18" charset="0"/>
                          <a:ea typeface="Calibri" panose="020F0502020204030204" pitchFamily="34" charset="0"/>
                          <a:cs typeface="Times New Roman" panose="02020603050405020304" pitchFamily="18" charset="0"/>
                        </a:rPr>
                        <a:t>Safari</a:t>
                      </a:r>
                      <a:r>
                        <a:rPr lang="ru-RU" sz="1200">
                          <a:effectLst/>
                          <a:latin typeface="Times New Roman" panose="02020603050405020304" pitchFamily="18" charset="0"/>
                          <a:ea typeface="Calibri" panose="020F0502020204030204" pitchFamily="34" charset="0"/>
                          <a:cs typeface="Times New Roman" panose="02020603050405020304" pitchFamily="18" charset="0"/>
                        </a:rPr>
                        <a:t> – сайт не грузится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497789"/>
                  </a:ext>
                </a:extLst>
              </a:tr>
              <a:tr h="1212706">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Адаптивен для ПК и мобильных устройств.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Адаптивен для ПК и мобильных устройств.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Адаптивен для ПК и мобильных устройств.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Адаптивен для ПК, в мобильной версии некоторые изображения выходят за границы экрана .</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Адаптивен для ПК и мобильных устройств.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363102"/>
                  </a:ext>
                </a:extLst>
              </a:tr>
              <a:tr h="422789">
                <a:tc>
                  <a:txBody>
                    <a:bodyPr/>
                    <a:lstStyle/>
                    <a:p>
                      <a:pPr algn="just">
                        <a:lnSpc>
                          <a:spcPct val="107000"/>
                        </a:lnSpc>
                        <a:spcAft>
                          <a:spcPts val="0"/>
                        </a:spcAft>
                      </a:pP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Скорость загрузки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17,5 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18,6 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3,8 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29 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6,2 с</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506516"/>
                  </a:ext>
                </a:extLst>
              </a:tr>
              <a:tr h="1414824">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Ключевые слова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Пробное ент, айтест, пробный тест, </a:t>
                      </a:r>
                      <a:r>
                        <a:rPr lang="en-US" sz="1200">
                          <a:effectLst/>
                          <a:latin typeface="Times New Roman" panose="02020603050405020304" pitchFamily="18" charset="0"/>
                          <a:ea typeface="Calibri" panose="020F0502020204030204" pitchFamily="34" charset="0"/>
                          <a:cs typeface="Times New Roman" panose="02020603050405020304" pitchFamily="18" charset="0"/>
                        </a:rPr>
                        <a:t>itest</a:t>
                      </a:r>
                      <a:r>
                        <a:rPr lang="kk-KZ" sz="1200">
                          <a:effectLst/>
                          <a:latin typeface="Times New Roman" panose="02020603050405020304" pitchFamily="18" charset="0"/>
                          <a:ea typeface="Calibri" panose="020F0502020204030204" pitchFamily="34" charset="0"/>
                          <a:cs typeface="Times New Roman" panose="02020603050405020304" pitchFamily="18" charset="0"/>
                        </a:rPr>
                        <a:t>, пробный ент.</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Жоо, пробный ент, биология тест, пробное ент, химия тест.</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Пробное ент, пробный ент, ент, тест, пробный тест.</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Подготовка к егэ в москве, курсы егэ москва лучшие, курсы подготовкк егэ информатика, егэ 2023 английский.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Умскул</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present simple, </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биология</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щелочные материалы</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present perfect.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382" marR="46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479903"/>
                  </a:ext>
                </a:extLst>
              </a:tr>
            </a:tbl>
          </a:graphicData>
        </a:graphic>
      </p:graphicFrame>
    </p:spTree>
    <p:extLst>
      <p:ext uri="{BB962C8B-B14F-4D97-AF65-F5344CB8AC3E}">
        <p14:creationId xmlns:p14="http://schemas.microsoft.com/office/powerpoint/2010/main" val="342341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4959" y="705394"/>
            <a:ext cx="9457509" cy="2744982"/>
          </a:xfrm>
          <a:prstGeom prst="rect">
            <a:avLst/>
          </a:prstGeom>
          <a:noFill/>
        </p:spPr>
        <p:txBody>
          <a:bodyPr wrap="square" rtlCol="0">
            <a:spAutoFit/>
          </a:bodyPr>
          <a:lstStyle/>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Использованные сервисы: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dirty="0">
                <a:latin typeface="Times New Roman" panose="02020603050405020304" pitchFamily="18" charset="0"/>
                <a:ea typeface="Calibri" panose="020F0502020204030204" pitchFamily="34" charset="0"/>
                <a:cs typeface="Times New Roman" panose="02020603050405020304" pitchFamily="18" charset="0"/>
              </a:rPr>
              <a:t>https://gtmetrix.com/reports/itest.kz/TP59p16L/ – для определения производительности и скорости загрузки.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dirty="0">
                <a:latin typeface="Times New Roman" panose="02020603050405020304" pitchFamily="18" charset="0"/>
                <a:ea typeface="Calibri" panose="020F0502020204030204" pitchFamily="34" charset="0"/>
                <a:cs typeface="Times New Roman" panose="02020603050405020304" pitchFamily="18" charset="0"/>
              </a:rPr>
              <a:t>https://spywords.ru/ – для нахождения ключевых слов.</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dirty="0">
                <a:latin typeface="Times New Roman" panose="02020603050405020304" pitchFamily="18" charset="0"/>
                <a:ea typeface="Calibri" panose="020F0502020204030204" pitchFamily="34" charset="0"/>
                <a:cs typeface="Times New Roman" panose="02020603050405020304" pitchFamily="18" charset="0"/>
              </a:rPr>
              <a:t>https://www.browserling.com/ – для определения кросс – </a:t>
            </a:r>
            <a:r>
              <a:rPr lang="ru-RU" dirty="0" err="1">
                <a:latin typeface="Times New Roman" panose="02020603050405020304" pitchFamily="18" charset="0"/>
                <a:ea typeface="Calibri" panose="020F0502020204030204" pitchFamily="34" charset="0"/>
                <a:cs typeface="Times New Roman" panose="02020603050405020304" pitchFamily="18" charset="0"/>
              </a:rPr>
              <a:t>браузерности</a:t>
            </a:r>
            <a:r>
              <a:rPr lang="ru-RU" dirty="0">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dirty="0">
                <a:latin typeface="Times New Roman" panose="02020603050405020304" pitchFamily="18" charset="0"/>
                <a:ea typeface="Calibri" panose="020F0502020204030204" pitchFamily="34" charset="0"/>
                <a:cs typeface="Times New Roman" panose="02020603050405020304" pitchFamily="18" charset="0"/>
              </a:rPr>
              <a:t>https://search.google.com/test/mobile-friendly – для определения адаптивности сайта на различных устройствах</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dirty="0">
                <a:latin typeface="Times New Roman" panose="02020603050405020304" pitchFamily="18" charset="0"/>
                <a:ea typeface="Calibri" panose="020F0502020204030204" pitchFamily="34" charset="0"/>
                <a:cs typeface="Times New Roman" panose="02020603050405020304" pitchFamily="18" charset="0"/>
              </a:rPr>
              <a:t>http://iloveadaptive.com/ru/url/https%3A%2F%2Fitest.kz%2Fru – для определения адаптивности сайта на различных устройствах.</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97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11977" y="1329066"/>
            <a:ext cx="7482001" cy="4844300"/>
          </a:xfrm>
          <a:prstGeom prst="rect">
            <a:avLst/>
          </a:prstGeom>
        </p:spPr>
      </p:pic>
      <p:sp>
        <p:nvSpPr>
          <p:cNvPr id="3" name="TextBox 2"/>
          <p:cNvSpPr txBox="1"/>
          <p:nvPr/>
        </p:nvSpPr>
        <p:spPr>
          <a:xfrm>
            <a:off x="2211977" y="531223"/>
            <a:ext cx="7428412"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СТРУКТУРНАЯ СХЕМА ПРОЕКТА</a:t>
            </a:r>
          </a:p>
        </p:txBody>
      </p:sp>
    </p:spTree>
    <p:extLst>
      <p:ext uri="{BB962C8B-B14F-4D97-AF65-F5344CB8AC3E}">
        <p14:creationId xmlns:p14="http://schemas.microsoft.com/office/powerpoint/2010/main" val="108349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6777" y="278674"/>
            <a:ext cx="6383383"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СКРИНЫ ОСНОВЫХ ИНТЕРФЕЙСОВ</a:t>
            </a:r>
          </a:p>
        </p:txBody>
      </p:sp>
      <p:pic>
        <p:nvPicPr>
          <p:cNvPr id="4" name="Рисунок 3"/>
          <p:cNvPicPr>
            <a:picLocks noChangeAspect="1"/>
          </p:cNvPicPr>
          <p:nvPr/>
        </p:nvPicPr>
        <p:blipFill>
          <a:blip r:embed="rId2"/>
          <a:stretch>
            <a:fillRect/>
          </a:stretch>
        </p:blipFill>
        <p:spPr>
          <a:xfrm>
            <a:off x="782885" y="976479"/>
            <a:ext cx="10363535" cy="5421286"/>
          </a:xfrm>
          <a:prstGeom prst="rect">
            <a:avLst/>
          </a:prstGeom>
          <a:ln w="12700">
            <a:solidFill>
              <a:schemeClr val="tx1"/>
            </a:solidFill>
          </a:ln>
        </p:spPr>
      </p:pic>
    </p:spTree>
    <p:extLst>
      <p:ext uri="{BB962C8B-B14F-4D97-AF65-F5344CB8AC3E}">
        <p14:creationId xmlns:p14="http://schemas.microsoft.com/office/powerpoint/2010/main" val="8761589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546</Words>
  <Application>Microsoft Office PowerPoint</Application>
  <PresentationFormat>Широкоэкранный</PresentationFormat>
  <Paragraphs>116</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acer</dc:creator>
  <cp:lastModifiedBy>Дамир Магауов</cp:lastModifiedBy>
  <cp:revision>14</cp:revision>
  <dcterms:created xsi:type="dcterms:W3CDTF">2024-05-01T07:24:55Z</dcterms:created>
  <dcterms:modified xsi:type="dcterms:W3CDTF">2024-05-03T04:24:35Z</dcterms:modified>
</cp:coreProperties>
</file>