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82" autoAdjust="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244CB-6274-47C9-8032-01D88E88FD11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EFCA7-AFCD-42AD-8862-88431B8CEA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16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EFCA7-AFCD-42AD-8862-88431B8CEAE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48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4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68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1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2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4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1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89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6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85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4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5C9C-FB0C-457C-8B03-E62205D3796E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0FB29-0AFC-4792-9302-93170290B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44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a 2">
            <a:extLst>
              <a:ext uri="{FF2B5EF4-FFF2-40B4-BE49-F238E27FC236}">
                <a16:creationId xmlns:a16="http://schemas.microsoft.com/office/drawing/2014/main" id="{B6938F73-5CEA-4961-91AB-26CB17DFBDC7}"/>
              </a:ext>
            </a:extLst>
          </p:cNvPr>
          <p:cNvGrpSpPr/>
          <p:nvPr/>
        </p:nvGrpSpPr>
        <p:grpSpPr>
          <a:xfrm>
            <a:off x="610037" y="1685172"/>
            <a:ext cx="10551304" cy="4695657"/>
            <a:chOff x="610037" y="1685172"/>
            <a:chExt cx="10130682" cy="4695657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C518D290-81C2-4B7D-B80A-CC995616E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037" y="1685172"/>
              <a:ext cx="7503691" cy="46956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26AC9664-7B92-419F-9258-06DB0E9E8DA6}"/>
                </a:ext>
              </a:extLst>
            </p:cNvPr>
            <p:cNvSpPr txBox="1"/>
            <p:nvPr/>
          </p:nvSpPr>
          <p:spPr>
            <a:xfrm>
              <a:off x="8398411" y="5448232"/>
              <a:ext cx="2342308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Clear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call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action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. We </a:t>
              </a:r>
              <a:r>
                <a:rPr lang="pl-PL" sz="140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know</a:t>
              </a:r>
              <a:r>
                <a:rPr lang="pl-PL" sz="140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what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need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to be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done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.</a:t>
              </a: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F3D76425-5641-4DF8-87FE-C43C8799C061}"/>
                </a:ext>
              </a:extLst>
            </p:cNvPr>
            <p:cNvSpPr txBox="1"/>
            <p:nvPr/>
          </p:nvSpPr>
          <p:spPr>
            <a:xfrm>
              <a:off x="8398411" y="1994800"/>
              <a:ext cx="2342308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Compact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navigation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with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few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elements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.</a:t>
              </a: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2EBEB80C-728C-4A11-9DE7-E23C874BF39D}"/>
                </a:ext>
              </a:extLst>
            </p:cNvPr>
            <p:cNvSpPr txBox="1"/>
            <p:nvPr/>
          </p:nvSpPr>
          <p:spPr>
            <a:xfrm>
              <a:off x="8398411" y="3649205"/>
              <a:ext cx="2342308" cy="101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clear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definitione what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can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bo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done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here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and what 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the </a:t>
              </a:r>
              <a:r>
                <a:rPr lang="pl-PL" sz="140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page</a:t>
              </a:r>
              <a:r>
                <a:rPr lang="pl-PL" sz="140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is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about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.</a:t>
              </a:r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1C7D019-6C86-4D5F-9B03-002F9D3C6254}"/>
              </a:ext>
            </a:extLst>
          </p:cNvPr>
          <p:cNvSpPr txBox="1"/>
          <p:nvPr/>
        </p:nvSpPr>
        <p:spPr>
          <a:xfrm>
            <a:off x="610037" y="815927"/>
            <a:ext cx="466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Home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page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(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befor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loggin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in)</a:t>
            </a:r>
          </a:p>
        </p:txBody>
      </p:sp>
    </p:spTree>
    <p:extLst>
      <p:ext uri="{BB962C8B-B14F-4D97-AF65-F5344CB8AC3E}">
        <p14:creationId xmlns:p14="http://schemas.microsoft.com/office/powerpoint/2010/main" val="199609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15E0DC9E-3F0B-4031-BA47-E94B30C3CAA4}"/>
              </a:ext>
            </a:extLst>
          </p:cNvPr>
          <p:cNvGrpSpPr/>
          <p:nvPr/>
        </p:nvGrpSpPr>
        <p:grpSpPr>
          <a:xfrm>
            <a:off x="610037" y="1572923"/>
            <a:ext cx="10971927" cy="5170646"/>
            <a:chOff x="610037" y="1572923"/>
            <a:chExt cx="10971927" cy="5170646"/>
          </a:xfrm>
        </p:grpSpPr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F3D76425-5641-4DF8-87FE-C43C8799C061}"/>
                </a:ext>
              </a:extLst>
            </p:cNvPr>
            <p:cNvSpPr txBox="1"/>
            <p:nvPr/>
          </p:nvSpPr>
          <p:spPr>
            <a:xfrm>
              <a:off x="8398412" y="1572923"/>
              <a:ext cx="3183552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During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registration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, the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user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can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immediately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add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courses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that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have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already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been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completed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.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Thanks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this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,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after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logging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in,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user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will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be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able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fully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use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the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website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. </a:t>
              </a:r>
            </a:p>
            <a:p>
              <a:pPr>
                <a:lnSpc>
                  <a:spcPct val="150000"/>
                </a:lnSpc>
              </a:pPr>
              <a:endPara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endParaRPr>
            </a:p>
            <a:p>
              <a:pPr>
                <a:lnSpc>
                  <a:spcPct val="150000"/>
                </a:lnSpc>
              </a:pP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However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,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it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extends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the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registration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proces,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therefore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it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is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also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possible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to skip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this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part. </a:t>
              </a:r>
            </a:p>
            <a:p>
              <a:pPr>
                <a:lnSpc>
                  <a:spcPct val="150000"/>
                </a:lnSpc>
              </a:pPr>
              <a:endPara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endParaRPr>
            </a:p>
            <a:p>
              <a:pPr>
                <a:lnSpc>
                  <a:spcPct val="150000"/>
                </a:lnSpc>
              </a:pP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Adding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courses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is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done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efficiently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– the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page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suggests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options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and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allows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choose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instead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of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forcing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the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user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remember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what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is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easier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 for </a:t>
              </a:r>
              <a:r>
                <a:rPr lang="pl-PL" sz="1400" dirty="0" err="1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users</a:t>
              </a:r>
              <a:r>
                <a:rPr lang="pl-PL" sz="1400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  <a:t>. </a:t>
              </a:r>
            </a:p>
            <a:p>
              <a:br>
                <a:rPr lang="pl-PL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-18"/>
                </a:rPr>
              </a:br>
              <a:endParaRPr lang="pl-PL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endParaRPr>
            </a:p>
          </p:txBody>
        </p:sp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EDC2097E-51EC-4352-AEEC-D2C833CF1715}"/>
                </a:ext>
              </a:extLst>
            </p:cNvPr>
            <p:cNvPicPr/>
            <p:nvPr/>
          </p:nvPicPr>
          <p:blipFill rotWithShape="1">
            <a:blip r:embed="rId3"/>
            <a:srcRect t="13222" b="6819"/>
            <a:stretch/>
          </p:blipFill>
          <p:spPr bwMode="auto">
            <a:xfrm>
              <a:off x="610037" y="1685172"/>
              <a:ext cx="7503690" cy="4695657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28C4DA2-6120-4A4E-9DC5-39C7F867E176}"/>
              </a:ext>
            </a:extLst>
          </p:cNvPr>
          <p:cNvSpPr txBox="1"/>
          <p:nvPr/>
        </p:nvSpPr>
        <p:spPr>
          <a:xfrm>
            <a:off x="610037" y="815927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Login –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course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selection</a:t>
            </a:r>
            <a:endParaRPr lang="pl-PL" sz="2800" dirty="0">
              <a:solidFill>
                <a:schemeClr val="bg1">
                  <a:lumMod val="95000"/>
                </a:schemeClr>
              </a:solidFill>
              <a:latin typeface="Playfair Displ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39374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F3D76425-5641-4DF8-87FE-C43C8799C061}"/>
              </a:ext>
            </a:extLst>
          </p:cNvPr>
          <p:cNvSpPr txBox="1"/>
          <p:nvPr/>
        </p:nvSpPr>
        <p:spPr>
          <a:xfrm>
            <a:off x="7692571" y="1685172"/>
            <a:ext cx="4078515" cy="4614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The menu on the </a:t>
            </a:r>
            <a:r>
              <a:rPr lang="pl-PL" sz="14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right</a:t>
            </a:r>
            <a:r>
              <a:rPr lang="pl-PL" sz="14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is 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sorter in order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importance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 At the top,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subjects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teacher’s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grades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 The hierarchy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seems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well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structured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, but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home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page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has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 lot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elements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various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tabs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   </a:t>
            </a:r>
          </a:p>
          <a:p>
            <a:pPr>
              <a:lnSpc>
                <a:spcPct val="150000"/>
              </a:lnSpc>
            </a:pP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CHEAPER TEXTBOOKS – the element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attracts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the most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attention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4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the user 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(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monetization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function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website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b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</a:b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book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search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engine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may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accidentally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treated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as a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search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engine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subjects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or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teachers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(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because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this</a:t>
            </a:r>
            <a:r>
              <a:rPr lang="pl-PL" sz="14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is 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main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purpose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page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).</a:t>
            </a:r>
            <a:b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</a:br>
            <a:endParaRPr lang="pl-PL" sz="1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9827DB6C-3F00-4ABB-87F2-A59A575A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7" y="1685172"/>
            <a:ext cx="6922877" cy="43321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A1DFB8F-F311-48A9-845C-E7B7B9277EFD}"/>
              </a:ext>
            </a:extLst>
          </p:cNvPr>
          <p:cNvSpPr txBox="1"/>
          <p:nvPr/>
        </p:nvSpPr>
        <p:spPr>
          <a:xfrm>
            <a:off x="610037" y="815927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Home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page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–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after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logging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68133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F3D76425-5641-4DF8-87FE-C43C8799C061}"/>
              </a:ext>
            </a:extLst>
          </p:cNvPr>
          <p:cNvSpPr txBox="1"/>
          <p:nvPr/>
        </p:nvSpPr>
        <p:spPr>
          <a:xfrm>
            <a:off x="8398412" y="1572923"/>
            <a:ext cx="3183551" cy="489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Possibility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sorting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by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various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criteria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</a:t>
            </a:r>
          </a:p>
          <a:p>
            <a:pPr>
              <a:lnSpc>
                <a:spcPct val="150000"/>
              </a:lnSpc>
            </a:pP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4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The user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can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see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the numer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search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results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 In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terms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heuristics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provides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comfort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4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the user 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by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showing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search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status.</a:t>
            </a:r>
          </a:p>
          <a:p>
            <a:pPr>
              <a:lnSpc>
                <a:spcPct val="150000"/>
              </a:lnSpc>
            </a:pP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The list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lecturers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includes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opinion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adding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grade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, the numer of GPA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points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(the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equivalent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Polish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ECTS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points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), student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grades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on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teh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subject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(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stars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) and the numer of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these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grades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 </a:t>
            </a:r>
            <a:b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</a:b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F19B49-6614-443F-A2DD-0DB023AB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7" y="1685171"/>
            <a:ext cx="7503690" cy="46956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F228648-4789-44C9-A949-08327C7D5CA8}"/>
              </a:ext>
            </a:extLst>
          </p:cNvPr>
          <p:cNvSpPr txBox="1"/>
          <p:nvPr/>
        </p:nvSpPr>
        <p:spPr>
          <a:xfrm>
            <a:off x="610037" y="815927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Lecturers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and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grades</a:t>
            </a:r>
            <a:endParaRPr lang="pl-PL" sz="2800" dirty="0">
              <a:solidFill>
                <a:schemeClr val="bg1">
                  <a:lumMod val="95000"/>
                </a:schemeClr>
              </a:solidFill>
              <a:latin typeface="Playfair Displ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1126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F3D76425-5641-4DF8-87FE-C43C8799C061}"/>
              </a:ext>
            </a:extLst>
          </p:cNvPr>
          <p:cNvSpPr txBox="1"/>
          <p:nvPr/>
        </p:nvSpPr>
        <p:spPr>
          <a:xfrm>
            <a:off x="8398412" y="1333083"/>
            <a:ext cx="3185390" cy="5543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Division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into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subjects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provided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by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lecturer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</a:t>
            </a:r>
          </a:p>
          <a:p>
            <a:pPr>
              <a:lnSpc>
                <a:spcPct val="150000"/>
              </a:lnSpc>
            </a:pP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Chart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distribution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grades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for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subjects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</a:t>
            </a:r>
          </a:p>
          <a:p>
            <a:pPr>
              <a:lnSpc>
                <a:spcPct val="150000"/>
              </a:lnSpc>
            </a:pP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Opinions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comments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divided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into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categiories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: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exams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quizzes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projects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homework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more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</a:t>
            </a:r>
          </a:p>
          <a:p>
            <a:pPr>
              <a:lnSpc>
                <a:spcPct val="150000"/>
              </a:lnSpc>
            </a:pP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Comments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contain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fixed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parts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such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as pros and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cons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overall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rating,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date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, and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ability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determine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whether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comment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was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useful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 </a:t>
            </a:r>
            <a:br>
              <a:rPr lang="pl-PL" sz="1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</a:br>
            <a:endParaRPr lang="pl-PL" sz="1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934C4D6-2275-4ACD-BFDC-359366E5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8" y="4806757"/>
            <a:ext cx="7503690" cy="17995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D3A5F62-4D87-433E-9CBF-6A838175BF25}"/>
              </a:ext>
            </a:extLst>
          </p:cNvPr>
          <p:cNvSpPr txBox="1"/>
          <p:nvPr/>
        </p:nvSpPr>
        <p:spPr>
          <a:xfrm>
            <a:off x="610037" y="815927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Lecturer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profile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180B91C1-1B98-4964-BE35-1BE3596A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8" y="1689725"/>
            <a:ext cx="7503690" cy="27773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4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F3D76425-5641-4DF8-87FE-C43C8799C061}"/>
              </a:ext>
            </a:extLst>
          </p:cNvPr>
          <p:cNvSpPr txBox="1"/>
          <p:nvPr/>
        </p:nvSpPr>
        <p:spPr>
          <a:xfrm>
            <a:off x="7331662" y="2584109"/>
            <a:ext cx="4091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Adding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comments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structured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includes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specific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options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Thnks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this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each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profesor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will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assessed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in a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specific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way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 </a:t>
            </a:r>
          </a:p>
          <a:p>
            <a:pPr>
              <a:lnSpc>
                <a:spcPct val="150000"/>
              </a:lnSpc>
            </a:pPr>
            <a:endParaRPr lang="pl-PL" sz="1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Comments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are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anonymous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  <a:t>.</a:t>
            </a:r>
          </a:p>
          <a:p>
            <a:br>
              <a:rPr lang="pl-PL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</a:rPr>
            </a:br>
            <a:endParaRPr lang="pl-PL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B7EAFF-7F57-4DE6-A330-A83D0FFD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6" y="1685170"/>
            <a:ext cx="6211677" cy="46892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841A850-C23F-42CC-9BE9-BDC058C95BA4}"/>
              </a:ext>
            </a:extLst>
          </p:cNvPr>
          <p:cNvSpPr txBox="1"/>
          <p:nvPr/>
        </p:nvSpPr>
        <p:spPr>
          <a:xfrm>
            <a:off x="610037" y="815927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Adding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ratings</a:t>
            </a:r>
            <a:r>
              <a:rPr lang="pl-PL" sz="2800" dirty="0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 and </a:t>
            </a:r>
            <a:r>
              <a:rPr lang="pl-PL" sz="2800" dirty="0" err="1">
                <a:solidFill>
                  <a:schemeClr val="bg1">
                    <a:lumMod val="95000"/>
                  </a:schemeClr>
                </a:solidFill>
                <a:latin typeface="Playfair Display" pitchFamily="2" charset="-18"/>
              </a:rPr>
              <a:t>comments</a:t>
            </a:r>
            <a:endParaRPr lang="pl-PL" sz="2800" dirty="0">
              <a:solidFill>
                <a:schemeClr val="bg1">
                  <a:lumMod val="95000"/>
                </a:schemeClr>
              </a:solidFill>
              <a:latin typeface="Playfair Displ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5715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</TotalTime>
  <Words>392</Words>
  <Application>Microsoft Office PowerPoint</Application>
  <PresentationFormat>Panoramiczny</PresentationFormat>
  <Paragraphs>38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Playfair Display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 Łukasiak</dc:creator>
  <cp:lastModifiedBy>Magda Łukasiak</cp:lastModifiedBy>
  <cp:revision>4</cp:revision>
  <dcterms:created xsi:type="dcterms:W3CDTF">2020-08-07T19:25:57Z</dcterms:created>
  <dcterms:modified xsi:type="dcterms:W3CDTF">2021-03-11T22:23:42Z</dcterms:modified>
</cp:coreProperties>
</file>