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6" r:id="rId14"/>
    <p:sldId id="272" r:id="rId15"/>
    <p:sldId id="274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B3838"/>
    <a:srgbClr val="EC5239"/>
    <a:srgbClr val="FAD4CE"/>
    <a:srgbClr val="F28B7A"/>
    <a:srgbClr val="F6A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9" autoAdjust="0"/>
    <p:restoredTop sz="93517" autoAdjust="0"/>
  </p:normalViewPr>
  <p:slideViewPr>
    <p:cSldViewPr snapToGrid="0">
      <p:cViewPr>
        <p:scale>
          <a:sx n="66" d="100"/>
          <a:sy n="66" d="100"/>
        </p:scale>
        <p:origin x="9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gda\Desktop\ankie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gda\Desktop\ankie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gda\Desktop\ankiet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gda\Desktop\ankiet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gda\Desktop\ankiet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046562638911486"/>
          <c:y val="0.14201064316501721"/>
          <c:w val="0.59906856862926139"/>
          <c:h val="0.80772183293602062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D2D-4E6F-B296-1AD5391D5136}"/>
              </c:ext>
            </c:extLst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D2D-4E6F-B296-1AD5391D5136}"/>
              </c:ext>
            </c:extLst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D2D-4E6F-B296-1AD5391D5136}"/>
              </c:ext>
            </c:extLst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D2D-4E6F-B296-1AD5391D5136}"/>
              </c:ext>
            </c:extLst>
          </c:dPt>
          <c:dLbls>
            <c:dLbl>
              <c:idx val="0"/>
              <c:layout>
                <c:manualLayout>
                  <c:x val="0.14640281647530165"/>
                  <c:y val="0.2314881167377013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D2D-4E6F-B296-1AD5391D5136}"/>
                </c:ext>
              </c:extLst>
            </c:dLbl>
            <c:dLbl>
              <c:idx val="1"/>
              <c:layout>
                <c:manualLayout>
                  <c:x val="-0.17760755225574948"/>
                  <c:y val="0.1866608428582763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D2D-4E6F-B296-1AD5391D5136}"/>
                </c:ext>
              </c:extLst>
            </c:dLbl>
            <c:dLbl>
              <c:idx val="2"/>
              <c:layout>
                <c:manualLayout>
                  <c:x val="-0.14697163361603932"/>
                  <c:y val="-0.1410729851429121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D2D-4E6F-B296-1AD5391D5136}"/>
                </c:ext>
              </c:extLst>
            </c:dLbl>
            <c:dLbl>
              <c:idx val="3"/>
              <c:layout>
                <c:manualLayout>
                  <c:x val="0.1626406259738872"/>
                  <c:y val="-0.1773700305810397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D2D-4E6F-B296-1AD5391D51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Sheet1!$A$3:$A$6</c:f>
              <c:strCache>
                <c:ptCount val="4"/>
                <c:pt idx="0">
                  <c:v>rather yes</c:v>
                </c:pt>
                <c:pt idx="1">
                  <c:v>yes, always</c:v>
                </c:pt>
                <c:pt idx="2">
                  <c:v>rather no</c:v>
                </c:pt>
                <c:pt idx="3">
                  <c:v>no, never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17</c:v>
                </c:pt>
                <c:pt idx="1">
                  <c:v>10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2D-4E6F-B296-1AD5391D51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77166977289865"/>
          <c:y val="8.9932396701582692E-2"/>
          <c:w val="0.62042442463684044"/>
          <c:h val="0.70042982792548181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AA-4F75-9B3B-96A4F2263B71}"/>
              </c:ext>
            </c:extLst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AA-4F75-9B3B-96A4F2263B71}"/>
              </c:ext>
            </c:extLst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AA-4F75-9B3B-96A4F2263B71}"/>
              </c:ext>
            </c:extLst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AA-4F75-9B3B-96A4F2263B71}"/>
              </c:ext>
            </c:extLst>
          </c:dPt>
          <c:dLbls>
            <c:dLbl>
              <c:idx val="0"/>
              <c:layout>
                <c:manualLayout>
                  <c:x val="0.16676830408431084"/>
                  <c:y val="0.2810053327410900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417584784142633"/>
                      <c:h val="0.2395101107086562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FAA-4F75-9B3B-96A4F2263B71}"/>
                </c:ext>
              </c:extLst>
            </c:dLbl>
            <c:dLbl>
              <c:idx val="1"/>
              <c:layout>
                <c:manualLayout>
                  <c:x val="-0.10218203069808177"/>
                  <c:y val="0.3448750168550557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680822376519164"/>
                      <c:h val="0.2395101107086562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FAA-4F75-9B3B-96A4F2263B71}"/>
                </c:ext>
              </c:extLst>
            </c:dLbl>
            <c:dLbl>
              <c:idx val="2"/>
              <c:layout>
                <c:manualLayout>
                  <c:x val="-0.20330078909330915"/>
                  <c:y val="-0.1743954265840265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588324442468228"/>
                      <c:h val="0.18184698864085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3FAA-4F75-9B3B-96A4F2263B71}"/>
                </c:ext>
              </c:extLst>
            </c:dLbl>
            <c:dLbl>
              <c:idx val="3"/>
              <c:layout>
                <c:manualLayout>
                  <c:x val="0.29188197086262291"/>
                  <c:y val="-0.1062012656403293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524426337567415"/>
                      <c:h val="0.18184698864085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3FAA-4F75-9B3B-96A4F2263B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'Sheet1 (2)'!$A$3:$A$6</c:f>
              <c:strCache>
                <c:ptCount val="4"/>
                <c:pt idx="0">
                  <c:v>opinions of other students</c:v>
                </c:pt>
                <c:pt idx="1">
                  <c:v>information in the syllabus</c:v>
                </c:pt>
                <c:pt idx="2">
                  <c:v>study guide</c:v>
                </c:pt>
                <c:pt idx="3">
                  <c:v>hours of classes</c:v>
                </c:pt>
              </c:strCache>
            </c:strRef>
          </c:cat>
          <c:val>
            <c:numRef>
              <c:f>'Sheet1 (2)'!$B$3:$B$6</c:f>
              <c:numCache>
                <c:formatCode>General</c:formatCode>
                <c:ptCount val="4"/>
                <c:pt idx="0">
                  <c:v>27</c:v>
                </c:pt>
                <c:pt idx="1">
                  <c:v>6</c:v>
                </c:pt>
                <c:pt idx="2">
                  <c:v>7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FAA-4F75-9B3B-96A4F2263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825074554161865"/>
          <c:y val="0.2391889100541017"/>
          <c:w val="0.498033979138995"/>
          <c:h val="0.57566821821243463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25-4FE5-871D-61EC79BDC212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25-4FE5-871D-61EC79BDC212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725-4FE5-871D-61EC79BDC212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725-4FE5-871D-61EC79BDC212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725-4FE5-871D-61EC79BDC212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725-4FE5-871D-61EC79BDC212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725-4FE5-871D-61EC79BDC212}"/>
              </c:ext>
            </c:extLst>
          </c:dPt>
          <c:dLbls>
            <c:dLbl>
              <c:idx val="0"/>
              <c:layout>
                <c:manualLayout>
                  <c:x val="0.26224019150988198"/>
                  <c:y val="-0.1070281107088247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605358884796644"/>
                      <c:h val="0.2107933301100414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725-4FE5-871D-61EC79BDC212}"/>
                </c:ext>
              </c:extLst>
            </c:dLbl>
            <c:dLbl>
              <c:idx val="1"/>
              <c:layout>
                <c:manualLayout>
                  <c:x val="0.1896125449236615"/>
                  <c:y val="0.1280154563158409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725-4FE5-871D-61EC79BDC212}"/>
                </c:ext>
              </c:extLst>
            </c:dLbl>
            <c:dLbl>
              <c:idx val="2"/>
              <c:layout>
                <c:manualLayout>
                  <c:x val="-0.11686651618951066"/>
                  <c:y val="0.2156474574628871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725-4FE5-871D-61EC79BDC212}"/>
                </c:ext>
              </c:extLst>
            </c:dLbl>
            <c:dLbl>
              <c:idx val="3"/>
              <c:layout>
                <c:manualLayout>
                  <c:x val="-0.21612656294020471"/>
                  <c:y val="0.1047329402256053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725-4FE5-871D-61EC79BDC212}"/>
                </c:ext>
              </c:extLst>
            </c:dLbl>
            <c:dLbl>
              <c:idx val="4"/>
              <c:layout>
                <c:manualLayout>
                  <c:x val="-0.1893045945074941"/>
                  <c:y val="-0.1358735306959651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209112449482067"/>
                      <c:h val="0.192051258827082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4725-4FE5-871D-61EC79BDC212}"/>
                </c:ext>
              </c:extLst>
            </c:dLbl>
            <c:dLbl>
              <c:idx val="5"/>
              <c:layout>
                <c:manualLayout>
                  <c:x val="-6.4741049960492666E-2"/>
                  <c:y val="-0.197475909248485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725-4FE5-871D-61EC79BDC212}"/>
                </c:ext>
              </c:extLst>
            </c:dLbl>
            <c:dLbl>
              <c:idx val="6"/>
              <c:layout>
                <c:manualLayout>
                  <c:x val="8.0926312450615837E-2"/>
                  <c:y val="-0.197475909248485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725-4FE5-871D-61EC79BDC2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'Sheet1 (3)'!$A$3:$A$9</c:f>
              <c:strCache>
                <c:ptCount val="7"/>
                <c:pt idx="0">
                  <c:v>way of conducting classes</c:v>
                </c:pt>
                <c:pt idx="1">
                  <c:v>the content of the course</c:v>
                </c:pt>
                <c:pt idx="2">
                  <c:v>rules for completing the course</c:v>
                </c:pt>
                <c:pt idx="3">
                  <c:v>the behavior of the lecturer</c:v>
                </c:pt>
                <c:pt idx="4">
                  <c:v>use of the subject in practice</c:v>
                </c:pt>
                <c:pt idx="5">
                  <c:v>exercises and tasks</c:v>
                </c:pt>
                <c:pt idx="6">
                  <c:v>average grade</c:v>
                </c:pt>
              </c:strCache>
            </c:strRef>
          </c:cat>
          <c:val>
            <c:numRef>
              <c:f>'Sheet1 (3)'!$B$3:$B$9</c:f>
              <c:numCache>
                <c:formatCode>General</c:formatCode>
                <c:ptCount val="7"/>
                <c:pt idx="0">
                  <c:v>19</c:v>
                </c:pt>
                <c:pt idx="1">
                  <c:v>10</c:v>
                </c:pt>
                <c:pt idx="2">
                  <c:v>19</c:v>
                </c:pt>
                <c:pt idx="3">
                  <c:v>18</c:v>
                </c:pt>
                <c:pt idx="4">
                  <c:v>17</c:v>
                </c:pt>
                <c:pt idx="5">
                  <c:v>8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725-4FE5-871D-61EC79BDC2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765986842375497"/>
          <c:y val="0.20127348670350878"/>
          <c:w val="0.60282526205325304"/>
          <c:h val="0.5974532035939697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9C-4341-B5DB-C34EB94CD5EE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9C-4341-B5DB-C34EB94CD5EE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9C-4341-B5DB-C34EB94CD5EE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9C-4341-B5DB-C34EB94CD5EE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49C-4341-B5DB-C34EB94CD5EE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49C-4341-B5DB-C34EB94CD5EE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49C-4341-B5DB-C34EB94CD5EE}"/>
              </c:ext>
            </c:extLst>
          </c:dPt>
          <c:dLbls>
            <c:dLbl>
              <c:idx val="0"/>
              <c:layout>
                <c:manualLayout>
                  <c:x val="0.15093906620049244"/>
                  <c:y val="-0.2092057859498740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49C-4341-B5DB-C34EB94CD5EE}"/>
                </c:ext>
              </c:extLst>
            </c:dLbl>
            <c:dLbl>
              <c:idx val="1"/>
              <c:layout>
                <c:manualLayout>
                  <c:x val="-0.14261415499222321"/>
                  <c:y val="0.1529598593753762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49C-4341-B5DB-C34EB94CD5EE}"/>
                </c:ext>
              </c:extLst>
            </c:dLbl>
            <c:dLbl>
              <c:idx val="2"/>
              <c:layout>
                <c:manualLayout>
                  <c:x val="-0.13131290356807226"/>
                  <c:y val="-0.1931954426955472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49C-4341-B5DB-C34EB94CD5EE}"/>
                </c:ext>
              </c:extLst>
            </c:dLbl>
            <c:dLbl>
              <c:idx val="3"/>
              <c:layout>
                <c:manualLayout>
                  <c:x val="0.10820562927159795"/>
                  <c:y val="-0.1467889908256881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49C-4341-B5DB-C34EB94CD5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'Sheet1 (4)'!$A$3:$A$9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Hard to say</c:v>
                </c:pt>
              </c:strCache>
            </c:strRef>
          </c:cat>
          <c:val>
            <c:numRef>
              <c:f>'Sheet1 (4)'!$B$3:$B$9</c:f>
              <c:numCache>
                <c:formatCode>General</c:formatCode>
                <c:ptCount val="7"/>
                <c:pt idx="0">
                  <c:v>14</c:v>
                </c:pt>
                <c:pt idx="1">
                  <c:v>8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49C-4341-B5DB-C34EB94CD5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44898668214305"/>
          <c:y val="0.18448091745025802"/>
          <c:w val="0.51905448144492849"/>
          <c:h val="0.5759718058815575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2B-419E-9073-CB938FB7FA79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2B-419E-9073-CB938FB7FA79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2B-419E-9073-CB938FB7FA79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2B-419E-9073-CB938FB7FA79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C2B-419E-9073-CB938FB7FA79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C2B-419E-9073-CB938FB7FA79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C2B-419E-9073-CB938FB7FA79}"/>
              </c:ext>
            </c:extLst>
          </c:dPt>
          <c:dLbls>
            <c:dLbl>
              <c:idx val="0"/>
              <c:layout>
                <c:manualLayout>
                  <c:x val="0.23011925534299416"/>
                  <c:y val="-0.1456128276379555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575247225614208"/>
                      <c:h val="0.273228560837271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C2B-419E-9073-CB938FB7FA79}"/>
                </c:ext>
              </c:extLst>
            </c:dLbl>
            <c:dLbl>
              <c:idx val="1"/>
              <c:layout>
                <c:manualLayout>
                  <c:x val="0.14941086488448541"/>
                  <c:y val="0.2832883403883434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476270048910229"/>
                      <c:h val="0.2532271473515549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C2B-419E-9073-CB938FB7FA79}"/>
                </c:ext>
              </c:extLst>
            </c:dLbl>
            <c:dLbl>
              <c:idx val="2"/>
              <c:layout>
                <c:manualLayout>
                  <c:x val="-0.19173789835918584"/>
                  <c:y val="0.1556062721755335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C2B-419E-9073-CB938FB7FA79}"/>
                </c:ext>
              </c:extLst>
            </c:dLbl>
            <c:dLbl>
              <c:idx val="3"/>
              <c:layout>
                <c:manualLayout>
                  <c:x val="-0.15906549507305134"/>
                  <c:y val="-0.21461319805868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46067214000935"/>
                      <c:h val="0.2349146327466842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9C2B-419E-9073-CB938FB7FA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'Sheet1 (5)'!$A$3:$A$9</c:f>
              <c:strCache>
                <c:ptCount val="4"/>
                <c:pt idx="0">
                  <c:v>I don't know where to look for information</c:v>
                </c:pt>
                <c:pt idx="1">
                  <c:v>the information available is not sufficient</c:v>
                </c:pt>
                <c:pt idx="2">
                  <c:v>Lack of information</c:v>
                </c:pt>
                <c:pt idx="3">
                  <c:v>there is information chaos</c:v>
                </c:pt>
              </c:strCache>
            </c:strRef>
          </c:cat>
          <c:val>
            <c:numRef>
              <c:f>'Sheet1 (5)'!$B$3:$B$9</c:f>
              <c:numCache>
                <c:formatCode>General</c:formatCode>
                <c:ptCount val="7"/>
                <c:pt idx="0">
                  <c:v>13</c:v>
                </c:pt>
                <c:pt idx="1">
                  <c:v>16</c:v>
                </c:pt>
                <c:pt idx="2">
                  <c:v>12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C2B-419E-9073-CB938FB7F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9B64-9287-413B-BB12-E827FEBA8836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ABB6F-500B-4249-9602-58C97CEA76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20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BB6F-500B-4249-9602-58C97CEA7649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869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BB6F-500B-4249-9602-58C97CEA7649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439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BB6F-500B-4249-9602-58C97CEA7649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1078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BB6F-500B-4249-9602-58C97CEA7649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146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ABB6F-500B-4249-9602-58C97CEA7649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1530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7275B4-2FB9-4F4C-88BC-E3FBBC18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EF223A1-DD10-4448-AB65-C808C4765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F9C573A-B916-41BF-AB53-22C76CE9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0471-1F08-4C80-AF16-14153E650157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526A47-9E76-422A-AF04-43D396B0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D654644-A80D-4CF8-9BA7-F2CF94A4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3BF8-483F-4254-8A2B-6B91A89B54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357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53215-6240-4B93-972A-71FB8629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5D10688-38D3-4AA3-A4F4-34904F43E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B6F8FC9-CDAB-4453-A78D-C020BE2B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0471-1F08-4C80-AF16-14153E650157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67A22B-83F6-4954-BCC0-CAE36BFC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E9BEEEE-B576-41ED-B5DF-6DB73828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3BF8-483F-4254-8A2B-6B91A89B54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96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9D040E0-0DB3-4E53-A604-B5284F445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5DC7C09-3397-4208-B8DD-0091B61FC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D38869-A164-4598-BA23-F2A226D1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0471-1F08-4C80-AF16-14153E650157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CF78C45-EF85-4B4F-ACD6-53849DF2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EB748F-A5B3-4F50-BB5E-46D24A70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3BF8-483F-4254-8A2B-6B91A89B54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67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935C6C-3DD2-4073-9232-7E1CB1BB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AE07AD-C660-4ADA-99A4-8829CB45C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876BD7B-B692-4DD8-B55F-AC8563FD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0471-1F08-4C80-AF16-14153E650157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C886B3E-41F7-42C1-9799-466787FA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7B298C1-AD2E-4D82-A2BA-0C3218D6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3BF8-483F-4254-8A2B-6B91A89B54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532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5B11C5-622D-44B9-98C0-1340850A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23BCE3A-4033-4006-8ABF-1B9D1FF8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B163AF3-1F5D-434D-A2B6-02AFAAD6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0471-1F08-4C80-AF16-14153E650157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2D181D2-0C17-46DC-A9FE-C9B2B450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F6BED1-83B3-4F58-ACEB-691D4541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3BF8-483F-4254-8A2B-6B91A89B54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948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F536E4-44C5-4781-829D-EBEDD9FB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7C2790-2A43-4714-98F2-8D3C8EF75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06FE310-0593-430D-BDBE-A6786F331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D447B9C-F6FC-4954-B0FD-6BEE7D81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0471-1F08-4C80-AF16-14153E650157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CCC395A-642D-4E13-B5D7-5DD06675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AFD602D-00BB-4975-97CB-68D7417B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3BF8-483F-4254-8A2B-6B91A89B54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570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5EF322-BCC9-447F-8CDB-7C2616FA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75EC601-B008-465B-A5AC-310673C87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EDCA2B1-FE12-4A32-9045-1519D0D8F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1056219-DD90-44D2-84AD-60A61D648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8B8A2BC-CE56-4397-8866-441E3C024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FB60333-C7F6-41AB-B1D8-069B59FB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0471-1F08-4C80-AF16-14153E650157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09161BB-F723-4CA6-A61B-23B95A89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01F52A0-0E2E-4FF4-8B8C-644110CA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3BF8-483F-4254-8A2B-6B91A89B54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930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ECE8BB-DA39-4B0C-BBED-F0208FE3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4508BFE-0DE6-4626-A9EE-17DC1262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0471-1F08-4C80-AF16-14153E650157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AA6D81A-5268-40CF-9DE7-F9C4FCDE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B69A3F2-C0E5-4EE1-B2A2-1ABC6556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3BF8-483F-4254-8A2B-6B91A89B54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48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7868C27-94A6-43EC-9707-887CF124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0471-1F08-4C80-AF16-14153E650157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CC70F48-7DC8-4A46-AA1B-D41E9999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A3139A2-EA7D-4D75-BF69-B2E8AAA4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3BF8-483F-4254-8A2B-6B91A89B54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291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BFC392-DB0F-4D10-A024-CAB86772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E7D209-DC31-4314-8476-3850CE145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7E1F4E2-4476-4001-A8AE-898F5355F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FBE4421-F225-4077-9561-79DD859D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0471-1F08-4C80-AF16-14153E650157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AF6E593-7BA4-4492-AAEE-2210F0C2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D5BF90C-2619-492D-8AAE-0CF4446D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3BF8-483F-4254-8A2B-6B91A89B54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860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7A28BB-EDC7-4988-B96E-5E1DEAFB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38E2E30-1741-4C7B-AA00-918DA22BC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224A3D1-CC4E-4FA6-A4C2-0A1511B9B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9E3261C-39CF-4902-8DDB-33F53167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0471-1F08-4C80-AF16-14153E650157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2975106-E789-4B44-B66F-37C14C7A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EA0E3C3-47D2-444C-8FA0-BA4DBDC9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3BF8-483F-4254-8A2B-6B91A89B54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319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34E0DF6-600F-47D7-B9F6-9387FD49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2E4D450-6210-4E9B-8305-074A72790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B1ECC3-927D-47EB-A7A6-D46FC59E3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0471-1F08-4C80-AF16-14153E650157}" type="datetimeFigureOut">
              <a:rPr lang="pl-PL" smtClean="0"/>
              <a:t>18.03.2021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CECDDE4-D741-4ECD-A8E2-9C3360BBD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BA3124-7C31-4F1A-9CEB-A202C0D54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73BF8-483F-4254-8A2B-6B91A89B54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479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LxzsbeEUrq-8WTA8XQzZoR2UC7BjxTEb/view?usp=sharing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xd.adobe.com/view/11f658b2-7dac-4af9-9e87-a0aa8ad2c4d2-44a5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f4Ye6ufM5FQG9QoA9hN7s4x3BK6CH67OevdYrm7Sgz2NOQsA/viewfor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B8CC32C8-9AFA-4C39-89B3-7EE1D150C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767" y="3425449"/>
            <a:ext cx="9738466" cy="294538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The student</a:t>
            </a:r>
            <a:r>
              <a:rPr lang="pl-PL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’s of </a:t>
            </a:r>
            <a:r>
              <a:rPr lang="pl-PL" sz="5600" b="0" i="0" dirty="0" err="1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Warsaw</a:t>
            </a:r>
            <a:r>
              <a:rPr lang="pl-PL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 School of </a:t>
            </a:r>
            <a:r>
              <a:rPr lang="pl-PL" sz="5600" b="0" i="0" dirty="0" err="1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Economics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 </a:t>
            </a:r>
            <a:r>
              <a:rPr lang="pl-PL" sz="5600" b="0" i="0" dirty="0" err="1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have</a:t>
            </a:r>
            <a:r>
              <a:rPr lang="pl-PL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 to </a:t>
            </a:r>
            <a:r>
              <a:rPr lang="pl-PL" sz="5600" b="0" i="0" dirty="0" err="1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choose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 the subjects, </a:t>
            </a:r>
            <a:r>
              <a:rPr lang="pl-PL" sz="5600" b="0" i="0" dirty="0" err="1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lecturers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 and arranges the schedule of classes (based on the study guide and the information contained therein). This is called </a:t>
            </a:r>
            <a:r>
              <a:rPr lang="en-US" sz="5600" b="1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semester declaration</a:t>
            </a:r>
            <a:r>
              <a:rPr lang="pl-PL" sz="5600" b="1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 </a:t>
            </a:r>
            <a:r>
              <a:rPr lang="pl-PL" sz="560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and </a:t>
            </a:r>
            <a:r>
              <a:rPr lang="en-US" sz="560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it</a:t>
            </a:r>
            <a:r>
              <a:rPr lang="pl-PL" sz="560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 </a:t>
            </a:r>
            <a:r>
              <a:rPr lang="pl-PL" sz="5600" i="0" dirty="0" err="1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has</a:t>
            </a:r>
            <a:r>
              <a:rPr lang="en-US" sz="560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 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to be completed within strictly defined deadlines. It is very important to complete </a:t>
            </a:r>
            <a:r>
              <a:rPr lang="pl-PL" sz="5600" b="0" i="0" dirty="0" err="1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all</a:t>
            </a:r>
            <a:r>
              <a:rPr lang="pl-PL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 </a:t>
            </a:r>
            <a:r>
              <a:rPr lang="pl-PL" sz="5600" b="0" i="0" dirty="0" err="1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necessary</a:t>
            </a:r>
            <a:r>
              <a:rPr lang="pl-PL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 </a:t>
            </a:r>
            <a:r>
              <a:rPr lang="pl-PL" sz="5600" b="0" i="0" dirty="0" err="1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courses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 for a given field of study.</a:t>
            </a:r>
            <a:br>
              <a:rPr lang="en-US" sz="5600" dirty="0">
                <a:latin typeface="Lato" panose="020F0502020204030203" pitchFamily="34" charset="-18"/>
              </a:rPr>
            </a:br>
            <a:br>
              <a:rPr lang="en-US" sz="5600" dirty="0">
                <a:latin typeface="Lato" panose="020F0502020204030203" pitchFamily="34" charset="-18"/>
              </a:rPr>
            </a:br>
            <a:r>
              <a:rPr lang="en-US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The problem to work through is the difficulty that students find in choosing the right lecturer and interesting </a:t>
            </a:r>
            <a:r>
              <a:rPr lang="pl-PL" sz="5600" b="0" i="0" dirty="0" err="1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courses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.</a:t>
            </a:r>
            <a:r>
              <a:rPr lang="pl-PL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 The </a:t>
            </a:r>
            <a:r>
              <a:rPr lang="pl-PL" sz="5600" b="0" i="0" dirty="0" err="1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assumption</a:t>
            </a:r>
            <a:r>
              <a:rPr lang="pl-PL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 of </a:t>
            </a:r>
            <a:r>
              <a:rPr lang="pl-PL" sz="5600" b="0" i="0" dirty="0" err="1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project</a:t>
            </a:r>
            <a:r>
              <a:rPr lang="pl-PL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 </a:t>
            </a:r>
            <a:r>
              <a:rPr lang="pl-PL" sz="5600" b="0" i="0" dirty="0" err="1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is</a:t>
            </a:r>
            <a:r>
              <a:rPr lang="pl-PL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 to </a:t>
            </a:r>
            <a:r>
              <a:rPr lang="pl-PL" sz="5600" b="0" i="0" dirty="0" err="1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create</a:t>
            </a:r>
            <a:r>
              <a:rPr lang="pl-PL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 a </a:t>
            </a:r>
            <a:r>
              <a:rPr lang="pl-PL" sz="5600" b="0" i="0" dirty="0" err="1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tool</a:t>
            </a:r>
            <a:r>
              <a:rPr lang="pl-PL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 </a:t>
            </a:r>
            <a:r>
              <a:rPr lang="pl-PL" sz="5600" b="0" i="0" dirty="0" err="1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that</a:t>
            </a:r>
            <a:r>
              <a:rPr lang="pl-PL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 </a:t>
            </a:r>
            <a:r>
              <a:rPr lang="pl-PL" sz="5600" b="0" i="0" dirty="0" err="1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facilitates</a:t>
            </a:r>
            <a:r>
              <a:rPr lang="pl-PL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 </a:t>
            </a:r>
            <a:r>
              <a:rPr lang="pl-PL" sz="5600" b="0" i="0" dirty="0" err="1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finding</a:t>
            </a:r>
            <a:r>
              <a:rPr lang="pl-PL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 a </a:t>
            </a:r>
            <a:r>
              <a:rPr lang="pl-PL" sz="5600" b="0" i="0" dirty="0" err="1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classes</a:t>
            </a:r>
            <a:r>
              <a:rPr lang="pl-PL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 and </a:t>
            </a:r>
            <a:r>
              <a:rPr lang="pl-PL" sz="5600" b="0" i="0" dirty="0" err="1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teacher</a:t>
            </a:r>
            <a:r>
              <a:rPr lang="pl-PL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, </a:t>
            </a:r>
            <a:r>
              <a:rPr lang="pl-PL" sz="5600" b="0" i="0" dirty="0" err="1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appropriate</a:t>
            </a:r>
            <a:r>
              <a:rPr lang="pl-PL" sz="5600" b="0" i="0" dirty="0">
                <a:solidFill>
                  <a:srgbClr val="000000"/>
                </a:solidFill>
                <a:effectLst/>
                <a:latin typeface="Lato" panose="020F0502020204030203" pitchFamily="34" charset="-18"/>
              </a:rPr>
              <a:t> for the student. </a:t>
            </a:r>
            <a:endParaRPr lang="pl-PL" sz="5600" dirty="0">
              <a:latin typeface="Lato" panose="020F0502020204030203" pitchFamily="34" charset="-18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2062DEA-3CB8-4555-B386-44DDD8FEA4BD}"/>
              </a:ext>
            </a:extLst>
          </p:cNvPr>
          <p:cNvSpPr txBox="1"/>
          <p:nvPr/>
        </p:nvSpPr>
        <p:spPr>
          <a:xfrm>
            <a:off x="4980150" y="2821006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About</a:t>
            </a:r>
            <a:r>
              <a:rPr lang="pl-PL" sz="2000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 the </a:t>
            </a:r>
            <a:r>
              <a:rPr lang="pl-PL" sz="20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project</a:t>
            </a:r>
            <a:endParaRPr lang="pl-PL" sz="2000" b="1" dirty="0">
              <a:solidFill>
                <a:schemeClr val="bg2">
                  <a:lumMod val="25000"/>
                </a:schemeClr>
              </a:solidFill>
              <a:latin typeface="Playfair Display" pitchFamily="2" charset="-18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697E22C-3F15-48AE-BF1A-4EE22BC24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62" y="56485"/>
            <a:ext cx="1223675" cy="122367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98849760-9CC3-4539-8F24-468E22FA199F}"/>
              </a:ext>
            </a:extLst>
          </p:cNvPr>
          <p:cNvSpPr txBox="1"/>
          <p:nvPr/>
        </p:nvSpPr>
        <p:spPr>
          <a:xfrm>
            <a:off x="699763" y="1149823"/>
            <a:ext cx="10792472" cy="90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4000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Best </a:t>
            </a:r>
            <a:r>
              <a:rPr lang="pl-PL" sz="4000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Lecture</a:t>
            </a:r>
            <a:r>
              <a:rPr lang="pl-PL" sz="4000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 – </a:t>
            </a:r>
            <a:r>
              <a:rPr lang="pl-PL" sz="4000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website</a:t>
            </a:r>
            <a:r>
              <a:rPr lang="pl-PL" sz="4000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 for student </a:t>
            </a:r>
            <a:endParaRPr lang="pl-PL" dirty="0">
              <a:solidFill>
                <a:schemeClr val="bg2">
                  <a:lumMod val="25000"/>
                </a:schemeClr>
              </a:solidFill>
              <a:latin typeface="Playfair Displ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564769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FCBEC24-ABAD-46BD-B11E-5E1EDA74F762}"/>
              </a:ext>
            </a:extLst>
          </p:cNvPr>
          <p:cNvSpPr txBox="1"/>
          <p:nvPr/>
        </p:nvSpPr>
        <p:spPr>
          <a:xfrm>
            <a:off x="1520799" y="2593986"/>
            <a:ext cx="9522958" cy="22997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When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building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UX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trategy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I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conducted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 </a:t>
            </a:r>
            <a:r>
              <a:rPr lang="pl-PL" sz="16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SWOT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analysis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defined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goal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using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S.M.A.R.T 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model and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tried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propose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solutions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through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Value </a:t>
            </a:r>
            <a:r>
              <a:rPr lang="pl-PL" sz="1600" b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Proposition</a:t>
            </a:r>
            <a:r>
              <a:rPr lang="pl-PL" sz="16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b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Canvas</a:t>
            </a:r>
            <a:r>
              <a:rPr lang="pl-PL" sz="16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</a:p>
          <a:p>
            <a:pPr algn="ctr">
              <a:lnSpc>
                <a:spcPct val="150000"/>
              </a:lnSpc>
            </a:pPr>
            <a:endParaRPr lang="pl-PL" sz="16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  <a:p>
            <a:pPr algn="ctr">
              <a:lnSpc>
                <a:spcPct val="150000"/>
              </a:lnSpc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Then I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moved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6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Business Model </a:t>
            </a:r>
            <a:r>
              <a:rPr lang="pl-PL" sz="1600" b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Canvas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which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in my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opinion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very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useful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tool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in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creating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UX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strategies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It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combines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conclusions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of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all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methods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used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</a:p>
          <a:p>
            <a:pPr>
              <a:lnSpc>
                <a:spcPct val="150000"/>
              </a:lnSpc>
            </a:pPr>
            <a:endParaRPr lang="pl-PL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EC67084C-BC6A-4EFB-9C37-C8577025ECD5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607CBD1-684F-4D96-BBE7-2A7EA600DB8C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CE0FEB5-C5DD-472F-A5C5-AC89BBAFC7EA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DA166E0-C6C6-45AF-AE07-6D46950C3A04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008D9E0-C0D1-4439-AC46-C1313934862F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rgbClr val="FF0000"/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rgbClr val="FF0000"/>
              </a:solidFill>
              <a:latin typeface="Lato" panose="020F0502020204030203" pitchFamily="34" charset="-18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85FC8479-2DD0-4925-93A8-9C11CD2A8908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7AA9FCF-3208-402A-9E34-E91D120DBB05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B80A38E-4321-4599-BCE2-CADF515DDD9B}"/>
              </a:ext>
            </a:extLst>
          </p:cNvPr>
          <p:cNvSpPr txBox="1"/>
          <p:nvPr/>
        </p:nvSpPr>
        <p:spPr>
          <a:xfrm>
            <a:off x="4351773" y="1574079"/>
            <a:ext cx="3488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Business </a:t>
            </a:r>
            <a:r>
              <a:rPr lang="pl-PL" sz="32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analysis</a:t>
            </a:r>
            <a:endParaRPr lang="pl-PL" sz="3200" b="1" dirty="0">
              <a:solidFill>
                <a:schemeClr val="bg2">
                  <a:lumMod val="25000"/>
                </a:schemeClr>
              </a:solidFill>
              <a:latin typeface="Playfair Displ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90042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252383E7-3BE4-458F-B32F-5E2D3F57C0D1}"/>
              </a:ext>
            </a:extLst>
          </p:cNvPr>
          <p:cNvSpPr txBox="1"/>
          <p:nvPr/>
        </p:nvSpPr>
        <p:spPr>
          <a:xfrm>
            <a:off x="4342154" y="619649"/>
            <a:ext cx="350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Business Model </a:t>
            </a:r>
            <a:r>
              <a:rPr lang="pl-PL" sz="24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Canvas</a:t>
            </a:r>
            <a:endParaRPr lang="pl-PL" sz="2400" b="1" dirty="0">
              <a:solidFill>
                <a:schemeClr val="bg2">
                  <a:lumMod val="25000"/>
                </a:schemeClr>
              </a:solidFill>
              <a:latin typeface="Playfair Display" pitchFamily="2" charset="-18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604EA7F3-3C04-4491-9DD6-23E3B250EC12}"/>
              </a:ext>
            </a:extLst>
          </p:cNvPr>
          <p:cNvSpPr/>
          <p:nvPr/>
        </p:nvSpPr>
        <p:spPr>
          <a:xfrm>
            <a:off x="886265" y="1180947"/>
            <a:ext cx="1941341" cy="3762197"/>
          </a:xfrm>
          <a:prstGeom prst="rect">
            <a:avLst/>
          </a:prstGeom>
          <a:solidFill>
            <a:srgbClr val="F28B7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637FB00D-E471-4309-BEC0-4C30B11541E4}"/>
              </a:ext>
            </a:extLst>
          </p:cNvPr>
          <p:cNvSpPr/>
          <p:nvPr/>
        </p:nvSpPr>
        <p:spPr>
          <a:xfrm>
            <a:off x="5125328" y="1180947"/>
            <a:ext cx="1941341" cy="3762197"/>
          </a:xfrm>
          <a:prstGeom prst="rect">
            <a:avLst/>
          </a:prstGeom>
          <a:solidFill>
            <a:srgbClr val="F28B7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9F4E08E-7CB2-496B-9917-38495B6CE1C9}"/>
              </a:ext>
            </a:extLst>
          </p:cNvPr>
          <p:cNvSpPr/>
          <p:nvPr/>
        </p:nvSpPr>
        <p:spPr>
          <a:xfrm>
            <a:off x="9364391" y="1180947"/>
            <a:ext cx="1941341" cy="3757291"/>
          </a:xfrm>
          <a:prstGeom prst="rect">
            <a:avLst/>
          </a:prstGeom>
          <a:solidFill>
            <a:srgbClr val="F28B7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2CD90E7-1934-4E94-BEC8-88307948D59F}"/>
              </a:ext>
            </a:extLst>
          </p:cNvPr>
          <p:cNvSpPr/>
          <p:nvPr/>
        </p:nvSpPr>
        <p:spPr>
          <a:xfrm rot="5400000">
            <a:off x="8095832" y="3212090"/>
            <a:ext cx="1331983" cy="5087813"/>
          </a:xfrm>
          <a:prstGeom prst="rect">
            <a:avLst/>
          </a:prstGeom>
          <a:solidFill>
            <a:srgbClr val="F28B7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B0CFE6B0-64F3-4232-92FC-D725B555282C}"/>
              </a:ext>
            </a:extLst>
          </p:cNvPr>
          <p:cNvSpPr/>
          <p:nvPr/>
        </p:nvSpPr>
        <p:spPr>
          <a:xfrm rot="5400000">
            <a:off x="2769726" y="3217632"/>
            <a:ext cx="1320899" cy="5087813"/>
          </a:xfrm>
          <a:prstGeom prst="rect">
            <a:avLst/>
          </a:prstGeom>
          <a:solidFill>
            <a:srgbClr val="F28B7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6D472D24-1FFF-42D5-A54E-4D19FBDB0F8A}"/>
              </a:ext>
            </a:extLst>
          </p:cNvPr>
          <p:cNvSpPr/>
          <p:nvPr/>
        </p:nvSpPr>
        <p:spPr>
          <a:xfrm>
            <a:off x="2991726" y="1195389"/>
            <a:ext cx="1941341" cy="1898764"/>
          </a:xfrm>
          <a:prstGeom prst="rect">
            <a:avLst/>
          </a:prstGeom>
          <a:solidFill>
            <a:srgbClr val="F28B7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2BBBBB3F-B76F-4CBB-A751-4D1F5473CF75}"/>
              </a:ext>
            </a:extLst>
          </p:cNvPr>
          <p:cNvSpPr/>
          <p:nvPr/>
        </p:nvSpPr>
        <p:spPr>
          <a:xfrm>
            <a:off x="3016925" y="3365011"/>
            <a:ext cx="1941341" cy="1578134"/>
          </a:xfrm>
          <a:prstGeom prst="rect">
            <a:avLst/>
          </a:prstGeom>
          <a:solidFill>
            <a:srgbClr val="F28B7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984DD17F-A203-4D17-8A02-DB94AFA4969D}"/>
              </a:ext>
            </a:extLst>
          </p:cNvPr>
          <p:cNvSpPr/>
          <p:nvPr/>
        </p:nvSpPr>
        <p:spPr>
          <a:xfrm>
            <a:off x="7230788" y="1196659"/>
            <a:ext cx="1941341" cy="1898764"/>
          </a:xfrm>
          <a:prstGeom prst="rect">
            <a:avLst/>
          </a:prstGeom>
          <a:solidFill>
            <a:srgbClr val="F28B7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D8007899-86A5-4986-981F-4B877585210B}"/>
              </a:ext>
            </a:extLst>
          </p:cNvPr>
          <p:cNvSpPr/>
          <p:nvPr/>
        </p:nvSpPr>
        <p:spPr>
          <a:xfrm>
            <a:off x="7216714" y="3360104"/>
            <a:ext cx="1941341" cy="1578134"/>
          </a:xfrm>
          <a:prstGeom prst="rect">
            <a:avLst/>
          </a:prstGeom>
          <a:solidFill>
            <a:srgbClr val="F28B7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FBC3BB6-8841-4A7A-90DF-6EC294D995AC}"/>
              </a:ext>
            </a:extLst>
          </p:cNvPr>
          <p:cNvSpPr txBox="1"/>
          <p:nvPr/>
        </p:nvSpPr>
        <p:spPr>
          <a:xfrm>
            <a:off x="1019908" y="1306697"/>
            <a:ext cx="1674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err="1">
                <a:solidFill>
                  <a:schemeClr val="bg1"/>
                </a:solidFill>
                <a:latin typeface="Lato" panose="020F0502020204030203" pitchFamily="34" charset="-18"/>
              </a:rPr>
              <a:t>Key</a:t>
            </a:r>
            <a:r>
              <a:rPr lang="pl-PL" sz="1600" dirty="0">
                <a:solidFill>
                  <a:schemeClr val="bg1"/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1"/>
                </a:solidFill>
                <a:latin typeface="Lato" panose="020F0502020204030203" pitchFamily="34" charset="-18"/>
              </a:rPr>
              <a:t>activities</a:t>
            </a:r>
            <a:endParaRPr lang="pl-PL" sz="1600" dirty="0">
              <a:solidFill>
                <a:schemeClr val="bg1"/>
              </a:solidFill>
              <a:latin typeface="Lato" panose="020F0502020204030203" pitchFamily="34" charset="-18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C726D24-AE01-41C2-85EF-78B0DA9AECDA}"/>
              </a:ext>
            </a:extLst>
          </p:cNvPr>
          <p:cNvSpPr txBox="1"/>
          <p:nvPr/>
        </p:nvSpPr>
        <p:spPr>
          <a:xfrm>
            <a:off x="3125369" y="1306697"/>
            <a:ext cx="1674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err="1">
                <a:solidFill>
                  <a:schemeClr val="bg1"/>
                </a:solidFill>
                <a:latin typeface="Lato" panose="020F0502020204030203" pitchFamily="34" charset="-18"/>
              </a:rPr>
              <a:t>Key</a:t>
            </a:r>
            <a:r>
              <a:rPr lang="pl-PL" sz="1600" dirty="0">
                <a:solidFill>
                  <a:schemeClr val="bg1"/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1"/>
                </a:solidFill>
                <a:latin typeface="Lato" panose="020F0502020204030203" pitchFamily="34" charset="-18"/>
              </a:rPr>
              <a:t>partners</a:t>
            </a:r>
            <a:endParaRPr lang="pl-PL" sz="1600" dirty="0">
              <a:solidFill>
                <a:schemeClr val="bg1"/>
              </a:solidFill>
              <a:latin typeface="Lato" panose="020F0502020204030203" pitchFamily="34" charset="-18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2023860-FB58-4653-922A-0775287E21AD}"/>
              </a:ext>
            </a:extLst>
          </p:cNvPr>
          <p:cNvSpPr txBox="1"/>
          <p:nvPr/>
        </p:nvSpPr>
        <p:spPr>
          <a:xfrm>
            <a:off x="5139404" y="1306697"/>
            <a:ext cx="1899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bg1"/>
                </a:solidFill>
                <a:latin typeface="Lato" panose="020F0502020204030203" pitchFamily="34" charset="-18"/>
              </a:rPr>
              <a:t>Value </a:t>
            </a:r>
            <a:r>
              <a:rPr lang="pl-PL" sz="1600" dirty="0" err="1">
                <a:solidFill>
                  <a:schemeClr val="bg1"/>
                </a:solidFill>
                <a:latin typeface="Lato" panose="020F0502020204030203" pitchFamily="34" charset="-18"/>
              </a:rPr>
              <a:t>proposition</a:t>
            </a:r>
            <a:endParaRPr lang="pl-PL" sz="1600" dirty="0">
              <a:solidFill>
                <a:schemeClr val="bg1"/>
              </a:solidFill>
              <a:latin typeface="Lato" panose="020F0502020204030203" pitchFamily="34" charset="-18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FB8BC7F-14F7-459C-8BED-B0B568815F69}"/>
              </a:ext>
            </a:extLst>
          </p:cNvPr>
          <p:cNvSpPr txBox="1"/>
          <p:nvPr/>
        </p:nvSpPr>
        <p:spPr>
          <a:xfrm>
            <a:off x="7364431" y="1306697"/>
            <a:ext cx="1674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err="1">
                <a:solidFill>
                  <a:schemeClr val="bg1"/>
                </a:solidFill>
                <a:latin typeface="Lato" panose="020F0502020204030203" pitchFamily="34" charset="-18"/>
              </a:rPr>
              <a:t>Customer</a:t>
            </a:r>
            <a:r>
              <a:rPr lang="pl-PL" sz="1600" dirty="0">
                <a:solidFill>
                  <a:schemeClr val="bg1"/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1"/>
                </a:solidFill>
                <a:latin typeface="Lato" panose="020F0502020204030203" pitchFamily="34" charset="-18"/>
              </a:rPr>
              <a:t>relationship</a:t>
            </a:r>
            <a:endParaRPr lang="pl-PL" sz="1600" dirty="0">
              <a:solidFill>
                <a:schemeClr val="bg1"/>
              </a:solidFill>
              <a:latin typeface="Lato" panose="020F0502020204030203" pitchFamily="34" charset="-18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A66EC9E3-675C-411B-B6BE-6A920557BBCB}"/>
              </a:ext>
            </a:extLst>
          </p:cNvPr>
          <p:cNvSpPr txBox="1"/>
          <p:nvPr/>
        </p:nvSpPr>
        <p:spPr>
          <a:xfrm>
            <a:off x="9498034" y="1306697"/>
            <a:ext cx="1674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err="1">
                <a:solidFill>
                  <a:schemeClr val="bg1"/>
                </a:solidFill>
                <a:latin typeface="Lato" panose="020F0502020204030203" pitchFamily="34" charset="-18"/>
              </a:rPr>
              <a:t>Customer</a:t>
            </a:r>
            <a:r>
              <a:rPr lang="pl-PL" sz="1600" dirty="0">
                <a:solidFill>
                  <a:schemeClr val="bg1"/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1"/>
                </a:solidFill>
                <a:latin typeface="Lato" panose="020F0502020204030203" pitchFamily="34" charset="-18"/>
              </a:rPr>
              <a:t>segments</a:t>
            </a:r>
            <a:endParaRPr lang="pl-PL" sz="1600" dirty="0">
              <a:solidFill>
                <a:schemeClr val="bg1"/>
              </a:solidFill>
              <a:latin typeface="Lato" panose="020F0502020204030203" pitchFamily="34" charset="-18"/>
            </a:endParaRP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A42E3DE3-51CC-4C79-AB6C-94B8FAC0284D}"/>
              </a:ext>
            </a:extLst>
          </p:cNvPr>
          <p:cNvSpPr txBox="1"/>
          <p:nvPr/>
        </p:nvSpPr>
        <p:spPr>
          <a:xfrm>
            <a:off x="3150568" y="3480050"/>
            <a:ext cx="1674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err="1">
                <a:solidFill>
                  <a:schemeClr val="bg1"/>
                </a:solidFill>
                <a:latin typeface="Lato" panose="020F0502020204030203" pitchFamily="34" charset="-18"/>
              </a:rPr>
              <a:t>Key</a:t>
            </a:r>
            <a:r>
              <a:rPr lang="pl-PL" sz="1600" dirty="0">
                <a:solidFill>
                  <a:schemeClr val="bg1"/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1"/>
                </a:solidFill>
                <a:latin typeface="Lato" panose="020F0502020204030203" pitchFamily="34" charset="-18"/>
              </a:rPr>
              <a:t>resources</a:t>
            </a:r>
            <a:endParaRPr lang="pl-PL" sz="1600" dirty="0">
              <a:solidFill>
                <a:schemeClr val="bg1"/>
              </a:solidFill>
              <a:latin typeface="Lato" panose="020F0502020204030203" pitchFamily="34" charset="-18"/>
            </a:endParaRP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DA686D43-EF77-4524-A38D-BFB4A9F505A9}"/>
              </a:ext>
            </a:extLst>
          </p:cNvPr>
          <p:cNvSpPr txBox="1"/>
          <p:nvPr/>
        </p:nvSpPr>
        <p:spPr>
          <a:xfrm>
            <a:off x="7350357" y="3480050"/>
            <a:ext cx="1674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err="1">
                <a:solidFill>
                  <a:schemeClr val="bg1"/>
                </a:solidFill>
                <a:latin typeface="Lato" panose="020F0502020204030203" pitchFamily="34" charset="-18"/>
              </a:rPr>
              <a:t>Channels</a:t>
            </a:r>
            <a:endParaRPr lang="pl-PL" sz="1600" dirty="0">
              <a:solidFill>
                <a:schemeClr val="bg1"/>
              </a:solidFill>
              <a:latin typeface="Lato" panose="020F0502020204030203" pitchFamily="34" charset="-18"/>
            </a:endParaRP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FF8B4524-E221-43AC-8DC7-7CE1A0EA46DE}"/>
              </a:ext>
            </a:extLst>
          </p:cNvPr>
          <p:cNvSpPr txBox="1"/>
          <p:nvPr/>
        </p:nvSpPr>
        <p:spPr>
          <a:xfrm>
            <a:off x="1019908" y="5200730"/>
            <a:ext cx="1674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err="1">
                <a:solidFill>
                  <a:schemeClr val="bg1"/>
                </a:solidFill>
                <a:latin typeface="Lato" panose="020F0502020204030203" pitchFamily="34" charset="-18"/>
              </a:rPr>
              <a:t>Cost</a:t>
            </a:r>
            <a:r>
              <a:rPr lang="pl-PL" sz="1600" dirty="0">
                <a:solidFill>
                  <a:schemeClr val="bg1"/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1"/>
                </a:solidFill>
                <a:latin typeface="Lato" panose="020F0502020204030203" pitchFamily="34" charset="-18"/>
              </a:rPr>
              <a:t>structure</a:t>
            </a:r>
            <a:endParaRPr lang="pl-PL" sz="1600" dirty="0">
              <a:solidFill>
                <a:schemeClr val="bg1"/>
              </a:solidFill>
              <a:latin typeface="Lato" panose="020F0502020204030203" pitchFamily="34" charset="-18"/>
            </a:endParaRP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AAC9D6EA-7660-4C72-8ECC-5054EABC4445}"/>
              </a:ext>
            </a:extLst>
          </p:cNvPr>
          <p:cNvSpPr txBox="1"/>
          <p:nvPr/>
        </p:nvSpPr>
        <p:spPr>
          <a:xfrm>
            <a:off x="6379686" y="5200730"/>
            <a:ext cx="1962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err="1">
                <a:solidFill>
                  <a:schemeClr val="bg1"/>
                </a:solidFill>
                <a:latin typeface="Lato" panose="020F0502020204030203" pitchFamily="34" charset="-18"/>
              </a:rPr>
              <a:t>Revenue</a:t>
            </a:r>
            <a:r>
              <a:rPr lang="pl-PL" sz="1600" dirty="0">
                <a:solidFill>
                  <a:schemeClr val="bg1"/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1"/>
                </a:solidFill>
                <a:latin typeface="Lato" panose="020F0502020204030203" pitchFamily="34" charset="-18"/>
              </a:rPr>
              <a:t>streams</a:t>
            </a:r>
            <a:endParaRPr lang="pl-PL" sz="1600" dirty="0">
              <a:solidFill>
                <a:schemeClr val="bg1"/>
              </a:solidFill>
              <a:latin typeface="Lato" panose="020F0502020204030203" pitchFamily="34" charset="-18"/>
            </a:endParaRPr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8CAF91D1-C399-41CF-94B6-348972C0183A}"/>
              </a:ext>
            </a:extLst>
          </p:cNvPr>
          <p:cNvGrpSpPr/>
          <p:nvPr/>
        </p:nvGrpSpPr>
        <p:grpSpPr>
          <a:xfrm>
            <a:off x="1019908" y="1970494"/>
            <a:ext cx="1674055" cy="2268965"/>
            <a:chOff x="1019907" y="1534744"/>
            <a:chExt cx="1674055" cy="2268965"/>
          </a:xfrm>
        </p:grpSpPr>
        <p:sp>
          <p:nvSpPr>
            <p:cNvPr id="27" name="pole tekstowe 26">
              <a:extLst>
                <a:ext uri="{FF2B5EF4-FFF2-40B4-BE49-F238E27FC236}">
                  <a16:creationId xmlns:a16="http://schemas.microsoft.com/office/drawing/2014/main" id="{63DD57C6-21AB-41F1-9384-199A16AB534D}"/>
                </a:ext>
              </a:extLst>
            </p:cNvPr>
            <p:cNvSpPr txBox="1"/>
            <p:nvPr/>
          </p:nvSpPr>
          <p:spPr>
            <a:xfrm>
              <a:off x="1019907" y="1534744"/>
              <a:ext cx="1674055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300" dirty="0" err="1">
                  <a:solidFill>
                    <a:schemeClr val="bg1"/>
                  </a:solidFill>
                  <a:latin typeface="Lato" panose="020F0502020204030203" pitchFamily="34" charset="-18"/>
                </a:rPr>
                <a:t>Users</a:t>
              </a:r>
              <a:r>
                <a:rPr lang="pl-PL" sz="1300" dirty="0">
                  <a:solidFill>
                    <a:schemeClr val="bg1"/>
                  </a:solidFill>
                  <a:latin typeface="Lato" panose="020F0502020204030203" pitchFamily="34" charset="-18"/>
                </a:rPr>
                <a:t>: </a:t>
              </a:r>
              <a:r>
                <a:rPr lang="pl-PL" sz="1300" dirty="0" err="1">
                  <a:solidFill>
                    <a:schemeClr val="bg1"/>
                  </a:solidFill>
                  <a:latin typeface="Lato" panose="020F0502020204030203" pitchFamily="34" charset="-18"/>
                </a:rPr>
                <a:t>obtaining</a:t>
              </a:r>
              <a:r>
                <a:rPr lang="pl-PL" sz="1300" dirty="0">
                  <a:solidFill>
                    <a:schemeClr val="bg1"/>
                  </a:solidFill>
                  <a:latin typeface="Lato" panose="020F0502020204030203" pitchFamily="34" charset="-18"/>
                </a:rPr>
                <a:t> </a:t>
              </a:r>
              <a:r>
                <a:rPr lang="pl-PL" sz="1300" dirty="0" err="1">
                  <a:solidFill>
                    <a:schemeClr val="bg1"/>
                  </a:solidFill>
                  <a:latin typeface="Lato" panose="020F0502020204030203" pitchFamily="34" charset="-18"/>
                </a:rPr>
                <a:t>information</a:t>
              </a:r>
              <a:r>
                <a:rPr lang="pl-PL" sz="1300" dirty="0">
                  <a:solidFill>
                    <a:schemeClr val="bg1"/>
                  </a:solidFill>
                  <a:latin typeface="Lato" panose="020F0502020204030203" pitchFamily="34" charset="-18"/>
                </a:rPr>
                <a:t> </a:t>
              </a:r>
              <a:r>
                <a:rPr lang="pl-PL" sz="1300" dirty="0" err="1">
                  <a:solidFill>
                    <a:schemeClr val="bg1"/>
                  </a:solidFill>
                  <a:latin typeface="Lato" panose="020F0502020204030203" pitchFamily="34" charset="-18"/>
                </a:rPr>
                <a:t>about</a:t>
              </a:r>
              <a:r>
                <a:rPr lang="pl-PL" sz="1300" dirty="0">
                  <a:solidFill>
                    <a:schemeClr val="bg1"/>
                  </a:solidFill>
                  <a:latin typeface="Lato" panose="020F0502020204030203" pitchFamily="34" charset="-18"/>
                </a:rPr>
                <a:t> </a:t>
              </a:r>
              <a:r>
                <a:rPr lang="pl-PL" sz="1300" dirty="0" err="1">
                  <a:solidFill>
                    <a:schemeClr val="bg1"/>
                  </a:solidFill>
                  <a:latin typeface="Lato" panose="020F0502020204030203" pitchFamily="34" charset="-18"/>
                </a:rPr>
                <a:t>lecturers</a:t>
              </a:r>
              <a:r>
                <a:rPr lang="pl-PL" sz="1300" dirty="0">
                  <a:solidFill>
                    <a:schemeClr val="bg1"/>
                  </a:solidFill>
                  <a:latin typeface="Lato" panose="020F0502020204030203" pitchFamily="34" charset="-18"/>
                </a:rPr>
                <a:t> and </a:t>
              </a:r>
              <a:r>
                <a:rPr lang="pl-PL" sz="1300" dirty="0" err="1">
                  <a:solidFill>
                    <a:schemeClr val="bg1"/>
                  </a:solidFill>
                  <a:latin typeface="Lato" panose="020F0502020204030203" pitchFamily="34" charset="-18"/>
                </a:rPr>
                <a:t>subjects</a:t>
              </a:r>
              <a:r>
                <a:rPr lang="pl-PL" sz="1300" dirty="0">
                  <a:solidFill>
                    <a:schemeClr val="bg1"/>
                  </a:solidFill>
                  <a:latin typeface="Lato" panose="020F0502020204030203" pitchFamily="34" charset="-18"/>
                </a:rPr>
                <a:t>, </a:t>
              </a:r>
              <a:r>
                <a:rPr lang="pl-PL" sz="1300" dirty="0" err="1">
                  <a:solidFill>
                    <a:schemeClr val="bg1"/>
                  </a:solidFill>
                  <a:latin typeface="Lato" panose="020F0502020204030203" pitchFamily="34" charset="-18"/>
                </a:rPr>
                <a:t>possibility</a:t>
              </a:r>
              <a:r>
                <a:rPr lang="pl-PL" sz="1300" dirty="0">
                  <a:solidFill>
                    <a:schemeClr val="bg1"/>
                  </a:solidFill>
                  <a:latin typeface="Lato" panose="020F0502020204030203" pitchFamily="34" charset="-18"/>
                </a:rPr>
                <a:t> of </a:t>
              </a:r>
              <a:r>
                <a:rPr lang="pl-PL" sz="1300" dirty="0" err="1">
                  <a:solidFill>
                    <a:schemeClr val="bg1"/>
                  </a:solidFill>
                  <a:latin typeface="Lato" panose="020F0502020204030203" pitchFamily="34" charset="-18"/>
                </a:rPr>
                <a:t>expressing</a:t>
              </a:r>
              <a:r>
                <a:rPr lang="pl-PL" sz="1300" dirty="0">
                  <a:solidFill>
                    <a:schemeClr val="bg1"/>
                  </a:solidFill>
                  <a:latin typeface="Lato" panose="020F0502020204030203" pitchFamily="34" charset="-18"/>
                </a:rPr>
                <a:t> </a:t>
              </a:r>
              <a:r>
                <a:rPr lang="pl-PL" sz="1300" dirty="0" err="1">
                  <a:solidFill>
                    <a:schemeClr val="bg1"/>
                  </a:solidFill>
                  <a:latin typeface="Lato" panose="020F0502020204030203" pitchFamily="34" charset="-18"/>
                </a:rPr>
                <a:t>opinions</a:t>
              </a:r>
              <a:endParaRPr lang="pl-PL" sz="1300" dirty="0">
                <a:solidFill>
                  <a:schemeClr val="bg1"/>
                </a:solidFill>
                <a:latin typeface="Lato" panose="020F0502020204030203" pitchFamily="34" charset="-18"/>
              </a:endParaRPr>
            </a:p>
          </p:txBody>
        </p:sp>
        <p:sp>
          <p:nvSpPr>
            <p:cNvPr id="28" name="pole tekstowe 27">
              <a:extLst>
                <a:ext uri="{FF2B5EF4-FFF2-40B4-BE49-F238E27FC236}">
                  <a16:creationId xmlns:a16="http://schemas.microsoft.com/office/drawing/2014/main" id="{3C91C95A-9AD4-4E61-BF05-1D703245CD5F}"/>
                </a:ext>
              </a:extLst>
            </p:cNvPr>
            <p:cNvSpPr txBox="1"/>
            <p:nvPr/>
          </p:nvSpPr>
          <p:spPr>
            <a:xfrm>
              <a:off x="1019907" y="2911157"/>
              <a:ext cx="167405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300" dirty="0">
                  <a:solidFill>
                    <a:schemeClr val="bg1"/>
                  </a:solidFill>
                  <a:latin typeface="Lato" panose="020F0502020204030203" pitchFamily="34" charset="-18"/>
                </a:rPr>
                <a:t>Business: </a:t>
              </a:r>
              <a:r>
                <a:rPr lang="pl-PL" sz="1300" dirty="0" err="1">
                  <a:solidFill>
                    <a:schemeClr val="bg1"/>
                  </a:solidFill>
                  <a:latin typeface="Lato" panose="020F0502020204030203" pitchFamily="34" charset="-18"/>
                </a:rPr>
                <a:t>keeping</a:t>
              </a:r>
              <a:r>
                <a:rPr lang="pl-PL" sz="1300" dirty="0">
                  <a:solidFill>
                    <a:schemeClr val="bg1"/>
                  </a:solidFill>
                  <a:latin typeface="Lato" panose="020F0502020204030203" pitchFamily="34" charset="-18"/>
                </a:rPr>
                <a:t> the </a:t>
              </a:r>
              <a:r>
                <a:rPr lang="pl-PL" sz="1300" dirty="0" err="1">
                  <a:solidFill>
                    <a:schemeClr val="bg1"/>
                  </a:solidFill>
                  <a:latin typeface="Lato" panose="020F0502020204030203" pitchFamily="34" charset="-18"/>
                </a:rPr>
                <a:t>website</a:t>
              </a:r>
              <a:r>
                <a:rPr lang="pl-PL" sz="1300" dirty="0">
                  <a:solidFill>
                    <a:schemeClr val="bg1"/>
                  </a:solidFill>
                  <a:latin typeface="Lato" panose="020F0502020204030203" pitchFamily="34" charset="-18"/>
                </a:rPr>
                <a:t> </a:t>
              </a:r>
              <a:r>
                <a:rPr lang="pl-PL" sz="1300" dirty="0" err="1">
                  <a:solidFill>
                    <a:schemeClr val="bg1"/>
                  </a:solidFill>
                  <a:latin typeface="Lato" panose="020F0502020204030203" pitchFamily="34" charset="-18"/>
                </a:rPr>
                <a:t>working</a:t>
              </a:r>
              <a:r>
                <a:rPr lang="pl-PL" sz="1300" dirty="0">
                  <a:solidFill>
                    <a:schemeClr val="bg1"/>
                  </a:solidFill>
                  <a:latin typeface="Lato" panose="020F0502020204030203" pitchFamily="34" charset="-18"/>
                </a:rPr>
                <a:t> </a:t>
              </a:r>
              <a:r>
                <a:rPr lang="pl-PL" sz="1300" dirty="0" err="1">
                  <a:solidFill>
                    <a:schemeClr val="bg1"/>
                  </a:solidFill>
                  <a:latin typeface="Lato" panose="020F0502020204030203" pitchFamily="34" charset="-18"/>
                </a:rPr>
                <a:t>well</a:t>
              </a:r>
              <a:r>
                <a:rPr lang="pl-PL" sz="1300" dirty="0">
                  <a:solidFill>
                    <a:schemeClr val="bg1"/>
                  </a:solidFill>
                  <a:latin typeface="Lato" panose="020F0502020204030203" pitchFamily="34" charset="-18"/>
                </a:rPr>
                <a:t>, </a:t>
              </a:r>
              <a:r>
                <a:rPr lang="pl-PL" sz="1300" dirty="0" err="1">
                  <a:solidFill>
                    <a:schemeClr val="bg1"/>
                  </a:solidFill>
                  <a:latin typeface="Lato" panose="020F0502020204030203" pitchFamily="34" charset="-18"/>
                </a:rPr>
                <a:t>responding</a:t>
              </a:r>
              <a:r>
                <a:rPr lang="pl-PL" sz="1300" dirty="0">
                  <a:solidFill>
                    <a:schemeClr val="bg1"/>
                  </a:solidFill>
                  <a:latin typeface="Lato" panose="020F0502020204030203" pitchFamily="34" charset="-18"/>
                </a:rPr>
                <a:t> to </a:t>
              </a:r>
              <a:r>
                <a:rPr lang="pl-PL" sz="1300" dirty="0" err="1">
                  <a:solidFill>
                    <a:schemeClr val="bg1"/>
                  </a:solidFill>
                  <a:latin typeface="Lato" panose="020F0502020204030203" pitchFamily="34" charset="-18"/>
                </a:rPr>
                <a:t>user</a:t>
              </a:r>
              <a:r>
                <a:rPr lang="pl-PL" sz="1300" dirty="0">
                  <a:solidFill>
                    <a:schemeClr val="bg1"/>
                  </a:solidFill>
                  <a:latin typeface="Lato" panose="020F0502020204030203" pitchFamily="34" charset="-18"/>
                </a:rPr>
                <a:t> </a:t>
              </a:r>
              <a:r>
                <a:rPr lang="pl-PL" sz="1300" dirty="0" err="1">
                  <a:solidFill>
                    <a:schemeClr val="bg1"/>
                  </a:solidFill>
                  <a:latin typeface="Lato" panose="020F0502020204030203" pitchFamily="34" charset="-18"/>
                </a:rPr>
                <a:t>problems</a:t>
              </a:r>
              <a:endParaRPr lang="pl-PL" sz="1300" dirty="0">
                <a:solidFill>
                  <a:schemeClr val="bg1"/>
                </a:solidFill>
                <a:latin typeface="Lato" panose="020F0502020204030203" pitchFamily="34" charset="-18"/>
              </a:endParaRPr>
            </a:p>
          </p:txBody>
        </p:sp>
      </p:grp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A2B724A6-3AD8-4FD5-804E-53652A14B6B7}"/>
              </a:ext>
            </a:extLst>
          </p:cNvPr>
          <p:cNvSpPr txBox="1"/>
          <p:nvPr/>
        </p:nvSpPr>
        <p:spPr>
          <a:xfrm>
            <a:off x="3125369" y="1970494"/>
            <a:ext cx="16740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Students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,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graduates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,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lecturers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,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university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office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.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23816D07-1F24-435A-9C4A-BB2ED48B13DC}"/>
              </a:ext>
            </a:extLst>
          </p:cNvPr>
          <p:cNvSpPr txBox="1"/>
          <p:nvPr/>
        </p:nvSpPr>
        <p:spPr>
          <a:xfrm>
            <a:off x="3150568" y="3933644"/>
            <a:ext cx="16740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Students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comments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and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opinions</a:t>
            </a:r>
            <a:endParaRPr lang="pl-PL" sz="1300" dirty="0">
              <a:solidFill>
                <a:schemeClr val="bg1"/>
              </a:solidFill>
              <a:latin typeface="Lato" panose="020F0502020204030203" pitchFamily="34" charset="-18"/>
            </a:endParaRP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4C22F54B-52BA-4C3A-A33D-C98D2EE41745}"/>
              </a:ext>
            </a:extLst>
          </p:cNvPr>
          <p:cNvSpPr txBox="1"/>
          <p:nvPr/>
        </p:nvSpPr>
        <p:spPr>
          <a:xfrm>
            <a:off x="5258971" y="1970494"/>
            <a:ext cx="16740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Access to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onformation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about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courses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and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lecturers</a:t>
            </a:r>
            <a:endParaRPr lang="pl-PL" sz="1300" dirty="0">
              <a:solidFill>
                <a:schemeClr val="bg1"/>
              </a:solidFill>
              <a:latin typeface="Lato" panose="020F0502020204030203" pitchFamily="34" charset="-18"/>
            </a:endParaRPr>
          </a:p>
          <a:p>
            <a:endParaRPr lang="pl-PL" sz="1300" dirty="0">
              <a:solidFill>
                <a:schemeClr val="bg1"/>
              </a:solidFill>
              <a:latin typeface="Lato" panose="020F0502020204030203" pitchFamily="34" charset="-18"/>
            </a:endParaRPr>
          </a:p>
          <a:p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Knowledge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gathered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in one place</a:t>
            </a:r>
          </a:p>
          <a:p>
            <a:endParaRPr lang="pl-PL" sz="1300" dirty="0">
              <a:solidFill>
                <a:schemeClr val="bg1"/>
              </a:solidFill>
              <a:latin typeface="Lato" panose="020F0502020204030203" pitchFamily="34" charset="-18"/>
            </a:endParaRPr>
          </a:p>
          <a:p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Indirect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help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in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choosing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a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career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path</a:t>
            </a:r>
            <a:endParaRPr lang="pl-PL" sz="1300" dirty="0">
              <a:solidFill>
                <a:schemeClr val="bg1"/>
              </a:solidFill>
              <a:latin typeface="Lato" panose="020F0502020204030203" pitchFamily="34" charset="-18"/>
            </a:endParaRP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954CBE3A-62E8-4C9E-AC8E-162F1E35C0FE}"/>
              </a:ext>
            </a:extLst>
          </p:cNvPr>
          <p:cNvSpPr txBox="1"/>
          <p:nvPr/>
        </p:nvSpPr>
        <p:spPr>
          <a:xfrm>
            <a:off x="7297609" y="1970494"/>
            <a:ext cx="18076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Co-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creating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helpful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content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,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creating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an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academic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community</a:t>
            </a:r>
            <a:endParaRPr lang="pl-PL" sz="1300" dirty="0">
              <a:solidFill>
                <a:schemeClr val="bg1"/>
              </a:solidFill>
              <a:latin typeface="Lato" panose="020F0502020204030203" pitchFamily="34" charset="-18"/>
            </a:endParaRP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A8E13152-BC72-4EAB-B461-688E02D973E8}"/>
              </a:ext>
            </a:extLst>
          </p:cNvPr>
          <p:cNvSpPr txBox="1"/>
          <p:nvPr/>
        </p:nvSpPr>
        <p:spPr>
          <a:xfrm>
            <a:off x="7283535" y="3869334"/>
            <a:ext cx="18076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Social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media – Facebook,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website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of the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universiy</a:t>
            </a:r>
            <a:endParaRPr lang="pl-PL" sz="1300" dirty="0">
              <a:solidFill>
                <a:schemeClr val="bg1"/>
              </a:solidFill>
              <a:latin typeface="Lato" panose="020F0502020204030203" pitchFamily="34" charset="-18"/>
            </a:endParaRP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CC2A6AAD-B2AD-4166-A7FF-FCA3722206EF}"/>
              </a:ext>
            </a:extLst>
          </p:cNvPr>
          <p:cNvSpPr txBox="1"/>
          <p:nvPr/>
        </p:nvSpPr>
        <p:spPr>
          <a:xfrm>
            <a:off x="9431212" y="1970494"/>
            <a:ext cx="18076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Students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of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all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faculties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and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graduates</a:t>
            </a:r>
            <a:endParaRPr lang="pl-PL" sz="1300" dirty="0">
              <a:solidFill>
                <a:schemeClr val="bg1"/>
              </a:solidFill>
              <a:latin typeface="Lato" panose="020F0502020204030203" pitchFamily="34" charset="-18"/>
            </a:endParaRPr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E4905C54-B458-43C5-BEA9-F28E65180EDF}"/>
              </a:ext>
            </a:extLst>
          </p:cNvPr>
          <p:cNvSpPr txBox="1"/>
          <p:nvPr/>
        </p:nvSpPr>
        <p:spPr>
          <a:xfrm>
            <a:off x="1153551" y="5602784"/>
            <a:ext cx="38047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Cost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of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maintaining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the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website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architecture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,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cost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of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securing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 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databases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, marketing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E512B186-C4DE-4539-B2D9-47FFEDB5E772}"/>
              </a:ext>
            </a:extLst>
          </p:cNvPr>
          <p:cNvSpPr txBox="1"/>
          <p:nvPr/>
        </p:nvSpPr>
        <p:spPr>
          <a:xfrm>
            <a:off x="6504542" y="5602784"/>
            <a:ext cx="38078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Advertising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, student suport (</a:t>
            </a:r>
            <a:r>
              <a:rPr lang="pl-PL" sz="1300" dirty="0" err="1">
                <a:solidFill>
                  <a:schemeClr val="bg1"/>
                </a:solidFill>
                <a:latin typeface="Lato" panose="020F0502020204030203" pitchFamily="34" charset="-18"/>
              </a:rPr>
              <a:t>donated</a:t>
            </a:r>
            <a:r>
              <a:rPr lang="pl-PL" sz="1300" dirty="0">
                <a:solidFill>
                  <a:schemeClr val="bg1"/>
                </a:solidFill>
                <a:latin typeface="Lato" panose="020F0502020204030203" pitchFamily="34" charset="-18"/>
              </a:rPr>
              <a:t>).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4C8CE420-324E-40E5-934C-63D7C6A41D9D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D73A78E4-02D4-40B6-AFF1-1B59BB2560BC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01B904D2-55CF-4515-8ABE-C90CBD0F5729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14B28B3A-F6BC-4208-9AC1-73712745C6F7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CBEA25EE-C213-4861-956F-3E4ED2BF6542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rgbClr val="FF0000"/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rgbClr val="FF0000"/>
              </a:solidFill>
              <a:latin typeface="Lato" panose="020F0502020204030203" pitchFamily="34" charset="-18"/>
            </a:endParaRPr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E730EF5F-9DA5-4982-87B3-41F7280DF1BF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9A320D4D-919C-46B3-8048-E397E98E97F4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40927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FCBEC24-ABAD-46BD-B11E-5E1EDA74F762}"/>
              </a:ext>
            </a:extLst>
          </p:cNvPr>
          <p:cNvSpPr txBox="1"/>
          <p:nvPr/>
        </p:nvSpPr>
        <p:spPr>
          <a:xfrm>
            <a:off x="1162631" y="1955936"/>
            <a:ext cx="9866739" cy="26290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competition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mainly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b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website</a:t>
            </a:r>
            <a:r>
              <a:rPr lang="pl-PL" sz="16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of the University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itself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which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provides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information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about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(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study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guide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) and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information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about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lecturers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Besides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students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only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use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Facebook </a:t>
            </a:r>
            <a:r>
              <a:rPr lang="pl-PL" sz="1600" b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groups</a:t>
            </a:r>
            <a:r>
              <a:rPr lang="pl-PL" sz="16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as a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source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of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information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There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currently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no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other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place and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tool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that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collects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shares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infromation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that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can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help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students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better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choose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teachers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</a:p>
          <a:p>
            <a:pPr algn="ctr">
              <a:lnSpc>
                <a:spcPct val="150000"/>
              </a:lnSpc>
            </a:pPr>
            <a:endParaRPr lang="pl-PL" sz="1600" b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  <a:p>
            <a:pPr algn="ctr">
              <a:lnSpc>
                <a:spcPct val="150000"/>
              </a:lnSpc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The American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website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– </a:t>
            </a:r>
            <a:r>
              <a:rPr lang="pl-PL" sz="1600" b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Koofers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–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may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be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inspiration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website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offers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possibility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evaluate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lecturers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as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well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as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study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materials and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job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offers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</a:t>
            </a:r>
            <a:endParaRPr lang="pl-PL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40959227-82E9-443A-AF01-52C3DCF07EA0}"/>
              </a:ext>
            </a:extLst>
          </p:cNvPr>
          <p:cNvSpPr/>
          <p:nvPr/>
        </p:nvSpPr>
        <p:spPr>
          <a:xfrm>
            <a:off x="2790093" y="5222070"/>
            <a:ext cx="6611814" cy="72093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-18"/>
                <a:hlinkClick r:id="rId2"/>
              </a:rPr>
              <a:t>Analysis of the most </a:t>
            </a:r>
            <a:r>
              <a:rPr lang="pl-P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-18"/>
                <a:hlinkClick r:id="rId2"/>
              </a:rPr>
              <a:t>important</a:t>
            </a: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-18"/>
                <a:hlinkClick r:id="rId2"/>
              </a:rPr>
              <a:t> </a:t>
            </a:r>
            <a:r>
              <a:rPr lang="pl-P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-18"/>
                <a:hlinkClick r:id="rId2"/>
              </a:rPr>
              <a:t>functions</a:t>
            </a: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-18"/>
                <a:hlinkClick r:id="rId2"/>
              </a:rPr>
              <a:t> of Koofers.com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FF7EA95F-BA07-4777-BB40-8A63516B320D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C83B9823-4233-4F08-A3C1-9255EA9FCD15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4DA7F19-6AED-4152-AC4A-37E33EEA89C7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D83E69CE-4E97-468E-933C-2B65B0677870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F2ABF42-0052-4AF0-B524-AB434348C0F2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rgbClr val="FF0000"/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rgbClr val="FF0000"/>
              </a:solidFill>
              <a:latin typeface="Lato" panose="020F0502020204030203" pitchFamily="34" charset="-18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7FA2949-6D37-4182-9F85-2D4A058C3C52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656D252-9505-49E6-B0D9-B7B2BA65824D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38DD9CAA-2532-45AA-A496-78A98492EC02}"/>
              </a:ext>
            </a:extLst>
          </p:cNvPr>
          <p:cNvSpPr txBox="1"/>
          <p:nvPr/>
        </p:nvSpPr>
        <p:spPr>
          <a:xfrm>
            <a:off x="4002318" y="1101294"/>
            <a:ext cx="4187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Competitors</a:t>
            </a:r>
            <a:r>
              <a:rPr lang="pl-PL" sz="3200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 </a:t>
            </a:r>
            <a:r>
              <a:rPr lang="pl-PL" sz="32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analysis</a:t>
            </a:r>
            <a:endParaRPr lang="pl-PL" sz="3200" b="1" dirty="0">
              <a:solidFill>
                <a:schemeClr val="bg2">
                  <a:lumMod val="25000"/>
                </a:schemeClr>
              </a:solidFill>
              <a:latin typeface="Playfair Displ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10711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ole tekstowe 15">
            <a:extLst>
              <a:ext uri="{FF2B5EF4-FFF2-40B4-BE49-F238E27FC236}">
                <a16:creationId xmlns:a16="http://schemas.microsoft.com/office/drawing/2014/main" id="{A9288970-6B20-4C64-ABD4-B5FC6705F374}"/>
              </a:ext>
            </a:extLst>
          </p:cNvPr>
          <p:cNvSpPr txBox="1"/>
          <p:nvPr/>
        </p:nvSpPr>
        <p:spPr>
          <a:xfrm>
            <a:off x="1165786" y="1888549"/>
            <a:ext cx="5318961" cy="27933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pl-PL" sz="2400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User persona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pl-PL" sz="2400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Information </a:t>
            </a:r>
            <a:r>
              <a:rPr lang="pl-PL" sz="24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architecture</a:t>
            </a:r>
            <a:endParaRPr lang="pl-PL" sz="2400" b="1" dirty="0">
              <a:solidFill>
                <a:schemeClr val="bg2">
                  <a:lumMod val="25000"/>
                </a:schemeClr>
              </a:solidFill>
              <a:latin typeface="Playfair Display" pitchFamily="2" charset="-18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pl-PL" sz="2400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User </a:t>
            </a:r>
            <a:r>
              <a:rPr lang="pl-PL" sz="24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stories</a:t>
            </a:r>
            <a:endParaRPr lang="pl-PL" sz="2400" b="1" dirty="0">
              <a:solidFill>
                <a:schemeClr val="bg2">
                  <a:lumMod val="25000"/>
                </a:schemeClr>
              </a:solidFill>
              <a:latin typeface="Playfair Display" pitchFamily="2" charset="-18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pl-PL" sz="2400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User </a:t>
            </a:r>
            <a:r>
              <a:rPr lang="pl-PL" sz="24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journey</a:t>
            </a:r>
            <a:endParaRPr lang="pl-PL" sz="2400" b="1" dirty="0">
              <a:solidFill>
                <a:schemeClr val="bg2">
                  <a:lumMod val="25000"/>
                </a:schemeClr>
              </a:solidFill>
              <a:latin typeface="Playfair Display" pitchFamily="2" charset="-18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pl-PL" sz="2400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User </a:t>
            </a:r>
            <a:r>
              <a:rPr lang="pl-PL" sz="24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flow</a:t>
            </a:r>
            <a:endParaRPr lang="pl-PL" b="1" dirty="0">
              <a:solidFill>
                <a:schemeClr val="bg2">
                  <a:lumMod val="25000"/>
                </a:schemeClr>
              </a:solidFill>
              <a:latin typeface="Playfair Display" pitchFamily="2" charset="-18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2F45BBD3-8DA4-4E6E-8715-D603240B4154}"/>
              </a:ext>
            </a:extLst>
          </p:cNvPr>
          <p:cNvSpPr txBox="1"/>
          <p:nvPr/>
        </p:nvSpPr>
        <p:spPr>
          <a:xfrm>
            <a:off x="7651779" y="5529592"/>
            <a:ext cx="5029949" cy="4531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Define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everything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about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user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0CFDB234-5023-4ED7-B207-1AC57C2FB507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5EC8A666-8512-437D-A9A5-56393FDD8AAD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D770DF1F-1BB2-4B99-8CEB-DC27CAB989F5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9411AB68-F190-4EEB-9D52-1A919581A1FD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06A8B36-AF03-4D8D-81B9-01386B2A9B27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6073BFB-3815-477F-9F62-3674B310E28B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EC5239"/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9ED32325-BF17-4B63-831D-35A570742E96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36887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EA2E3E0-D7FB-4E94-9A6C-AB5CC857B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" y="949151"/>
            <a:ext cx="3944454" cy="5916681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FCBEC24-ABAD-46BD-B11E-5E1EDA74F762}"/>
              </a:ext>
            </a:extLst>
          </p:cNvPr>
          <p:cNvSpPr txBox="1"/>
          <p:nvPr/>
        </p:nvSpPr>
        <p:spPr>
          <a:xfrm>
            <a:off x="5251900" y="949151"/>
            <a:ext cx="5785914" cy="8716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Daria </a:t>
            </a:r>
            <a:r>
              <a:rPr lang="pl-PL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Szwankowska</a:t>
            </a:r>
            <a:r>
              <a:rPr lang="pl-PL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, 21 </a:t>
            </a:r>
            <a:r>
              <a:rPr lang="pl-PL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years</a:t>
            </a:r>
            <a:r>
              <a:rPr lang="pl-PL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, Student of </a:t>
            </a:r>
            <a:r>
              <a:rPr lang="pl-PL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economics</a:t>
            </a:r>
            <a:r>
              <a:rPr lang="pl-PL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, 2nd </a:t>
            </a:r>
            <a:r>
              <a:rPr lang="pl-PL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year</a:t>
            </a:r>
            <a:r>
              <a:rPr lang="pl-PL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, </a:t>
            </a:r>
            <a:r>
              <a:rPr lang="pl-PL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bachelor’s</a:t>
            </a:r>
            <a:r>
              <a:rPr lang="pl-PL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 </a:t>
            </a:r>
            <a:r>
              <a:rPr lang="pl-PL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degree</a:t>
            </a:r>
            <a:r>
              <a:rPr lang="pl-PL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 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5B2C463-D669-4EDF-BF4F-BCED27B87EC6}"/>
              </a:ext>
            </a:extLst>
          </p:cNvPr>
          <p:cNvSpPr txBox="1"/>
          <p:nvPr/>
        </p:nvSpPr>
        <p:spPr>
          <a:xfrm>
            <a:off x="5257843" y="2061615"/>
            <a:ext cx="5334933" cy="10192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Daria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studies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daily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rents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room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in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Warsaw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she’s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focused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on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studying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college life.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She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wants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find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good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job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in the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some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company’s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finance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in the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future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She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is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ambitious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likes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learn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</a:t>
            </a:r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DEAE127E-9A43-493D-9739-F03DDB86D14A}"/>
              </a:ext>
            </a:extLst>
          </p:cNvPr>
          <p:cNvGrpSpPr/>
          <p:nvPr/>
        </p:nvGrpSpPr>
        <p:grpSpPr>
          <a:xfrm>
            <a:off x="5257843" y="3359660"/>
            <a:ext cx="5334933" cy="1810176"/>
            <a:chOff x="4960969" y="2888684"/>
            <a:chExt cx="5334933" cy="1810176"/>
          </a:xfrm>
        </p:grpSpPr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38BA6166-C2C2-4C48-AB22-A5F5C60BB960}"/>
                </a:ext>
              </a:extLst>
            </p:cNvPr>
            <p:cNvSpPr txBox="1"/>
            <p:nvPr/>
          </p:nvSpPr>
          <p:spPr>
            <a:xfrm>
              <a:off x="4960969" y="2891558"/>
              <a:ext cx="2069220" cy="15331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l-PL" sz="1600" b="1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Goals</a:t>
              </a:r>
              <a:endParaRPr lang="pl-PL" sz="16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Graduate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studies</a:t>
              </a:r>
              <a:endPara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Get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good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grades</a:t>
              </a:r>
              <a:endPara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Learn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a lot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Get a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good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internship</a:t>
              </a:r>
              <a:endPara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endParaRPr>
            </a:p>
          </p:txBody>
        </p: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137CC674-D809-4B9F-B3DE-AE195E17D0EC}"/>
                </a:ext>
              </a:extLst>
            </p:cNvPr>
            <p:cNvSpPr txBox="1"/>
            <p:nvPr/>
          </p:nvSpPr>
          <p:spPr>
            <a:xfrm>
              <a:off x="7386452" y="2888684"/>
              <a:ext cx="2909450" cy="18101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l-PL" sz="1600" b="1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Frustrations</a:t>
              </a:r>
              <a:endParaRPr lang="pl-PL" sz="16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Not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getting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enough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knowledge</a:t>
              </a:r>
              <a:endPara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She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learns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only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theoretical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things</a:t>
              </a:r>
              <a:endPara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She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won’t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find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a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good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job</a:t>
              </a:r>
              <a:endPara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She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doesn’s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know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how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to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direct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her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development</a:t>
              </a:r>
            </a:p>
          </p:txBody>
        </p:sp>
      </p:grp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86086AA3-6EE6-471F-85FB-F6A004EA478D}"/>
              </a:ext>
            </a:extLst>
          </p:cNvPr>
          <p:cNvSpPr txBox="1"/>
          <p:nvPr/>
        </p:nvSpPr>
        <p:spPr>
          <a:xfrm>
            <a:off x="5257843" y="5177377"/>
            <a:ext cx="5334933" cy="9791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b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Presonality</a:t>
            </a:r>
            <a:endParaRPr lang="pl-PL" sz="1600" b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  <a:p>
            <a:pPr>
              <a:lnSpc>
                <a:spcPct val="150000"/>
              </a:lnSpc>
            </a:pPr>
            <a:r>
              <a:rPr lang="pl-PL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Ambitious</a:t>
            </a:r>
            <a:r>
              <a: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cheerful</a:t>
            </a:r>
            <a:r>
              <a: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she</a:t>
            </a:r>
            <a:r>
              <a: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likes</a:t>
            </a:r>
            <a:r>
              <a: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meet</a:t>
            </a:r>
            <a:r>
              <a: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new</a:t>
            </a:r>
            <a:r>
              <a: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people</a:t>
            </a:r>
            <a:r>
              <a: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easily</a:t>
            </a:r>
            <a:r>
              <a: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makes</a:t>
            </a:r>
            <a:r>
              <a: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new</a:t>
            </a:r>
            <a:r>
              <a: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friends</a:t>
            </a:r>
            <a:r>
              <a: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often</a:t>
            </a:r>
            <a:r>
              <a: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takes</a:t>
            </a:r>
            <a:r>
              <a: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initiative</a:t>
            </a:r>
            <a:r>
              <a: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extrovert</a:t>
            </a:r>
            <a:endParaRPr lang="pl-PL" sz="11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EC2190D5-D765-4CFC-9E6F-09356A19C420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DDE26FDC-288C-4D01-A940-0B6850290994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B1BB6CAE-B94F-47EE-B1FA-B714D5293A63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E207AD1A-449A-440C-8D69-C8797DC5BA01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72F6D559-5208-4060-AC34-616C26C149B3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83D2476B-2E2C-4D27-AC9B-5AC42A32A567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EC5239"/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78C2A802-93BD-41F4-8395-82ED49065234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2136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Obraz 25">
            <a:extLst>
              <a:ext uri="{FF2B5EF4-FFF2-40B4-BE49-F238E27FC236}">
                <a16:creationId xmlns:a16="http://schemas.microsoft.com/office/drawing/2014/main" id="{4E533DDA-0BFE-4677-AE03-C4888426D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4446" y="1605786"/>
            <a:ext cx="7865449" cy="5252214"/>
          </a:xfrm>
          <a:prstGeom prst="rect">
            <a:avLst/>
          </a:prstGeom>
        </p:spPr>
      </p:pic>
      <p:grpSp>
        <p:nvGrpSpPr>
          <p:cNvPr id="35" name="Grupa 34">
            <a:extLst>
              <a:ext uri="{FF2B5EF4-FFF2-40B4-BE49-F238E27FC236}">
                <a16:creationId xmlns:a16="http://schemas.microsoft.com/office/drawing/2014/main" id="{91D21C80-93E6-48F0-AE10-315271F88CD5}"/>
              </a:ext>
            </a:extLst>
          </p:cNvPr>
          <p:cNvGrpSpPr/>
          <p:nvPr/>
        </p:nvGrpSpPr>
        <p:grpSpPr>
          <a:xfrm>
            <a:off x="5257843" y="3439164"/>
            <a:ext cx="5643704" cy="2087174"/>
            <a:chOff x="4960969" y="2888684"/>
            <a:chExt cx="5334933" cy="2087174"/>
          </a:xfrm>
        </p:grpSpPr>
        <p:sp>
          <p:nvSpPr>
            <p:cNvPr id="36" name="pole tekstowe 35">
              <a:extLst>
                <a:ext uri="{FF2B5EF4-FFF2-40B4-BE49-F238E27FC236}">
                  <a16:creationId xmlns:a16="http://schemas.microsoft.com/office/drawing/2014/main" id="{3BE878C7-482F-4972-8F4A-0177D8D6F144}"/>
                </a:ext>
              </a:extLst>
            </p:cNvPr>
            <p:cNvSpPr txBox="1"/>
            <p:nvPr/>
          </p:nvSpPr>
          <p:spPr>
            <a:xfrm>
              <a:off x="4960969" y="2891558"/>
              <a:ext cx="2259238" cy="18101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l-PL" sz="1600" b="1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Goals</a:t>
              </a:r>
              <a:endParaRPr lang="pl-PL" sz="16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Focus on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work</a:t>
              </a:r>
              <a:endPara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Have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no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problems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at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the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university</a:t>
              </a:r>
              <a:endPara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Graduate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quickly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form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university</a:t>
              </a:r>
              <a:endPara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endParaRPr>
            </a:p>
          </p:txBody>
        </p:sp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id="{FE2EE45A-5D31-4EF7-86BB-79116B8BC051}"/>
                </a:ext>
              </a:extLst>
            </p:cNvPr>
            <p:cNvSpPr txBox="1"/>
            <p:nvPr/>
          </p:nvSpPr>
          <p:spPr>
            <a:xfrm>
              <a:off x="7787284" y="2888684"/>
              <a:ext cx="2508618" cy="20871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l-PL" sz="1600" b="1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Frustrations</a:t>
              </a:r>
              <a:endParaRPr lang="pl-PL" sz="16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He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doesn’t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have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time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to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study</a:t>
              </a:r>
              <a:endPara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He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is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afraid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of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failing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his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classes</a:t>
              </a:r>
              <a:endPara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He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is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afraid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that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he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won’t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be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able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to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work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and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study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at</a:t>
              </a:r>
              <a:r>
                <a:rPr lang="pl-PL" sz="1200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 the same </a:t>
              </a:r>
              <a:r>
                <a:rPr lang="pl-PL" sz="1200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time</a:t>
              </a:r>
              <a:endPara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endParaRPr>
            </a:p>
          </p:txBody>
        </p:sp>
      </p:grp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D839D3F6-DAC9-4051-8DAB-8B98CA594957}"/>
              </a:ext>
            </a:extLst>
          </p:cNvPr>
          <p:cNvSpPr txBox="1"/>
          <p:nvPr/>
        </p:nvSpPr>
        <p:spPr>
          <a:xfrm>
            <a:off x="5257843" y="5326295"/>
            <a:ext cx="5334933" cy="9791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b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Presonality</a:t>
            </a:r>
            <a:endParaRPr lang="pl-PL" sz="1600" b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  <a:p>
            <a:pPr>
              <a:lnSpc>
                <a:spcPct val="150000"/>
              </a:lnSpc>
            </a:pPr>
            <a:r>
              <a:rPr lang="pl-PL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Disciplined</a:t>
            </a:r>
            <a:r>
              <a: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independent, </a:t>
            </a:r>
            <a:r>
              <a:rPr lang="pl-PL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introvert</a:t>
            </a:r>
            <a:r>
              <a: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he </a:t>
            </a:r>
            <a:r>
              <a:rPr lang="pl-PL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prefers</a:t>
            </a:r>
            <a:r>
              <a: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sorround</a:t>
            </a:r>
            <a:r>
              <a: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himself</a:t>
            </a:r>
            <a:r>
              <a: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with </a:t>
            </a:r>
            <a:r>
              <a:rPr lang="pl-PL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trusted</a:t>
            </a:r>
            <a:r>
              <a:rPr lang="pl-PL" sz="12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2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people</a:t>
            </a:r>
            <a:endParaRPr lang="pl-PL" sz="11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9010D439-62C2-45D4-94FC-7212ED4F881F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B44C3D19-AEAC-406A-92FC-381A6F5C3435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5DED7BB5-4A42-4BBF-B23D-6373A9CA01A4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8F4426AF-5311-4C2A-A978-B74A3B7FF4F7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4F5EB8E-1EFA-4797-83BD-ACA16511EAA9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40F8B04E-B703-4758-96F6-D1A4181FAB6C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EC5239"/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D9F5AD53-D8C0-4A36-ADE7-FB392D9B8E7E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D8829813-F591-4564-8B88-D2EF5C52BEB7}"/>
              </a:ext>
            </a:extLst>
          </p:cNvPr>
          <p:cNvSpPr txBox="1"/>
          <p:nvPr/>
        </p:nvSpPr>
        <p:spPr>
          <a:xfrm>
            <a:off x="5251900" y="935899"/>
            <a:ext cx="5785914" cy="8716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Michał Więckowski, 25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years</a:t>
            </a:r>
            <a:r>
              <a:rPr lang="pl-PL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, Student of big data,</a:t>
            </a:r>
          </a:p>
          <a:p>
            <a:pPr>
              <a:lnSpc>
                <a:spcPct val="150000"/>
              </a:lnSpc>
            </a:pPr>
            <a:r>
              <a:rPr lang="pl-PL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 1st </a:t>
            </a:r>
            <a:r>
              <a:rPr lang="pl-PL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year</a:t>
            </a:r>
            <a:r>
              <a:rPr lang="pl-PL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, </a:t>
            </a:r>
            <a:r>
              <a:rPr lang="pl-PL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masters</a:t>
            </a:r>
            <a:r>
              <a:rPr lang="pl-PL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 </a:t>
            </a:r>
            <a:r>
              <a:rPr lang="pl-PL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degree</a:t>
            </a:r>
            <a:r>
              <a:rPr lang="pl-PL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 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63190704-8496-424B-99D4-44E6CD35F77C}"/>
              </a:ext>
            </a:extLst>
          </p:cNvPr>
          <p:cNvSpPr txBox="1"/>
          <p:nvPr/>
        </p:nvSpPr>
        <p:spPr>
          <a:xfrm>
            <a:off x="5257843" y="2048363"/>
            <a:ext cx="5779971" cy="13424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Michał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works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as a developer and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earns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well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he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treats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studies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as a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formality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He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just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wants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have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complete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education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but he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focused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on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his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professional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work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He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has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little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free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time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he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wants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finish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his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studies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quickly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690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252383E7-3BE4-458F-B32F-5E2D3F57C0D1}"/>
              </a:ext>
            </a:extLst>
          </p:cNvPr>
          <p:cNvSpPr txBox="1"/>
          <p:nvPr/>
        </p:nvSpPr>
        <p:spPr>
          <a:xfrm>
            <a:off x="4224339" y="619649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Information </a:t>
            </a:r>
            <a:r>
              <a:rPr lang="pl-PL" sz="24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architecture</a:t>
            </a:r>
            <a:endParaRPr lang="pl-PL" sz="2400" b="1" dirty="0">
              <a:solidFill>
                <a:schemeClr val="bg2">
                  <a:lumMod val="25000"/>
                </a:schemeClr>
              </a:solidFill>
              <a:latin typeface="Playfair Display" pitchFamily="2" charset="-18"/>
            </a:endParaRP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0706D202-3214-4CDB-B699-8AE42D26555A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FF8794C9-8C63-4FD8-969B-5A6689A40A82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F22CA9CD-0BC4-45F7-BB8C-5AA35F26E8C7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59B35694-9A5A-4A61-A781-31BEAEC02A7A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78229E80-0AE2-413C-927E-C2D8C82C2179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3F7C02EB-4F52-4EB6-BA9F-6ABFE4331331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EC5239"/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4D6A34D2-2BF8-4FED-808D-9C699BC99EA8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60" name="Prostokąt: zaokrąglone rogi 59">
            <a:extLst>
              <a:ext uri="{FF2B5EF4-FFF2-40B4-BE49-F238E27FC236}">
                <a16:creationId xmlns:a16="http://schemas.microsoft.com/office/drawing/2014/main" id="{441546CA-B253-40E5-80DF-C2133C0371F9}"/>
              </a:ext>
            </a:extLst>
          </p:cNvPr>
          <p:cNvSpPr/>
          <p:nvPr/>
        </p:nvSpPr>
        <p:spPr>
          <a:xfrm>
            <a:off x="1993067" y="5687693"/>
            <a:ext cx="1870100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145F824C-D467-40DB-AEDF-45C0D122F0DA}"/>
              </a:ext>
            </a:extLst>
          </p:cNvPr>
          <p:cNvSpPr/>
          <p:nvPr/>
        </p:nvSpPr>
        <p:spPr>
          <a:xfrm>
            <a:off x="831355" y="1595121"/>
            <a:ext cx="2335237" cy="276999"/>
          </a:xfrm>
          <a:prstGeom prst="round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154AFFAC-AB7D-4B5F-8305-BA0EADCE0356}"/>
              </a:ext>
            </a:extLst>
          </p:cNvPr>
          <p:cNvCxnSpPr>
            <a:cxnSpLocks/>
          </p:cNvCxnSpPr>
          <p:nvPr/>
        </p:nvCxnSpPr>
        <p:spPr>
          <a:xfrm>
            <a:off x="1082773" y="1872120"/>
            <a:ext cx="0" cy="292848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Prostokąt: zaokrąglone rogi 52">
            <a:extLst>
              <a:ext uri="{FF2B5EF4-FFF2-40B4-BE49-F238E27FC236}">
                <a16:creationId xmlns:a16="http://schemas.microsoft.com/office/drawing/2014/main" id="{7774563D-FD57-4A7F-A1B2-49A95B35E125}"/>
              </a:ext>
            </a:extLst>
          </p:cNvPr>
          <p:cNvSpPr/>
          <p:nvPr/>
        </p:nvSpPr>
        <p:spPr>
          <a:xfrm>
            <a:off x="1329861" y="2239109"/>
            <a:ext cx="1870100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Prostokąt: zaokrąglone rogi 54">
            <a:extLst>
              <a:ext uri="{FF2B5EF4-FFF2-40B4-BE49-F238E27FC236}">
                <a16:creationId xmlns:a16="http://schemas.microsoft.com/office/drawing/2014/main" id="{A847A7D2-5BE4-4AF9-BDEA-17E3D63FDE0B}"/>
              </a:ext>
            </a:extLst>
          </p:cNvPr>
          <p:cNvSpPr/>
          <p:nvPr/>
        </p:nvSpPr>
        <p:spPr>
          <a:xfrm>
            <a:off x="1329860" y="2860098"/>
            <a:ext cx="1870100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Prostokąt: zaokrąglone rogi 55">
            <a:extLst>
              <a:ext uri="{FF2B5EF4-FFF2-40B4-BE49-F238E27FC236}">
                <a16:creationId xmlns:a16="http://schemas.microsoft.com/office/drawing/2014/main" id="{0F69DBB2-829E-4B4E-85F5-05B9B876DB53}"/>
              </a:ext>
            </a:extLst>
          </p:cNvPr>
          <p:cNvSpPr/>
          <p:nvPr/>
        </p:nvSpPr>
        <p:spPr>
          <a:xfrm>
            <a:off x="1329860" y="3481087"/>
            <a:ext cx="1870100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Prostokąt: zaokrąglone rogi 56">
            <a:extLst>
              <a:ext uri="{FF2B5EF4-FFF2-40B4-BE49-F238E27FC236}">
                <a16:creationId xmlns:a16="http://schemas.microsoft.com/office/drawing/2014/main" id="{02D55A4F-5AAB-48B3-ACD4-BDE1800E2B49}"/>
              </a:ext>
            </a:extLst>
          </p:cNvPr>
          <p:cNvSpPr/>
          <p:nvPr/>
        </p:nvSpPr>
        <p:spPr>
          <a:xfrm>
            <a:off x="1336139" y="4674059"/>
            <a:ext cx="1870100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Prostokąt: zaokrąglone rogi 58">
            <a:extLst>
              <a:ext uri="{FF2B5EF4-FFF2-40B4-BE49-F238E27FC236}">
                <a16:creationId xmlns:a16="http://schemas.microsoft.com/office/drawing/2014/main" id="{CECC3848-CA6F-445F-958C-740AEF65C23A}"/>
              </a:ext>
            </a:extLst>
          </p:cNvPr>
          <p:cNvSpPr/>
          <p:nvPr/>
        </p:nvSpPr>
        <p:spPr>
          <a:xfrm>
            <a:off x="1989034" y="5229309"/>
            <a:ext cx="1870100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4" name="Łącznik prosty 63">
            <a:extLst>
              <a:ext uri="{FF2B5EF4-FFF2-40B4-BE49-F238E27FC236}">
                <a16:creationId xmlns:a16="http://schemas.microsoft.com/office/drawing/2014/main" id="{04C954D5-C904-4ABF-95E1-FD2FF4E4DA0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1082773" y="2377609"/>
            <a:ext cx="2470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y 65">
            <a:extLst>
              <a:ext uri="{FF2B5EF4-FFF2-40B4-BE49-F238E27FC236}">
                <a16:creationId xmlns:a16="http://schemas.microsoft.com/office/drawing/2014/main" id="{4602465A-4710-4630-9C5F-96DA63122C05}"/>
              </a:ext>
            </a:extLst>
          </p:cNvPr>
          <p:cNvCxnSpPr>
            <a:cxnSpLocks/>
          </p:cNvCxnSpPr>
          <p:nvPr/>
        </p:nvCxnSpPr>
        <p:spPr>
          <a:xfrm>
            <a:off x="1082772" y="3002449"/>
            <a:ext cx="2470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66">
            <a:extLst>
              <a:ext uri="{FF2B5EF4-FFF2-40B4-BE49-F238E27FC236}">
                <a16:creationId xmlns:a16="http://schemas.microsoft.com/office/drawing/2014/main" id="{E54EF943-FBF0-431B-8512-856E4582344B}"/>
              </a:ext>
            </a:extLst>
          </p:cNvPr>
          <p:cNvCxnSpPr>
            <a:cxnSpLocks/>
          </p:cNvCxnSpPr>
          <p:nvPr/>
        </p:nvCxnSpPr>
        <p:spPr>
          <a:xfrm>
            <a:off x="1082772" y="3627289"/>
            <a:ext cx="2470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68">
            <a:extLst>
              <a:ext uri="{FF2B5EF4-FFF2-40B4-BE49-F238E27FC236}">
                <a16:creationId xmlns:a16="http://schemas.microsoft.com/office/drawing/2014/main" id="{90D121AD-0E6D-46C7-9873-7114FD661E3B}"/>
              </a:ext>
            </a:extLst>
          </p:cNvPr>
          <p:cNvCxnSpPr>
            <a:cxnSpLocks/>
          </p:cNvCxnSpPr>
          <p:nvPr/>
        </p:nvCxnSpPr>
        <p:spPr>
          <a:xfrm>
            <a:off x="1741946" y="4951058"/>
            <a:ext cx="0" cy="8485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y 78">
            <a:extLst>
              <a:ext uri="{FF2B5EF4-FFF2-40B4-BE49-F238E27FC236}">
                <a16:creationId xmlns:a16="http://schemas.microsoft.com/office/drawing/2014/main" id="{2125A234-EC62-4BA6-9A54-3E2AD423544E}"/>
              </a:ext>
            </a:extLst>
          </p:cNvPr>
          <p:cNvCxnSpPr>
            <a:cxnSpLocks/>
          </p:cNvCxnSpPr>
          <p:nvPr/>
        </p:nvCxnSpPr>
        <p:spPr>
          <a:xfrm>
            <a:off x="1741946" y="5375758"/>
            <a:ext cx="2470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Łącznik prosty 79">
            <a:extLst>
              <a:ext uri="{FF2B5EF4-FFF2-40B4-BE49-F238E27FC236}">
                <a16:creationId xmlns:a16="http://schemas.microsoft.com/office/drawing/2014/main" id="{D11F2F38-6498-4D5C-9EFD-CF133D74B8AE}"/>
              </a:ext>
            </a:extLst>
          </p:cNvPr>
          <p:cNvCxnSpPr>
            <a:cxnSpLocks/>
          </p:cNvCxnSpPr>
          <p:nvPr/>
        </p:nvCxnSpPr>
        <p:spPr>
          <a:xfrm>
            <a:off x="1741946" y="5799620"/>
            <a:ext cx="2470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Prostokąt: zaokrąglone rogi 91">
            <a:extLst>
              <a:ext uri="{FF2B5EF4-FFF2-40B4-BE49-F238E27FC236}">
                <a16:creationId xmlns:a16="http://schemas.microsoft.com/office/drawing/2014/main" id="{24F67530-4A3D-4E51-9D68-1702ECCE2339}"/>
              </a:ext>
            </a:extLst>
          </p:cNvPr>
          <p:cNvSpPr/>
          <p:nvPr/>
        </p:nvSpPr>
        <p:spPr>
          <a:xfrm>
            <a:off x="4637938" y="1582397"/>
            <a:ext cx="2335237" cy="276999"/>
          </a:xfrm>
          <a:prstGeom prst="round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3" name="Łącznik prosty 92">
            <a:extLst>
              <a:ext uri="{FF2B5EF4-FFF2-40B4-BE49-F238E27FC236}">
                <a16:creationId xmlns:a16="http://schemas.microsoft.com/office/drawing/2014/main" id="{19FA7547-D583-4BDE-A979-78BA6C788C0B}"/>
              </a:ext>
            </a:extLst>
          </p:cNvPr>
          <p:cNvCxnSpPr>
            <a:cxnSpLocks/>
          </p:cNvCxnSpPr>
          <p:nvPr/>
        </p:nvCxnSpPr>
        <p:spPr>
          <a:xfrm>
            <a:off x="4889356" y="1859396"/>
            <a:ext cx="0" cy="17551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Prostokąt: zaokrąglone rogi 93">
            <a:extLst>
              <a:ext uri="{FF2B5EF4-FFF2-40B4-BE49-F238E27FC236}">
                <a16:creationId xmlns:a16="http://schemas.microsoft.com/office/drawing/2014/main" id="{4149E563-7F5C-4BB7-9D2A-66981A406AE9}"/>
              </a:ext>
            </a:extLst>
          </p:cNvPr>
          <p:cNvSpPr/>
          <p:nvPr/>
        </p:nvSpPr>
        <p:spPr>
          <a:xfrm>
            <a:off x="5136444" y="2226385"/>
            <a:ext cx="1870100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5" name="Prostokąt: zaokrąglone rogi 94">
            <a:extLst>
              <a:ext uri="{FF2B5EF4-FFF2-40B4-BE49-F238E27FC236}">
                <a16:creationId xmlns:a16="http://schemas.microsoft.com/office/drawing/2014/main" id="{7010E862-A6E9-4314-A824-06D080A9E5F8}"/>
              </a:ext>
            </a:extLst>
          </p:cNvPr>
          <p:cNvSpPr/>
          <p:nvPr/>
        </p:nvSpPr>
        <p:spPr>
          <a:xfrm>
            <a:off x="5136443" y="2847374"/>
            <a:ext cx="1870100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6" name="Prostokąt: zaokrąglone rogi 95">
            <a:extLst>
              <a:ext uri="{FF2B5EF4-FFF2-40B4-BE49-F238E27FC236}">
                <a16:creationId xmlns:a16="http://schemas.microsoft.com/office/drawing/2014/main" id="{A1951589-0FFD-46DD-8987-55A0A9372CEC}"/>
              </a:ext>
            </a:extLst>
          </p:cNvPr>
          <p:cNvSpPr/>
          <p:nvPr/>
        </p:nvSpPr>
        <p:spPr>
          <a:xfrm>
            <a:off x="5136443" y="3468363"/>
            <a:ext cx="1870100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1" name="Łącznik prosty 100">
            <a:extLst>
              <a:ext uri="{FF2B5EF4-FFF2-40B4-BE49-F238E27FC236}">
                <a16:creationId xmlns:a16="http://schemas.microsoft.com/office/drawing/2014/main" id="{17BF2477-C5E2-48A7-ABF9-2C632B2C1B18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4889356" y="2364885"/>
            <a:ext cx="2470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Łącznik prosty 101">
            <a:extLst>
              <a:ext uri="{FF2B5EF4-FFF2-40B4-BE49-F238E27FC236}">
                <a16:creationId xmlns:a16="http://schemas.microsoft.com/office/drawing/2014/main" id="{C15F2BAA-BBC6-42F1-85B8-425FF920AB66}"/>
              </a:ext>
            </a:extLst>
          </p:cNvPr>
          <p:cNvCxnSpPr>
            <a:cxnSpLocks/>
          </p:cNvCxnSpPr>
          <p:nvPr/>
        </p:nvCxnSpPr>
        <p:spPr>
          <a:xfrm>
            <a:off x="4889355" y="2989725"/>
            <a:ext cx="2470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Łącznik prosty 102">
            <a:extLst>
              <a:ext uri="{FF2B5EF4-FFF2-40B4-BE49-F238E27FC236}">
                <a16:creationId xmlns:a16="http://schemas.microsoft.com/office/drawing/2014/main" id="{446A6755-B093-44C0-A126-F039EE05DC7F}"/>
              </a:ext>
            </a:extLst>
          </p:cNvPr>
          <p:cNvCxnSpPr>
            <a:cxnSpLocks/>
          </p:cNvCxnSpPr>
          <p:nvPr/>
        </p:nvCxnSpPr>
        <p:spPr>
          <a:xfrm>
            <a:off x="4889355" y="3614565"/>
            <a:ext cx="2470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Prostokąt: zaokrąglone rogi 110">
            <a:extLst>
              <a:ext uri="{FF2B5EF4-FFF2-40B4-BE49-F238E27FC236}">
                <a16:creationId xmlns:a16="http://schemas.microsoft.com/office/drawing/2014/main" id="{7FB450B2-A4C7-4B75-81A5-9E4853C5E1AA}"/>
              </a:ext>
            </a:extLst>
          </p:cNvPr>
          <p:cNvSpPr/>
          <p:nvPr/>
        </p:nvSpPr>
        <p:spPr>
          <a:xfrm>
            <a:off x="8275092" y="1582397"/>
            <a:ext cx="2335237" cy="276999"/>
          </a:xfrm>
          <a:prstGeom prst="round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2" name="Łącznik prosty 111">
            <a:extLst>
              <a:ext uri="{FF2B5EF4-FFF2-40B4-BE49-F238E27FC236}">
                <a16:creationId xmlns:a16="http://schemas.microsoft.com/office/drawing/2014/main" id="{D80899BE-A3C3-4D1B-9950-A3CC09D8BFC8}"/>
              </a:ext>
            </a:extLst>
          </p:cNvPr>
          <p:cNvCxnSpPr>
            <a:cxnSpLocks/>
          </p:cNvCxnSpPr>
          <p:nvPr/>
        </p:nvCxnSpPr>
        <p:spPr>
          <a:xfrm>
            <a:off x="8526510" y="1859396"/>
            <a:ext cx="0" cy="113032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Prostokąt: zaokrąglone rogi 112">
            <a:extLst>
              <a:ext uri="{FF2B5EF4-FFF2-40B4-BE49-F238E27FC236}">
                <a16:creationId xmlns:a16="http://schemas.microsoft.com/office/drawing/2014/main" id="{5149D480-C349-42E9-A547-5FCA6BA0D121}"/>
              </a:ext>
            </a:extLst>
          </p:cNvPr>
          <p:cNvSpPr/>
          <p:nvPr/>
        </p:nvSpPr>
        <p:spPr>
          <a:xfrm>
            <a:off x="8773598" y="2226385"/>
            <a:ext cx="1870100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6" name="Prostokąt: zaokrąglone rogi 115">
            <a:extLst>
              <a:ext uri="{FF2B5EF4-FFF2-40B4-BE49-F238E27FC236}">
                <a16:creationId xmlns:a16="http://schemas.microsoft.com/office/drawing/2014/main" id="{FF0361B1-A0FA-45A3-B164-2BB9B7C977A7}"/>
              </a:ext>
            </a:extLst>
          </p:cNvPr>
          <p:cNvSpPr/>
          <p:nvPr/>
        </p:nvSpPr>
        <p:spPr>
          <a:xfrm>
            <a:off x="8773597" y="2857452"/>
            <a:ext cx="1870100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7" name="Prostokąt: zaokrąglone rogi 116">
            <a:extLst>
              <a:ext uri="{FF2B5EF4-FFF2-40B4-BE49-F238E27FC236}">
                <a16:creationId xmlns:a16="http://schemas.microsoft.com/office/drawing/2014/main" id="{92629FD7-2B2B-46A1-980E-C5171E39A5FB}"/>
              </a:ext>
            </a:extLst>
          </p:cNvPr>
          <p:cNvSpPr/>
          <p:nvPr/>
        </p:nvSpPr>
        <p:spPr>
          <a:xfrm>
            <a:off x="9426492" y="3417687"/>
            <a:ext cx="1870100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8" name="Prostokąt: zaokrąglone rogi 117">
            <a:extLst>
              <a:ext uri="{FF2B5EF4-FFF2-40B4-BE49-F238E27FC236}">
                <a16:creationId xmlns:a16="http://schemas.microsoft.com/office/drawing/2014/main" id="{F6065905-311E-47B1-A4A9-BC3F8B454AB4}"/>
              </a:ext>
            </a:extLst>
          </p:cNvPr>
          <p:cNvSpPr/>
          <p:nvPr/>
        </p:nvSpPr>
        <p:spPr>
          <a:xfrm>
            <a:off x="9426492" y="3839422"/>
            <a:ext cx="1870100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9" name="Prostokąt: zaokrąglone rogi 118">
            <a:extLst>
              <a:ext uri="{FF2B5EF4-FFF2-40B4-BE49-F238E27FC236}">
                <a16:creationId xmlns:a16="http://schemas.microsoft.com/office/drawing/2014/main" id="{E3B44066-63CD-444B-9534-04007720FAED}"/>
              </a:ext>
            </a:extLst>
          </p:cNvPr>
          <p:cNvSpPr/>
          <p:nvPr/>
        </p:nvSpPr>
        <p:spPr>
          <a:xfrm>
            <a:off x="9430086" y="4297806"/>
            <a:ext cx="1870100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0" name="Łącznik prosty 119">
            <a:extLst>
              <a:ext uri="{FF2B5EF4-FFF2-40B4-BE49-F238E27FC236}">
                <a16:creationId xmlns:a16="http://schemas.microsoft.com/office/drawing/2014/main" id="{8C5BBEB2-7CA2-4844-ACD5-28D535104E21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8526510" y="2364885"/>
            <a:ext cx="2470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Łącznik prosty 120">
            <a:extLst>
              <a:ext uri="{FF2B5EF4-FFF2-40B4-BE49-F238E27FC236}">
                <a16:creationId xmlns:a16="http://schemas.microsoft.com/office/drawing/2014/main" id="{6B836391-4D49-4368-9444-C19DCC89EF82}"/>
              </a:ext>
            </a:extLst>
          </p:cNvPr>
          <p:cNvCxnSpPr>
            <a:cxnSpLocks/>
          </p:cNvCxnSpPr>
          <p:nvPr/>
        </p:nvCxnSpPr>
        <p:spPr>
          <a:xfrm>
            <a:off x="8526509" y="2989725"/>
            <a:ext cx="2470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Łącznik prosty 123">
            <a:extLst>
              <a:ext uri="{FF2B5EF4-FFF2-40B4-BE49-F238E27FC236}">
                <a16:creationId xmlns:a16="http://schemas.microsoft.com/office/drawing/2014/main" id="{230CBF42-2E20-48E6-9057-BA29CF44392D}"/>
              </a:ext>
            </a:extLst>
          </p:cNvPr>
          <p:cNvCxnSpPr>
            <a:cxnSpLocks/>
          </p:cNvCxnSpPr>
          <p:nvPr/>
        </p:nvCxnSpPr>
        <p:spPr>
          <a:xfrm flipH="1">
            <a:off x="9175810" y="3134451"/>
            <a:ext cx="3594" cy="173226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Łącznik prosty 124">
            <a:extLst>
              <a:ext uri="{FF2B5EF4-FFF2-40B4-BE49-F238E27FC236}">
                <a16:creationId xmlns:a16="http://schemas.microsoft.com/office/drawing/2014/main" id="{811A53CE-91BF-428D-B7B3-E398BBD76C0E}"/>
              </a:ext>
            </a:extLst>
          </p:cNvPr>
          <p:cNvCxnSpPr>
            <a:cxnSpLocks/>
          </p:cNvCxnSpPr>
          <p:nvPr/>
        </p:nvCxnSpPr>
        <p:spPr>
          <a:xfrm>
            <a:off x="9179404" y="3559151"/>
            <a:ext cx="2470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Łącznik prosty 125">
            <a:extLst>
              <a:ext uri="{FF2B5EF4-FFF2-40B4-BE49-F238E27FC236}">
                <a16:creationId xmlns:a16="http://schemas.microsoft.com/office/drawing/2014/main" id="{7EDA75AC-F46B-48AC-A91F-5CF6DD33F0EA}"/>
              </a:ext>
            </a:extLst>
          </p:cNvPr>
          <p:cNvCxnSpPr>
            <a:cxnSpLocks/>
          </p:cNvCxnSpPr>
          <p:nvPr/>
        </p:nvCxnSpPr>
        <p:spPr>
          <a:xfrm>
            <a:off x="9179404" y="3983013"/>
            <a:ext cx="2470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Łącznik prosty 126">
            <a:extLst>
              <a:ext uri="{FF2B5EF4-FFF2-40B4-BE49-F238E27FC236}">
                <a16:creationId xmlns:a16="http://schemas.microsoft.com/office/drawing/2014/main" id="{F68CD054-5ED6-4BB4-9C92-954370FE12D9}"/>
              </a:ext>
            </a:extLst>
          </p:cNvPr>
          <p:cNvCxnSpPr>
            <a:cxnSpLocks/>
          </p:cNvCxnSpPr>
          <p:nvPr/>
        </p:nvCxnSpPr>
        <p:spPr>
          <a:xfrm>
            <a:off x="9179404" y="4444976"/>
            <a:ext cx="2470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rostokąt: zaokrąglone rogi 129">
            <a:extLst>
              <a:ext uri="{FF2B5EF4-FFF2-40B4-BE49-F238E27FC236}">
                <a16:creationId xmlns:a16="http://schemas.microsoft.com/office/drawing/2014/main" id="{1134AB47-9592-4C93-A739-AD10B9093560}"/>
              </a:ext>
            </a:extLst>
          </p:cNvPr>
          <p:cNvSpPr/>
          <p:nvPr/>
        </p:nvSpPr>
        <p:spPr>
          <a:xfrm>
            <a:off x="9448775" y="4719541"/>
            <a:ext cx="1870100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1" name="Łącznik prosty 130">
            <a:extLst>
              <a:ext uri="{FF2B5EF4-FFF2-40B4-BE49-F238E27FC236}">
                <a16:creationId xmlns:a16="http://schemas.microsoft.com/office/drawing/2014/main" id="{4EE34152-8773-4E4F-B108-42D3B78AE3DA}"/>
              </a:ext>
            </a:extLst>
          </p:cNvPr>
          <p:cNvCxnSpPr>
            <a:cxnSpLocks/>
          </p:cNvCxnSpPr>
          <p:nvPr/>
        </p:nvCxnSpPr>
        <p:spPr>
          <a:xfrm>
            <a:off x="9175810" y="4866711"/>
            <a:ext cx="2470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ole tekstowe 137">
            <a:extLst>
              <a:ext uri="{FF2B5EF4-FFF2-40B4-BE49-F238E27FC236}">
                <a16:creationId xmlns:a16="http://schemas.microsoft.com/office/drawing/2014/main" id="{ACF0026E-B5AA-4BC5-A0A9-6907270B88A4}"/>
              </a:ext>
            </a:extLst>
          </p:cNvPr>
          <p:cNvSpPr txBox="1"/>
          <p:nvPr/>
        </p:nvSpPr>
        <p:spPr>
          <a:xfrm>
            <a:off x="1328404" y="2231489"/>
            <a:ext cx="187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Lato" panose="020F0502020204030203" pitchFamily="34" charset="-18"/>
              </a:rPr>
              <a:t>Lecturers</a:t>
            </a:r>
            <a:endParaRPr lang="pl-PL" sz="1200" dirty="0">
              <a:latin typeface="Lato" panose="020F0502020204030203" pitchFamily="34" charset="-18"/>
            </a:endParaRPr>
          </a:p>
        </p:txBody>
      </p:sp>
      <p:sp>
        <p:nvSpPr>
          <p:cNvPr id="139" name="pole tekstowe 138">
            <a:extLst>
              <a:ext uri="{FF2B5EF4-FFF2-40B4-BE49-F238E27FC236}">
                <a16:creationId xmlns:a16="http://schemas.microsoft.com/office/drawing/2014/main" id="{03ABA0B0-A3AC-49D7-8301-7E5199519186}"/>
              </a:ext>
            </a:extLst>
          </p:cNvPr>
          <p:cNvSpPr txBox="1"/>
          <p:nvPr/>
        </p:nvSpPr>
        <p:spPr>
          <a:xfrm>
            <a:off x="1328404" y="2856328"/>
            <a:ext cx="187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Lato" panose="020F0502020204030203" pitchFamily="34" charset="-18"/>
              </a:rPr>
              <a:t>Courses</a:t>
            </a:r>
          </a:p>
        </p:txBody>
      </p:sp>
      <p:sp>
        <p:nvSpPr>
          <p:cNvPr id="140" name="pole tekstowe 139">
            <a:extLst>
              <a:ext uri="{FF2B5EF4-FFF2-40B4-BE49-F238E27FC236}">
                <a16:creationId xmlns:a16="http://schemas.microsoft.com/office/drawing/2014/main" id="{E1E8AC04-128A-4893-8AB0-04E1EAD88EA2}"/>
              </a:ext>
            </a:extLst>
          </p:cNvPr>
          <p:cNvSpPr txBox="1"/>
          <p:nvPr/>
        </p:nvSpPr>
        <p:spPr>
          <a:xfrm>
            <a:off x="1328404" y="3474881"/>
            <a:ext cx="187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Lato" panose="020F0502020204030203" pitchFamily="34" charset="-18"/>
              </a:rPr>
              <a:t>Declaration</a:t>
            </a:r>
            <a:r>
              <a:rPr lang="pl-PL" sz="1200" dirty="0">
                <a:latin typeface="Lato" panose="020F0502020204030203" pitchFamily="34" charset="-18"/>
              </a:rPr>
              <a:t> </a:t>
            </a:r>
            <a:r>
              <a:rPr lang="pl-PL" sz="1200" dirty="0" err="1">
                <a:latin typeface="Lato" panose="020F0502020204030203" pitchFamily="34" charset="-18"/>
              </a:rPr>
              <a:t>schedule</a:t>
            </a:r>
            <a:endParaRPr lang="pl-PL" sz="1200" dirty="0">
              <a:latin typeface="Lato" panose="020F0502020204030203" pitchFamily="34" charset="-18"/>
            </a:endParaRPr>
          </a:p>
        </p:txBody>
      </p:sp>
      <p:sp>
        <p:nvSpPr>
          <p:cNvPr id="141" name="pole tekstowe 140">
            <a:extLst>
              <a:ext uri="{FF2B5EF4-FFF2-40B4-BE49-F238E27FC236}">
                <a16:creationId xmlns:a16="http://schemas.microsoft.com/office/drawing/2014/main" id="{3FD574A9-7B3B-4C31-B84D-38F67D1F2BC1}"/>
              </a:ext>
            </a:extLst>
          </p:cNvPr>
          <p:cNvSpPr txBox="1"/>
          <p:nvPr/>
        </p:nvSpPr>
        <p:spPr>
          <a:xfrm>
            <a:off x="1334683" y="4663893"/>
            <a:ext cx="187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Lato" panose="020F0502020204030203" pitchFamily="34" charset="-18"/>
              </a:rPr>
              <a:t>Other</a:t>
            </a:r>
            <a:endParaRPr lang="pl-PL" sz="1200" dirty="0">
              <a:latin typeface="Lato" panose="020F0502020204030203" pitchFamily="34" charset="-18"/>
            </a:endParaRPr>
          </a:p>
        </p:txBody>
      </p:sp>
      <p:sp>
        <p:nvSpPr>
          <p:cNvPr id="143" name="pole tekstowe 142">
            <a:extLst>
              <a:ext uri="{FF2B5EF4-FFF2-40B4-BE49-F238E27FC236}">
                <a16:creationId xmlns:a16="http://schemas.microsoft.com/office/drawing/2014/main" id="{34061588-B507-43ED-BEDD-BE83BDD68D52}"/>
              </a:ext>
            </a:extLst>
          </p:cNvPr>
          <p:cNvSpPr txBox="1"/>
          <p:nvPr/>
        </p:nvSpPr>
        <p:spPr>
          <a:xfrm>
            <a:off x="1980619" y="5233581"/>
            <a:ext cx="187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Lato" panose="020F0502020204030203" pitchFamily="34" charset="-18"/>
              </a:rPr>
              <a:t>Account</a:t>
            </a:r>
            <a:r>
              <a:rPr lang="pl-PL" sz="1200" dirty="0">
                <a:latin typeface="Lato" panose="020F0502020204030203" pitchFamily="34" charset="-18"/>
              </a:rPr>
              <a:t> </a:t>
            </a:r>
            <a:r>
              <a:rPr lang="pl-PL" sz="1200" dirty="0" err="1">
                <a:latin typeface="Lato" panose="020F0502020204030203" pitchFamily="34" charset="-18"/>
              </a:rPr>
              <a:t>settings</a:t>
            </a:r>
            <a:endParaRPr lang="pl-PL" sz="1200" dirty="0">
              <a:latin typeface="Lato" panose="020F0502020204030203" pitchFamily="34" charset="-18"/>
            </a:endParaRPr>
          </a:p>
        </p:txBody>
      </p:sp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341E5892-E5EB-4D33-8396-1EDB9D596317}"/>
              </a:ext>
            </a:extLst>
          </p:cNvPr>
          <p:cNvSpPr txBox="1"/>
          <p:nvPr/>
        </p:nvSpPr>
        <p:spPr>
          <a:xfrm>
            <a:off x="1980619" y="5683421"/>
            <a:ext cx="187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Lato" panose="020F0502020204030203" pitchFamily="34" charset="-18"/>
              </a:rPr>
              <a:t>Study</a:t>
            </a:r>
            <a:r>
              <a:rPr lang="pl-PL" sz="1200" dirty="0">
                <a:latin typeface="Lato" panose="020F0502020204030203" pitchFamily="34" charset="-18"/>
              </a:rPr>
              <a:t> </a:t>
            </a:r>
            <a:r>
              <a:rPr lang="pl-PL" sz="1200" dirty="0" err="1">
                <a:latin typeface="Lato" panose="020F0502020204030203" pitchFamily="34" charset="-18"/>
              </a:rPr>
              <a:t>quide</a:t>
            </a:r>
            <a:endParaRPr lang="pl-PL" sz="1200" dirty="0">
              <a:latin typeface="Lato" panose="020F0502020204030203" pitchFamily="34" charset="-18"/>
            </a:endParaRP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FA872172-FD17-41C6-A94F-77CB47F4F8B5}"/>
              </a:ext>
            </a:extLst>
          </p:cNvPr>
          <p:cNvSpPr txBox="1"/>
          <p:nvPr/>
        </p:nvSpPr>
        <p:spPr>
          <a:xfrm>
            <a:off x="1063195" y="1588915"/>
            <a:ext cx="187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solidFill>
                  <a:schemeClr val="bg1"/>
                </a:solidFill>
                <a:latin typeface="Lato" panose="020F0502020204030203" pitchFamily="34" charset="-18"/>
              </a:rPr>
              <a:t>HOME PAGE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DD6CE394-2AAE-4A8A-8A0B-D41D5829E4D7}"/>
              </a:ext>
            </a:extLst>
          </p:cNvPr>
          <p:cNvSpPr txBox="1"/>
          <p:nvPr/>
        </p:nvSpPr>
        <p:spPr>
          <a:xfrm>
            <a:off x="4869778" y="1574851"/>
            <a:ext cx="187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solidFill>
                  <a:schemeClr val="bg1"/>
                </a:solidFill>
                <a:latin typeface="Lato" panose="020F0502020204030203" pitchFamily="34" charset="-18"/>
              </a:rPr>
              <a:t>Lecurers</a:t>
            </a:r>
            <a:r>
              <a:rPr lang="pl-PL" sz="1200" dirty="0">
                <a:solidFill>
                  <a:schemeClr val="bg1"/>
                </a:solidFill>
                <a:latin typeface="Lato" panose="020F0502020204030203" pitchFamily="34" charset="-18"/>
              </a:rPr>
              <a:t> profile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BC690EE1-8F6F-4E0F-94BE-61DB96848C56}"/>
              </a:ext>
            </a:extLst>
          </p:cNvPr>
          <p:cNvSpPr txBox="1"/>
          <p:nvPr/>
        </p:nvSpPr>
        <p:spPr>
          <a:xfrm>
            <a:off x="5135715" y="2223096"/>
            <a:ext cx="187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-18"/>
              </a:rPr>
              <a:t>Students</a:t>
            </a:r>
            <a:r>
              <a:rPr lang="pl-PL" sz="1200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200" dirty="0" err="1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-18"/>
              </a:rPr>
              <a:t>opinions</a:t>
            </a:r>
            <a:endParaRPr lang="pl-PL" sz="1200" dirty="0">
              <a:solidFill>
                <a:schemeClr val="bg2">
                  <a:lumMod val="1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9E9BD507-9DB4-4D06-9258-BFFC0ECEA9EA}"/>
              </a:ext>
            </a:extLst>
          </p:cNvPr>
          <p:cNvSpPr txBox="1"/>
          <p:nvPr/>
        </p:nvSpPr>
        <p:spPr>
          <a:xfrm>
            <a:off x="5135715" y="2850603"/>
            <a:ext cx="187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-18"/>
              </a:rPr>
              <a:t>Courses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723D9796-C714-4907-A268-4B8CE696EBB7}"/>
              </a:ext>
            </a:extLst>
          </p:cNvPr>
          <p:cNvSpPr txBox="1"/>
          <p:nvPr/>
        </p:nvSpPr>
        <p:spPr>
          <a:xfrm>
            <a:off x="5135715" y="3474881"/>
            <a:ext cx="187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-18"/>
              </a:rPr>
              <a:t>General </a:t>
            </a:r>
            <a:r>
              <a:rPr lang="pl-PL" sz="1200" dirty="0" err="1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-18"/>
              </a:rPr>
              <a:t>description</a:t>
            </a:r>
            <a:endParaRPr lang="pl-PL" sz="1200" dirty="0">
              <a:solidFill>
                <a:schemeClr val="bg2">
                  <a:lumMod val="1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52" name="pole tekstowe 151">
            <a:extLst>
              <a:ext uri="{FF2B5EF4-FFF2-40B4-BE49-F238E27FC236}">
                <a16:creationId xmlns:a16="http://schemas.microsoft.com/office/drawing/2014/main" id="{5ACA3DA5-754D-47E1-BCF6-517F457FFD88}"/>
              </a:ext>
            </a:extLst>
          </p:cNvPr>
          <p:cNvSpPr txBox="1"/>
          <p:nvPr/>
        </p:nvSpPr>
        <p:spPr>
          <a:xfrm>
            <a:off x="8772139" y="2222872"/>
            <a:ext cx="187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-18"/>
              </a:rPr>
              <a:t>Subject</a:t>
            </a:r>
            <a:r>
              <a:rPr lang="pl-PL" sz="1200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200" dirty="0" err="1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-18"/>
              </a:rPr>
              <a:t>description</a:t>
            </a:r>
            <a:endParaRPr lang="pl-PL" sz="1200" dirty="0">
              <a:solidFill>
                <a:schemeClr val="bg2">
                  <a:lumMod val="1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0D6DE067-23D9-4735-B149-B9B673BC57CB}"/>
              </a:ext>
            </a:extLst>
          </p:cNvPr>
          <p:cNvSpPr txBox="1"/>
          <p:nvPr/>
        </p:nvSpPr>
        <p:spPr>
          <a:xfrm>
            <a:off x="8772139" y="2847374"/>
            <a:ext cx="187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-18"/>
              </a:rPr>
              <a:t>Students</a:t>
            </a:r>
            <a:r>
              <a:rPr lang="pl-PL" sz="1200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200" dirty="0" err="1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-18"/>
              </a:rPr>
              <a:t>opinions</a:t>
            </a:r>
            <a:endParaRPr lang="pl-PL" sz="1200" dirty="0">
              <a:solidFill>
                <a:schemeClr val="bg2">
                  <a:lumMod val="1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54" name="pole tekstowe 153">
            <a:extLst>
              <a:ext uri="{FF2B5EF4-FFF2-40B4-BE49-F238E27FC236}">
                <a16:creationId xmlns:a16="http://schemas.microsoft.com/office/drawing/2014/main" id="{86E093F2-D367-4A5B-B33C-49A4B1CD60F5}"/>
              </a:ext>
            </a:extLst>
          </p:cNvPr>
          <p:cNvSpPr txBox="1"/>
          <p:nvPr/>
        </p:nvSpPr>
        <p:spPr>
          <a:xfrm>
            <a:off x="9402789" y="3420186"/>
            <a:ext cx="193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-18"/>
              </a:rPr>
              <a:t>Way</a:t>
            </a:r>
            <a:r>
              <a:rPr lang="pl-PL" sz="1200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-18"/>
              </a:rPr>
              <a:t> of </a:t>
            </a:r>
            <a:r>
              <a:rPr lang="pl-PL" sz="1200" dirty="0" err="1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-18"/>
              </a:rPr>
              <a:t>conducting</a:t>
            </a:r>
            <a:r>
              <a:rPr lang="pl-PL" sz="1200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200" dirty="0" err="1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-18"/>
              </a:rPr>
              <a:t>classes</a:t>
            </a:r>
            <a:endParaRPr lang="pl-PL" sz="1200" dirty="0">
              <a:solidFill>
                <a:schemeClr val="bg2">
                  <a:lumMod val="1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14908F61-14D3-47C2-AA36-4AF6109D4D36}"/>
              </a:ext>
            </a:extLst>
          </p:cNvPr>
          <p:cNvSpPr txBox="1"/>
          <p:nvPr/>
        </p:nvSpPr>
        <p:spPr>
          <a:xfrm>
            <a:off x="9422898" y="3839421"/>
            <a:ext cx="193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-18"/>
              </a:rPr>
              <a:t>Pass a </a:t>
            </a:r>
            <a:r>
              <a:rPr lang="pl-PL" sz="1200" dirty="0" err="1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-18"/>
              </a:rPr>
              <a:t>subject</a:t>
            </a:r>
            <a:endParaRPr lang="pl-PL" sz="1200" dirty="0">
              <a:solidFill>
                <a:schemeClr val="bg2">
                  <a:lumMod val="1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56" name="pole tekstowe 155">
            <a:extLst>
              <a:ext uri="{FF2B5EF4-FFF2-40B4-BE49-F238E27FC236}">
                <a16:creationId xmlns:a16="http://schemas.microsoft.com/office/drawing/2014/main" id="{BF10541B-71D2-4E4B-8155-886AD2B85BF1}"/>
              </a:ext>
            </a:extLst>
          </p:cNvPr>
          <p:cNvSpPr txBox="1"/>
          <p:nvPr/>
        </p:nvSpPr>
        <p:spPr>
          <a:xfrm>
            <a:off x="9384981" y="4286363"/>
            <a:ext cx="193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-18"/>
              </a:rPr>
              <a:t>Presence</a:t>
            </a:r>
            <a:endParaRPr lang="pl-PL" sz="1200" dirty="0">
              <a:solidFill>
                <a:schemeClr val="bg2">
                  <a:lumMod val="1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60834B13-F1AD-403E-BC42-6C3E746AC72D}"/>
              </a:ext>
            </a:extLst>
          </p:cNvPr>
          <p:cNvSpPr txBox="1"/>
          <p:nvPr/>
        </p:nvSpPr>
        <p:spPr>
          <a:xfrm>
            <a:off x="9504055" y="4712971"/>
            <a:ext cx="1759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-18"/>
              </a:rPr>
              <a:t>homeworks</a:t>
            </a:r>
            <a:endParaRPr lang="pl-PL" sz="1200" dirty="0">
              <a:solidFill>
                <a:schemeClr val="bg2">
                  <a:lumMod val="1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59" name="pole tekstowe 158">
            <a:extLst>
              <a:ext uri="{FF2B5EF4-FFF2-40B4-BE49-F238E27FC236}">
                <a16:creationId xmlns:a16="http://schemas.microsoft.com/office/drawing/2014/main" id="{E8008134-5D08-443C-B321-F37A5E2B835F}"/>
              </a:ext>
            </a:extLst>
          </p:cNvPr>
          <p:cNvSpPr txBox="1"/>
          <p:nvPr/>
        </p:nvSpPr>
        <p:spPr>
          <a:xfrm>
            <a:off x="8520721" y="1574851"/>
            <a:ext cx="187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solidFill>
                  <a:schemeClr val="bg1"/>
                </a:solidFill>
                <a:latin typeface="Lato" panose="020F0502020204030203" pitchFamily="34" charset="-18"/>
              </a:rPr>
              <a:t>Course</a:t>
            </a:r>
          </a:p>
        </p:txBody>
      </p:sp>
      <p:sp>
        <p:nvSpPr>
          <p:cNvPr id="76" name="Prostokąt: zaokrąglone rogi 75">
            <a:extLst>
              <a:ext uri="{FF2B5EF4-FFF2-40B4-BE49-F238E27FC236}">
                <a16:creationId xmlns:a16="http://schemas.microsoft.com/office/drawing/2014/main" id="{2E2F29A5-2D01-4651-8F50-48BAC0E7A4C1}"/>
              </a:ext>
            </a:extLst>
          </p:cNvPr>
          <p:cNvSpPr/>
          <p:nvPr/>
        </p:nvSpPr>
        <p:spPr>
          <a:xfrm>
            <a:off x="1334683" y="4072490"/>
            <a:ext cx="1870100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Prostokąt: zaokrąglone rogi 76">
            <a:extLst>
              <a:ext uri="{FF2B5EF4-FFF2-40B4-BE49-F238E27FC236}">
                <a16:creationId xmlns:a16="http://schemas.microsoft.com/office/drawing/2014/main" id="{8DD043A3-4B8B-4EB7-94AF-A35516BB54F0}"/>
              </a:ext>
            </a:extLst>
          </p:cNvPr>
          <p:cNvSpPr/>
          <p:nvPr/>
        </p:nvSpPr>
        <p:spPr>
          <a:xfrm>
            <a:off x="3451870" y="3915327"/>
            <a:ext cx="1746269" cy="66596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 </a:t>
            </a:r>
          </a:p>
        </p:txBody>
      </p:sp>
      <p:cxnSp>
        <p:nvCxnSpPr>
          <p:cNvPr id="78" name="Łącznik prosty 77">
            <a:extLst>
              <a:ext uri="{FF2B5EF4-FFF2-40B4-BE49-F238E27FC236}">
                <a16:creationId xmlns:a16="http://schemas.microsoft.com/office/drawing/2014/main" id="{C725ED2C-53F9-4806-BE50-A92FB780C1E0}"/>
              </a:ext>
            </a:extLst>
          </p:cNvPr>
          <p:cNvCxnSpPr>
            <a:cxnSpLocks/>
          </p:cNvCxnSpPr>
          <p:nvPr/>
        </p:nvCxnSpPr>
        <p:spPr>
          <a:xfrm>
            <a:off x="1079774" y="4233707"/>
            <a:ext cx="2470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Łącznik prosty 81">
            <a:extLst>
              <a:ext uri="{FF2B5EF4-FFF2-40B4-BE49-F238E27FC236}">
                <a16:creationId xmlns:a16="http://schemas.microsoft.com/office/drawing/2014/main" id="{F7B7D7D5-757F-4FB3-8C0C-57E72726F209}"/>
              </a:ext>
            </a:extLst>
          </p:cNvPr>
          <p:cNvCxnSpPr>
            <a:cxnSpLocks/>
          </p:cNvCxnSpPr>
          <p:nvPr/>
        </p:nvCxnSpPr>
        <p:spPr>
          <a:xfrm>
            <a:off x="3204783" y="4210989"/>
            <a:ext cx="2470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pole tekstowe 82">
            <a:extLst>
              <a:ext uri="{FF2B5EF4-FFF2-40B4-BE49-F238E27FC236}">
                <a16:creationId xmlns:a16="http://schemas.microsoft.com/office/drawing/2014/main" id="{305BDA48-5DE7-49EB-A386-F49EFC702B9F}"/>
              </a:ext>
            </a:extLst>
          </p:cNvPr>
          <p:cNvSpPr txBox="1"/>
          <p:nvPr/>
        </p:nvSpPr>
        <p:spPr>
          <a:xfrm>
            <a:off x="1326268" y="4072545"/>
            <a:ext cx="187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Lato" panose="020F0502020204030203" pitchFamily="34" charset="-18"/>
              </a:rPr>
              <a:t>My </a:t>
            </a:r>
            <a:r>
              <a:rPr lang="pl-PL" sz="1200" dirty="0" err="1">
                <a:latin typeface="Lato" panose="020F0502020204030203" pitchFamily="34" charset="-18"/>
              </a:rPr>
              <a:t>courses</a:t>
            </a:r>
            <a:endParaRPr lang="pl-PL" sz="1200" dirty="0">
              <a:latin typeface="Lato" panose="020F0502020204030203" pitchFamily="34" charset="-18"/>
            </a:endParaRPr>
          </a:p>
        </p:txBody>
      </p:sp>
      <p:sp>
        <p:nvSpPr>
          <p:cNvPr id="85" name="pole tekstowe 84">
            <a:extLst>
              <a:ext uri="{FF2B5EF4-FFF2-40B4-BE49-F238E27FC236}">
                <a16:creationId xmlns:a16="http://schemas.microsoft.com/office/drawing/2014/main" id="{7B03EFD7-8A89-4926-A52E-64B6A0CA984E}"/>
              </a:ext>
            </a:extLst>
          </p:cNvPr>
          <p:cNvSpPr txBox="1"/>
          <p:nvPr/>
        </p:nvSpPr>
        <p:spPr>
          <a:xfrm>
            <a:off x="3374828" y="3915326"/>
            <a:ext cx="1871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Lato" panose="020F0502020204030203" pitchFamily="34" charset="-18"/>
              </a:rPr>
              <a:t>required</a:t>
            </a:r>
            <a:endParaRPr lang="pl-PL" sz="1200" dirty="0">
              <a:latin typeface="Lato" panose="020F0502020204030203" pitchFamily="34" charset="-18"/>
            </a:endParaRPr>
          </a:p>
          <a:p>
            <a:pPr algn="ctr"/>
            <a:r>
              <a:rPr lang="pl-PL" sz="1200" dirty="0" err="1">
                <a:latin typeface="Lato" panose="020F0502020204030203" pitchFamily="34" charset="-18"/>
              </a:rPr>
              <a:t>passed</a:t>
            </a:r>
            <a:endParaRPr lang="pl-PL" sz="1200" dirty="0">
              <a:latin typeface="Lato" panose="020F0502020204030203" pitchFamily="34" charset="-18"/>
            </a:endParaRPr>
          </a:p>
          <a:p>
            <a:pPr algn="ctr"/>
            <a:r>
              <a:rPr lang="pl-PL" sz="1200" dirty="0" err="1">
                <a:latin typeface="Lato" panose="020F0502020204030203" pitchFamily="34" charset="-18"/>
              </a:rPr>
              <a:t>saved</a:t>
            </a:r>
            <a:endParaRPr lang="pl-PL" sz="1200" dirty="0">
              <a:latin typeface="Lato" panose="020F0502020204030203" pitchFamily="34" charset="-18"/>
            </a:endParaRPr>
          </a:p>
        </p:txBody>
      </p:sp>
      <p:cxnSp>
        <p:nvCxnSpPr>
          <p:cNvPr id="86" name="Łącznik prosty 85">
            <a:extLst>
              <a:ext uri="{FF2B5EF4-FFF2-40B4-BE49-F238E27FC236}">
                <a16:creationId xmlns:a16="http://schemas.microsoft.com/office/drawing/2014/main" id="{E26795DB-494C-4001-AC14-D59F17051EED}"/>
              </a:ext>
            </a:extLst>
          </p:cNvPr>
          <p:cNvCxnSpPr>
            <a:cxnSpLocks/>
          </p:cNvCxnSpPr>
          <p:nvPr/>
        </p:nvCxnSpPr>
        <p:spPr>
          <a:xfrm>
            <a:off x="1087595" y="4800600"/>
            <a:ext cx="24708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66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588C7A9-FE4D-4572-B08C-A2E13AA5F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38" y="1199601"/>
            <a:ext cx="8220323" cy="61432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252383E7-3BE4-458F-B32F-5E2D3F57C0D1}"/>
              </a:ext>
            </a:extLst>
          </p:cNvPr>
          <p:cNvSpPr txBox="1"/>
          <p:nvPr/>
        </p:nvSpPr>
        <p:spPr>
          <a:xfrm>
            <a:off x="5158892" y="619649"/>
            <a:ext cx="1874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User </a:t>
            </a:r>
            <a:r>
              <a:rPr lang="pl-PL" sz="24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stories</a:t>
            </a:r>
            <a:endParaRPr lang="pl-PL" sz="2400" b="1" dirty="0">
              <a:solidFill>
                <a:schemeClr val="bg2">
                  <a:lumMod val="25000"/>
                </a:schemeClr>
              </a:solidFill>
              <a:latin typeface="Playfair Display" pitchFamily="2" charset="-18"/>
            </a:endParaRP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0706D202-3214-4CDB-B699-8AE42D26555A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FF8794C9-8C63-4FD8-969B-5A6689A40A82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F22CA9CD-0BC4-45F7-BB8C-5AA35F26E8C7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59B35694-9A5A-4A61-A781-31BEAEC02A7A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78229E80-0AE2-413C-927E-C2D8C82C2179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3F7C02EB-4F52-4EB6-BA9F-6ABFE4331331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EC5239"/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4D6A34D2-2BF8-4FED-808D-9C699BC99EA8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857552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252383E7-3BE4-458F-B32F-5E2D3F57C0D1}"/>
              </a:ext>
            </a:extLst>
          </p:cNvPr>
          <p:cNvSpPr txBox="1"/>
          <p:nvPr/>
        </p:nvSpPr>
        <p:spPr>
          <a:xfrm>
            <a:off x="5090766" y="619649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User </a:t>
            </a:r>
            <a:r>
              <a:rPr lang="pl-PL" sz="24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journey</a:t>
            </a:r>
            <a:endParaRPr lang="pl-PL" sz="2400" b="1" dirty="0">
              <a:solidFill>
                <a:schemeClr val="bg2">
                  <a:lumMod val="25000"/>
                </a:schemeClr>
              </a:solidFill>
              <a:latin typeface="Playfair Display" pitchFamily="2" charset="-18"/>
            </a:endParaRP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0706D202-3214-4CDB-B699-8AE42D26555A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FF8794C9-8C63-4FD8-969B-5A6689A40A82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F22CA9CD-0BC4-45F7-BB8C-5AA35F26E8C7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59B35694-9A5A-4A61-A781-31BEAEC02A7A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78229E80-0AE2-413C-927E-C2D8C82C2179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3F7C02EB-4F52-4EB6-BA9F-6ABFE4331331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EC5239"/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4D6A34D2-2BF8-4FED-808D-9C699BC99EA8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77A8F82-7B84-4CE4-AB2D-A75D1B520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80" y="1229611"/>
            <a:ext cx="10476440" cy="584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6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252383E7-3BE4-458F-B32F-5E2D3F57C0D1}"/>
              </a:ext>
            </a:extLst>
          </p:cNvPr>
          <p:cNvSpPr txBox="1"/>
          <p:nvPr/>
        </p:nvSpPr>
        <p:spPr>
          <a:xfrm>
            <a:off x="5090772" y="764789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User </a:t>
            </a:r>
            <a:r>
              <a:rPr lang="pl-PL" sz="24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journey</a:t>
            </a:r>
            <a:endParaRPr lang="pl-PL" sz="2400" b="1" dirty="0">
              <a:solidFill>
                <a:schemeClr val="bg2">
                  <a:lumMod val="25000"/>
                </a:schemeClr>
              </a:solidFill>
              <a:latin typeface="Playfair Display" pitchFamily="2" charset="-18"/>
            </a:endParaRP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0706D202-3214-4CDB-B699-8AE42D26555A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FF8794C9-8C63-4FD8-969B-5A6689A40A82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F22CA9CD-0BC4-45F7-BB8C-5AA35F26E8C7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59B35694-9A5A-4A61-A781-31BEAEC02A7A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78229E80-0AE2-413C-927E-C2D8C82C2179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3F7C02EB-4F52-4EB6-BA9F-6ABFE4331331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EC5239"/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4D6A34D2-2BF8-4FED-808D-9C699BC99EA8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5D4AE73-FD7B-4A4B-93AF-2BCDEDFF5CAE}"/>
              </a:ext>
            </a:extLst>
          </p:cNvPr>
          <p:cNvSpPr txBox="1"/>
          <p:nvPr/>
        </p:nvSpPr>
        <p:spPr>
          <a:xfrm>
            <a:off x="858803" y="4247221"/>
            <a:ext cx="4789023" cy="11517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The most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important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for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user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are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opinions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of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other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students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so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path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tchem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should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be as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short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as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possible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</a:t>
            </a:r>
            <a:endParaRPr lang="pl-PL" sz="1200" i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AB7A449-AA27-432D-9F77-84658BED2F06}"/>
              </a:ext>
            </a:extLst>
          </p:cNvPr>
          <p:cNvSpPr txBox="1"/>
          <p:nvPr/>
        </p:nvSpPr>
        <p:spPr>
          <a:xfrm>
            <a:off x="6544175" y="1862525"/>
            <a:ext cx="4789019" cy="152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There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are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many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subjects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lecturers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may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be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difficult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for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user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remember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them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A list of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compulsory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subjects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ability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save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may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be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helpful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  <a:endParaRPr lang="pl-PL" sz="1200" i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C6FC984-FC4E-42D9-87D2-D87F359828AD}"/>
              </a:ext>
            </a:extLst>
          </p:cNvPr>
          <p:cNvSpPr txBox="1"/>
          <p:nvPr/>
        </p:nvSpPr>
        <p:spPr>
          <a:xfrm>
            <a:off x="858803" y="1854117"/>
            <a:ext cx="4802412" cy="152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It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important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keep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login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details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because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demand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for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using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website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will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be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rather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seasonal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–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furing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period of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submitting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semester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declaration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</a:t>
            </a:r>
            <a:endParaRPr lang="pl-PL" sz="1200" i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E1F0A7F-DE34-42B0-99AA-24AA1271776E}"/>
              </a:ext>
            </a:extLst>
          </p:cNvPr>
          <p:cNvSpPr txBox="1"/>
          <p:nvPr/>
        </p:nvSpPr>
        <p:spPr>
          <a:xfrm>
            <a:off x="6544171" y="4247221"/>
            <a:ext cx="4789023" cy="11517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User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may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want to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search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for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lecturer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subjects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by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different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keywords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e.g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subject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reference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numer,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surname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name</a:t>
            </a:r>
            <a:endParaRPr lang="pl-PL" sz="1200" i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45821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02029E85-EF03-447F-B88E-7B207CC6538D}"/>
              </a:ext>
            </a:extLst>
          </p:cNvPr>
          <p:cNvGrpSpPr/>
          <p:nvPr/>
        </p:nvGrpSpPr>
        <p:grpSpPr>
          <a:xfrm>
            <a:off x="1448056" y="2533789"/>
            <a:ext cx="9491571" cy="3019473"/>
            <a:chOff x="1179137" y="2533789"/>
            <a:chExt cx="9491571" cy="3019473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252383E7-3BE4-458F-B32F-5E2D3F57C0D1}"/>
                </a:ext>
              </a:extLst>
            </p:cNvPr>
            <p:cNvSpPr txBox="1"/>
            <p:nvPr/>
          </p:nvSpPr>
          <p:spPr>
            <a:xfrm>
              <a:off x="1179137" y="2533789"/>
              <a:ext cx="2300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 b="1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01_UX </a:t>
              </a:r>
              <a:r>
                <a:rPr lang="pl-PL" sz="2400" b="1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strategy</a:t>
              </a:r>
              <a:endParaRPr lang="pl-PL" sz="24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endParaRPr>
            </a:p>
          </p:txBody>
        </p:sp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70C1B8B9-D259-45B6-913B-4FAE26E48F24}"/>
                </a:ext>
              </a:extLst>
            </p:cNvPr>
            <p:cNvSpPr txBox="1"/>
            <p:nvPr/>
          </p:nvSpPr>
          <p:spPr>
            <a:xfrm>
              <a:off x="4297281" y="3926335"/>
              <a:ext cx="2045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 b="1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02_UX design</a:t>
              </a:r>
            </a:p>
          </p:txBody>
        </p:sp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FFCCE33D-BBD2-4222-89E7-C2BF5957C859}"/>
                </a:ext>
              </a:extLst>
            </p:cNvPr>
            <p:cNvSpPr txBox="1"/>
            <p:nvPr/>
          </p:nvSpPr>
          <p:spPr>
            <a:xfrm>
              <a:off x="7299272" y="5091597"/>
              <a:ext cx="3371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 b="1" dirty="0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03_Prototype and </a:t>
              </a:r>
              <a:r>
                <a:rPr lang="pl-PL" sz="2400" b="1" dirty="0" err="1">
                  <a:solidFill>
                    <a:schemeClr val="bg2">
                      <a:lumMod val="25000"/>
                    </a:schemeClr>
                  </a:solidFill>
                  <a:latin typeface="Lato" panose="020F0502020204030203" pitchFamily="34" charset="-18"/>
                </a:rPr>
                <a:t>tests</a:t>
              </a:r>
              <a:endParaRPr lang="pl-PL" sz="24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endParaRPr>
            </a:p>
          </p:txBody>
        </p:sp>
      </p:grp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E2364EC-58AB-4F70-B526-BDB7C2DE3064}"/>
              </a:ext>
            </a:extLst>
          </p:cNvPr>
          <p:cNvSpPr txBox="1"/>
          <p:nvPr/>
        </p:nvSpPr>
        <p:spPr>
          <a:xfrm>
            <a:off x="798237" y="416511"/>
            <a:ext cx="10792472" cy="981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4400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Design </a:t>
            </a:r>
            <a:r>
              <a:rPr lang="pl-PL" sz="4400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process</a:t>
            </a:r>
            <a:endParaRPr lang="pl-PL" sz="2000" dirty="0">
              <a:solidFill>
                <a:schemeClr val="bg2">
                  <a:lumMod val="25000"/>
                </a:schemeClr>
              </a:solidFill>
              <a:latin typeface="Playfair Display" pitchFamily="2" charset="-18"/>
            </a:endParaRP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CAB58CFC-D333-4F00-810B-54B2F28C2C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55186" flipH="1">
            <a:off x="3482993" y="3023161"/>
            <a:ext cx="981551" cy="981551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780A5B17-11D7-472C-AD41-90E31B434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55186" flipH="1">
            <a:off x="6421484" y="4335024"/>
            <a:ext cx="981551" cy="98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62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eściokąt 3">
            <a:extLst>
              <a:ext uri="{FF2B5EF4-FFF2-40B4-BE49-F238E27FC236}">
                <a16:creationId xmlns:a16="http://schemas.microsoft.com/office/drawing/2014/main" id="{6488EF17-1E45-4D56-A032-591510387F2B}"/>
              </a:ext>
            </a:extLst>
          </p:cNvPr>
          <p:cNvSpPr/>
          <p:nvPr/>
        </p:nvSpPr>
        <p:spPr>
          <a:xfrm>
            <a:off x="431157" y="2690597"/>
            <a:ext cx="1867102" cy="46165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52383E7-3BE4-458F-B32F-5E2D3F57C0D1}"/>
              </a:ext>
            </a:extLst>
          </p:cNvPr>
          <p:cNvSpPr txBox="1"/>
          <p:nvPr/>
        </p:nvSpPr>
        <p:spPr>
          <a:xfrm>
            <a:off x="5330410" y="764789"/>
            <a:ext cx="153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User </a:t>
            </a:r>
            <a:r>
              <a:rPr lang="pl-PL" sz="24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flow</a:t>
            </a:r>
            <a:endParaRPr lang="pl-PL" sz="2400" b="1" dirty="0">
              <a:solidFill>
                <a:schemeClr val="bg2">
                  <a:lumMod val="25000"/>
                </a:schemeClr>
              </a:solidFill>
              <a:latin typeface="Playfair Display" pitchFamily="2" charset="-18"/>
            </a:endParaRP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0706D202-3214-4CDB-B699-8AE42D26555A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FF8794C9-8C63-4FD8-969B-5A6689A40A82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F22CA9CD-0BC4-45F7-BB8C-5AA35F26E8C7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59B35694-9A5A-4A61-A781-31BEAEC02A7A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78229E80-0AE2-413C-927E-C2D8C82C2179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3F7C02EB-4F52-4EB6-BA9F-6ABFE4331331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EC5239"/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4D6A34D2-2BF8-4FED-808D-9C699BC99EA8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53" name="Prostokąt: zaokrąglone rogi 52">
            <a:extLst>
              <a:ext uri="{FF2B5EF4-FFF2-40B4-BE49-F238E27FC236}">
                <a16:creationId xmlns:a16="http://schemas.microsoft.com/office/drawing/2014/main" id="{7774563D-FD57-4A7F-A1B2-49A95B35E125}"/>
              </a:ext>
            </a:extLst>
          </p:cNvPr>
          <p:cNvSpPr/>
          <p:nvPr/>
        </p:nvSpPr>
        <p:spPr>
          <a:xfrm>
            <a:off x="428161" y="2134338"/>
            <a:ext cx="1870100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Prostokąt: zaokrąglone rogi 55">
            <a:extLst>
              <a:ext uri="{FF2B5EF4-FFF2-40B4-BE49-F238E27FC236}">
                <a16:creationId xmlns:a16="http://schemas.microsoft.com/office/drawing/2014/main" id="{0F69DBB2-829E-4B4E-85F5-05B9B876DB53}"/>
              </a:ext>
            </a:extLst>
          </p:cNvPr>
          <p:cNvSpPr/>
          <p:nvPr/>
        </p:nvSpPr>
        <p:spPr>
          <a:xfrm>
            <a:off x="428160" y="3551576"/>
            <a:ext cx="1870100" cy="276999"/>
          </a:xfrm>
          <a:prstGeom prst="roundRect">
            <a:avLst/>
          </a:prstGeom>
          <a:solidFill>
            <a:srgbClr val="FAD4C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6" name="Łącznik prosty 65">
            <a:extLst>
              <a:ext uri="{FF2B5EF4-FFF2-40B4-BE49-F238E27FC236}">
                <a16:creationId xmlns:a16="http://schemas.microsoft.com/office/drawing/2014/main" id="{4602465A-4710-4630-9C5F-96DA63122C05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>
            <a:off x="1360776" y="2403717"/>
            <a:ext cx="4467" cy="27926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66">
            <a:extLst>
              <a:ext uri="{FF2B5EF4-FFF2-40B4-BE49-F238E27FC236}">
                <a16:creationId xmlns:a16="http://schemas.microsoft.com/office/drawing/2014/main" id="{E54EF943-FBF0-431B-8512-856E4582344B}"/>
              </a:ext>
            </a:extLst>
          </p:cNvPr>
          <p:cNvCxnSpPr>
            <a:cxnSpLocks/>
            <a:stCxn id="140" idx="2"/>
            <a:endCxn id="76" idx="0"/>
          </p:cNvCxnSpPr>
          <p:nvPr/>
        </p:nvCxnSpPr>
        <p:spPr>
          <a:xfrm flipH="1">
            <a:off x="1361505" y="3822369"/>
            <a:ext cx="2597" cy="22917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ole tekstowe 137">
            <a:extLst>
              <a:ext uri="{FF2B5EF4-FFF2-40B4-BE49-F238E27FC236}">
                <a16:creationId xmlns:a16="http://schemas.microsoft.com/office/drawing/2014/main" id="{ACF0026E-B5AA-4BC5-A0A9-6907270B88A4}"/>
              </a:ext>
            </a:extLst>
          </p:cNvPr>
          <p:cNvSpPr txBox="1"/>
          <p:nvPr/>
        </p:nvSpPr>
        <p:spPr>
          <a:xfrm>
            <a:off x="424998" y="2126718"/>
            <a:ext cx="187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Lato" panose="020F0502020204030203" pitchFamily="34" charset="-18"/>
              </a:rPr>
              <a:t>Open </a:t>
            </a:r>
            <a:r>
              <a:rPr lang="pl-PL" sz="1200" dirty="0" err="1">
                <a:latin typeface="Lato" panose="020F0502020204030203" pitchFamily="34" charset="-18"/>
              </a:rPr>
              <a:t>website</a:t>
            </a:r>
            <a:endParaRPr lang="pl-PL" sz="1200" dirty="0">
              <a:latin typeface="Lato" panose="020F0502020204030203" pitchFamily="34" charset="-18"/>
            </a:endParaRPr>
          </a:p>
        </p:txBody>
      </p:sp>
      <p:sp>
        <p:nvSpPr>
          <p:cNvPr id="139" name="pole tekstowe 138">
            <a:extLst>
              <a:ext uri="{FF2B5EF4-FFF2-40B4-BE49-F238E27FC236}">
                <a16:creationId xmlns:a16="http://schemas.microsoft.com/office/drawing/2014/main" id="{03ABA0B0-A3AC-49D7-8301-7E5199519186}"/>
              </a:ext>
            </a:extLst>
          </p:cNvPr>
          <p:cNvSpPr txBox="1"/>
          <p:nvPr/>
        </p:nvSpPr>
        <p:spPr>
          <a:xfrm>
            <a:off x="580288" y="2682977"/>
            <a:ext cx="1569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Lato" panose="020F0502020204030203" pitchFamily="34" charset="-18"/>
              </a:rPr>
              <a:t>Have</a:t>
            </a:r>
            <a:r>
              <a:rPr lang="pl-PL" sz="1200" dirty="0">
                <a:latin typeface="Lato" panose="020F0502020204030203" pitchFamily="34" charset="-18"/>
              </a:rPr>
              <a:t> </a:t>
            </a:r>
            <a:r>
              <a:rPr lang="pl-PL" sz="1200" dirty="0" err="1">
                <a:latin typeface="Lato" panose="020F0502020204030203" pitchFamily="34" charset="-18"/>
              </a:rPr>
              <a:t>an</a:t>
            </a:r>
            <a:r>
              <a:rPr lang="pl-PL" sz="1200" dirty="0">
                <a:latin typeface="Lato" panose="020F0502020204030203" pitchFamily="34" charset="-18"/>
              </a:rPr>
              <a:t> </a:t>
            </a:r>
          </a:p>
          <a:p>
            <a:pPr algn="ctr"/>
            <a:r>
              <a:rPr lang="pl-PL" sz="1200" dirty="0" err="1">
                <a:latin typeface="Lato" panose="020F0502020204030203" pitchFamily="34" charset="-18"/>
              </a:rPr>
              <a:t>account</a:t>
            </a:r>
            <a:r>
              <a:rPr lang="pl-PL" sz="1200" dirty="0">
                <a:latin typeface="Lato" panose="020F0502020204030203" pitchFamily="34" charset="-18"/>
              </a:rPr>
              <a:t>?</a:t>
            </a:r>
          </a:p>
        </p:txBody>
      </p:sp>
      <p:sp>
        <p:nvSpPr>
          <p:cNvPr id="140" name="pole tekstowe 139">
            <a:extLst>
              <a:ext uri="{FF2B5EF4-FFF2-40B4-BE49-F238E27FC236}">
                <a16:creationId xmlns:a16="http://schemas.microsoft.com/office/drawing/2014/main" id="{E1E8AC04-128A-4893-8AB0-04E1EAD88EA2}"/>
              </a:ext>
            </a:extLst>
          </p:cNvPr>
          <p:cNvSpPr txBox="1"/>
          <p:nvPr/>
        </p:nvSpPr>
        <p:spPr>
          <a:xfrm>
            <a:off x="426703" y="3545370"/>
            <a:ext cx="1874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Lato" panose="020F0502020204030203" pitchFamily="34" charset="-18"/>
              </a:rPr>
              <a:t>Sign</a:t>
            </a:r>
            <a:r>
              <a:rPr lang="pl-PL" sz="1200" dirty="0">
                <a:latin typeface="Lato" panose="020F0502020204030203" pitchFamily="34" charset="-18"/>
              </a:rPr>
              <a:t> </a:t>
            </a:r>
            <a:r>
              <a:rPr lang="pl-PL" sz="1200" dirty="0" err="1">
                <a:latin typeface="Lato" panose="020F0502020204030203" pitchFamily="34" charset="-18"/>
              </a:rPr>
              <a:t>up</a:t>
            </a:r>
            <a:endParaRPr lang="pl-PL" sz="1200" dirty="0">
              <a:latin typeface="Lato" panose="020F0502020204030203" pitchFamily="34" charset="-18"/>
            </a:endParaRPr>
          </a:p>
        </p:txBody>
      </p:sp>
      <p:grpSp>
        <p:nvGrpSpPr>
          <p:cNvPr id="21" name="Grupa 20">
            <a:extLst>
              <a:ext uri="{FF2B5EF4-FFF2-40B4-BE49-F238E27FC236}">
                <a16:creationId xmlns:a16="http://schemas.microsoft.com/office/drawing/2014/main" id="{690BDB20-1379-4690-B267-C57EA1AA5329}"/>
              </a:ext>
            </a:extLst>
          </p:cNvPr>
          <p:cNvGrpSpPr/>
          <p:nvPr/>
        </p:nvGrpSpPr>
        <p:grpSpPr>
          <a:xfrm>
            <a:off x="424998" y="1230186"/>
            <a:ext cx="1871556" cy="669342"/>
            <a:chOff x="1285777" y="1441938"/>
            <a:chExt cx="1871556" cy="669342"/>
          </a:xfrm>
        </p:grpSpPr>
        <p:sp>
          <p:nvSpPr>
            <p:cNvPr id="20" name="Owal 19">
              <a:extLst>
                <a:ext uri="{FF2B5EF4-FFF2-40B4-BE49-F238E27FC236}">
                  <a16:creationId xmlns:a16="http://schemas.microsoft.com/office/drawing/2014/main" id="{D61161A0-BC48-4045-B769-3681F9021A4B}"/>
                </a:ext>
              </a:extLst>
            </p:cNvPr>
            <p:cNvSpPr/>
            <p:nvPr/>
          </p:nvSpPr>
          <p:spPr>
            <a:xfrm>
              <a:off x="1886884" y="1441938"/>
              <a:ext cx="669342" cy="669342"/>
            </a:xfrm>
            <a:prstGeom prst="ellipse">
              <a:avLst/>
            </a:prstGeom>
            <a:solidFill>
              <a:srgbClr val="EC5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6" name="pole tekstowe 145">
              <a:extLst>
                <a:ext uri="{FF2B5EF4-FFF2-40B4-BE49-F238E27FC236}">
                  <a16:creationId xmlns:a16="http://schemas.microsoft.com/office/drawing/2014/main" id="{FA872172-FD17-41C6-A94F-77CB47F4F8B5}"/>
                </a:ext>
              </a:extLst>
            </p:cNvPr>
            <p:cNvSpPr txBox="1"/>
            <p:nvPr/>
          </p:nvSpPr>
          <p:spPr>
            <a:xfrm>
              <a:off x="1285777" y="1623520"/>
              <a:ext cx="1871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200" dirty="0">
                  <a:solidFill>
                    <a:schemeClr val="bg1"/>
                  </a:solidFill>
                  <a:latin typeface="Lato" panose="020F0502020204030203" pitchFamily="34" charset="-18"/>
                </a:rPr>
                <a:t>User</a:t>
              </a:r>
            </a:p>
          </p:txBody>
        </p:sp>
      </p:grpSp>
      <p:sp>
        <p:nvSpPr>
          <p:cNvPr id="76" name="Prostokąt: zaokrąglone rogi 75">
            <a:extLst>
              <a:ext uri="{FF2B5EF4-FFF2-40B4-BE49-F238E27FC236}">
                <a16:creationId xmlns:a16="http://schemas.microsoft.com/office/drawing/2014/main" id="{2E2F29A5-2D01-4651-8F50-48BAC0E7A4C1}"/>
              </a:ext>
            </a:extLst>
          </p:cNvPr>
          <p:cNvSpPr/>
          <p:nvPr/>
        </p:nvSpPr>
        <p:spPr>
          <a:xfrm>
            <a:off x="428161" y="4051540"/>
            <a:ext cx="1866688" cy="96100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pole tekstowe 82">
            <a:extLst>
              <a:ext uri="{FF2B5EF4-FFF2-40B4-BE49-F238E27FC236}">
                <a16:creationId xmlns:a16="http://schemas.microsoft.com/office/drawing/2014/main" id="{305BDA48-5DE7-49EB-A386-F49EFC702B9F}"/>
              </a:ext>
            </a:extLst>
          </p:cNvPr>
          <p:cNvSpPr txBox="1"/>
          <p:nvPr/>
        </p:nvSpPr>
        <p:spPr>
          <a:xfrm>
            <a:off x="409244" y="4076994"/>
            <a:ext cx="18715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>
                <a:latin typeface="Lato" panose="020F0502020204030203" pitchFamily="34" charset="-18"/>
              </a:rPr>
              <a:t>Name</a:t>
            </a:r>
            <a:r>
              <a:rPr lang="pl-PL" sz="1100" dirty="0">
                <a:latin typeface="Lato" panose="020F0502020204030203" pitchFamily="34" charset="-18"/>
              </a:rPr>
              <a:t>, </a:t>
            </a:r>
            <a:r>
              <a:rPr lang="pl-PL" sz="1100" dirty="0" err="1">
                <a:latin typeface="Lato" panose="020F0502020204030203" pitchFamily="34" charset="-18"/>
              </a:rPr>
              <a:t>surname</a:t>
            </a:r>
            <a:r>
              <a:rPr lang="pl-PL" sz="1100" dirty="0">
                <a:latin typeface="Lato" panose="020F0502020204030203" pitchFamily="34" charset="-18"/>
              </a:rPr>
              <a:t>, e-mail </a:t>
            </a:r>
            <a:r>
              <a:rPr lang="pl-PL" sz="1100" dirty="0" err="1">
                <a:latin typeface="Lato" panose="020F0502020204030203" pitchFamily="34" charset="-18"/>
              </a:rPr>
              <a:t>adress</a:t>
            </a:r>
            <a:r>
              <a:rPr lang="pl-PL" sz="1100" dirty="0">
                <a:latin typeface="Lato" panose="020F0502020204030203" pitchFamily="34" charset="-18"/>
              </a:rPr>
              <a:t>, </a:t>
            </a:r>
            <a:r>
              <a:rPr lang="pl-PL" sz="1100" dirty="0" err="1">
                <a:latin typeface="Lato" panose="020F0502020204030203" pitchFamily="34" charset="-18"/>
              </a:rPr>
              <a:t>year</a:t>
            </a:r>
            <a:r>
              <a:rPr lang="pl-PL" sz="1100" dirty="0">
                <a:latin typeface="Lato" panose="020F0502020204030203" pitchFamily="34" charset="-18"/>
              </a:rPr>
              <a:t> of </a:t>
            </a:r>
            <a:r>
              <a:rPr lang="pl-PL" sz="1100" dirty="0" err="1">
                <a:latin typeface="Lato" panose="020F0502020204030203" pitchFamily="34" charset="-18"/>
              </a:rPr>
              <a:t>study</a:t>
            </a:r>
            <a:r>
              <a:rPr lang="pl-PL" sz="1100" dirty="0">
                <a:latin typeface="Lato" panose="020F0502020204030203" pitchFamily="34" charset="-18"/>
              </a:rPr>
              <a:t>, field of </a:t>
            </a:r>
            <a:r>
              <a:rPr lang="pl-PL" sz="1100" dirty="0" err="1">
                <a:latin typeface="Lato" panose="020F0502020204030203" pitchFamily="34" charset="-18"/>
              </a:rPr>
              <a:t>study</a:t>
            </a:r>
            <a:r>
              <a:rPr lang="pl-PL" sz="1100" dirty="0">
                <a:latin typeface="Lato" panose="020F0502020204030203" pitchFamily="34" charset="-18"/>
              </a:rPr>
              <a:t>, </a:t>
            </a:r>
            <a:r>
              <a:rPr lang="pl-PL" sz="1100" dirty="0" err="1">
                <a:latin typeface="Lato" panose="020F0502020204030203" pitchFamily="34" charset="-18"/>
              </a:rPr>
              <a:t>degree</a:t>
            </a:r>
            <a:r>
              <a:rPr lang="pl-PL" sz="1100" dirty="0">
                <a:latin typeface="Lato" panose="020F0502020204030203" pitchFamily="34" charset="-18"/>
              </a:rPr>
              <a:t>, </a:t>
            </a:r>
            <a:r>
              <a:rPr lang="pl-PL" sz="1100" dirty="0" err="1">
                <a:latin typeface="Lato" panose="020F0502020204030203" pitchFamily="34" charset="-18"/>
              </a:rPr>
              <a:t>mode</a:t>
            </a:r>
            <a:r>
              <a:rPr lang="pl-PL" sz="1100" dirty="0">
                <a:latin typeface="Lato" panose="020F0502020204030203" pitchFamily="34" charset="-18"/>
              </a:rPr>
              <a:t> of </a:t>
            </a:r>
            <a:r>
              <a:rPr lang="pl-PL" sz="1100" dirty="0" err="1">
                <a:latin typeface="Lato" panose="020F0502020204030203" pitchFamily="34" charset="-18"/>
              </a:rPr>
              <a:t>studies</a:t>
            </a:r>
            <a:r>
              <a:rPr lang="pl-PL" sz="1100" dirty="0">
                <a:latin typeface="Lato" panose="020F0502020204030203" pitchFamily="34" charset="-18"/>
              </a:rPr>
              <a:t>, </a:t>
            </a:r>
            <a:r>
              <a:rPr lang="pl-PL" sz="1100" dirty="0" err="1">
                <a:latin typeface="Lato" panose="020F0502020204030203" pitchFamily="34" charset="-18"/>
              </a:rPr>
              <a:t>adding</a:t>
            </a:r>
            <a:r>
              <a:rPr lang="pl-PL" sz="1100" dirty="0">
                <a:latin typeface="Lato" panose="020F0502020204030203" pitchFamily="34" charset="-18"/>
              </a:rPr>
              <a:t> </a:t>
            </a:r>
            <a:r>
              <a:rPr lang="pl-PL" sz="1100" dirty="0" err="1">
                <a:latin typeface="Lato" panose="020F0502020204030203" pitchFamily="34" charset="-18"/>
              </a:rPr>
              <a:t>courses</a:t>
            </a:r>
            <a:r>
              <a:rPr lang="pl-PL" sz="1100" dirty="0">
                <a:latin typeface="Lato" panose="020F0502020204030203" pitchFamily="34" charset="-18"/>
              </a:rPr>
              <a:t> (</a:t>
            </a:r>
            <a:r>
              <a:rPr lang="pl-PL" sz="1100" dirty="0" err="1">
                <a:latin typeface="Lato" panose="020F0502020204030203" pitchFamily="34" charset="-18"/>
              </a:rPr>
              <a:t>optional</a:t>
            </a:r>
            <a:r>
              <a:rPr lang="pl-PL" sz="1100" dirty="0">
                <a:latin typeface="Lato" panose="020F0502020204030203" pitchFamily="34" charset="-18"/>
              </a:rPr>
              <a:t>) </a:t>
            </a:r>
          </a:p>
        </p:txBody>
      </p:sp>
      <p:cxnSp>
        <p:nvCxnSpPr>
          <p:cNvPr id="89" name="Łącznik prosty 88">
            <a:extLst>
              <a:ext uri="{FF2B5EF4-FFF2-40B4-BE49-F238E27FC236}">
                <a16:creationId xmlns:a16="http://schemas.microsoft.com/office/drawing/2014/main" id="{330844CD-CFA5-438D-9030-559404FDDF19}"/>
              </a:ext>
            </a:extLst>
          </p:cNvPr>
          <p:cNvCxnSpPr>
            <a:cxnSpLocks/>
            <a:stCxn id="20" idx="4"/>
            <a:endCxn id="138" idx="0"/>
          </p:cNvCxnSpPr>
          <p:nvPr/>
        </p:nvCxnSpPr>
        <p:spPr>
          <a:xfrm>
            <a:off x="1360776" y="1899528"/>
            <a:ext cx="0" cy="22719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Łącznik prosty 96">
            <a:extLst>
              <a:ext uri="{FF2B5EF4-FFF2-40B4-BE49-F238E27FC236}">
                <a16:creationId xmlns:a16="http://schemas.microsoft.com/office/drawing/2014/main" id="{C0AE3E10-2260-473E-8170-811C4B5FA22E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1362482" y="3144642"/>
            <a:ext cx="1620" cy="4007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ole tekstowe 97">
            <a:extLst>
              <a:ext uri="{FF2B5EF4-FFF2-40B4-BE49-F238E27FC236}">
                <a16:creationId xmlns:a16="http://schemas.microsoft.com/office/drawing/2014/main" id="{8593CF6C-F836-4558-A2EA-C78A68D7755E}"/>
              </a:ext>
            </a:extLst>
          </p:cNvPr>
          <p:cNvSpPr txBox="1"/>
          <p:nvPr/>
        </p:nvSpPr>
        <p:spPr>
          <a:xfrm>
            <a:off x="1534350" y="3214667"/>
            <a:ext cx="917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Lato" panose="020F0502020204030203" pitchFamily="34" charset="-18"/>
              </a:rPr>
              <a:t>No</a:t>
            </a:r>
          </a:p>
        </p:txBody>
      </p:sp>
      <p:sp>
        <p:nvSpPr>
          <p:cNvPr id="99" name="pole tekstowe 98">
            <a:extLst>
              <a:ext uri="{FF2B5EF4-FFF2-40B4-BE49-F238E27FC236}">
                <a16:creationId xmlns:a16="http://schemas.microsoft.com/office/drawing/2014/main" id="{481881A0-211D-4586-A3D2-49878470598B}"/>
              </a:ext>
            </a:extLst>
          </p:cNvPr>
          <p:cNvSpPr txBox="1"/>
          <p:nvPr/>
        </p:nvSpPr>
        <p:spPr>
          <a:xfrm>
            <a:off x="2222778" y="2648292"/>
            <a:ext cx="582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Lato" panose="020F0502020204030203" pitchFamily="34" charset="-18"/>
              </a:rPr>
              <a:t>Yes</a:t>
            </a:r>
            <a:endParaRPr lang="pl-PL" sz="1200" dirty="0">
              <a:latin typeface="Lato" panose="020F0502020204030203" pitchFamily="34" charset="-18"/>
            </a:endParaRPr>
          </a:p>
        </p:txBody>
      </p:sp>
      <p:cxnSp>
        <p:nvCxnSpPr>
          <p:cNvPr id="100" name="Łącznik prosty 99">
            <a:extLst>
              <a:ext uri="{FF2B5EF4-FFF2-40B4-BE49-F238E27FC236}">
                <a16:creationId xmlns:a16="http://schemas.microsoft.com/office/drawing/2014/main" id="{6141B789-5E21-4FE7-8922-A0D23D68C399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2299283" y="2909909"/>
            <a:ext cx="657529" cy="190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Prostokąt: zaokrąglone rogi 106">
            <a:extLst>
              <a:ext uri="{FF2B5EF4-FFF2-40B4-BE49-F238E27FC236}">
                <a16:creationId xmlns:a16="http://schemas.microsoft.com/office/drawing/2014/main" id="{50839967-C922-4946-B352-F114A9FAD8BD}"/>
              </a:ext>
            </a:extLst>
          </p:cNvPr>
          <p:cNvSpPr/>
          <p:nvPr/>
        </p:nvSpPr>
        <p:spPr>
          <a:xfrm>
            <a:off x="410700" y="5269685"/>
            <a:ext cx="1870100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8" name="pole tekstowe 107">
            <a:extLst>
              <a:ext uri="{FF2B5EF4-FFF2-40B4-BE49-F238E27FC236}">
                <a16:creationId xmlns:a16="http://schemas.microsoft.com/office/drawing/2014/main" id="{C99C65BB-32A0-4793-A5F6-485A79E5F508}"/>
              </a:ext>
            </a:extLst>
          </p:cNvPr>
          <p:cNvSpPr txBox="1"/>
          <p:nvPr/>
        </p:nvSpPr>
        <p:spPr>
          <a:xfrm>
            <a:off x="409244" y="5263479"/>
            <a:ext cx="187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Lato" panose="020F0502020204030203" pitchFamily="34" charset="-18"/>
              </a:rPr>
              <a:t>Confirmation</a:t>
            </a:r>
            <a:r>
              <a:rPr lang="pl-PL" sz="1200" dirty="0">
                <a:latin typeface="Lato" panose="020F0502020204030203" pitchFamily="34" charset="-18"/>
              </a:rPr>
              <a:t> e-mail</a:t>
            </a:r>
          </a:p>
        </p:txBody>
      </p:sp>
      <p:cxnSp>
        <p:nvCxnSpPr>
          <p:cNvPr id="109" name="Łącznik prosty 108">
            <a:extLst>
              <a:ext uri="{FF2B5EF4-FFF2-40B4-BE49-F238E27FC236}">
                <a16:creationId xmlns:a16="http://schemas.microsoft.com/office/drawing/2014/main" id="{997AC05F-C48C-456C-859A-E0A2AE900BAD}"/>
              </a:ext>
            </a:extLst>
          </p:cNvPr>
          <p:cNvCxnSpPr>
            <a:cxnSpLocks/>
            <a:stCxn id="83" idx="2"/>
            <a:endCxn id="108" idx="0"/>
          </p:cNvCxnSpPr>
          <p:nvPr/>
        </p:nvCxnSpPr>
        <p:spPr>
          <a:xfrm>
            <a:off x="1345022" y="5015713"/>
            <a:ext cx="0" cy="24776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Łącznik prosty 121">
            <a:extLst>
              <a:ext uri="{FF2B5EF4-FFF2-40B4-BE49-F238E27FC236}">
                <a16:creationId xmlns:a16="http://schemas.microsoft.com/office/drawing/2014/main" id="{D3CF0D91-1054-4320-8365-891B589512BD}"/>
              </a:ext>
            </a:extLst>
          </p:cNvPr>
          <p:cNvCxnSpPr>
            <a:cxnSpLocks/>
            <a:stCxn id="108" idx="3"/>
          </p:cNvCxnSpPr>
          <p:nvPr/>
        </p:nvCxnSpPr>
        <p:spPr>
          <a:xfrm>
            <a:off x="2280800" y="5401979"/>
            <a:ext cx="3989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Łącznik prosty 122">
            <a:extLst>
              <a:ext uri="{FF2B5EF4-FFF2-40B4-BE49-F238E27FC236}">
                <a16:creationId xmlns:a16="http://schemas.microsoft.com/office/drawing/2014/main" id="{275580BA-2D00-4A7E-805D-BB951AACEAF9}"/>
              </a:ext>
            </a:extLst>
          </p:cNvPr>
          <p:cNvCxnSpPr>
            <a:cxnSpLocks/>
          </p:cNvCxnSpPr>
          <p:nvPr/>
        </p:nvCxnSpPr>
        <p:spPr>
          <a:xfrm flipV="1">
            <a:off x="2679700" y="2911674"/>
            <a:ext cx="0" cy="249030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Prostokąt: zaokrąglone rogi 131">
            <a:extLst>
              <a:ext uri="{FF2B5EF4-FFF2-40B4-BE49-F238E27FC236}">
                <a16:creationId xmlns:a16="http://schemas.microsoft.com/office/drawing/2014/main" id="{0737E614-4B65-4194-8B17-6A0D3B49B939}"/>
              </a:ext>
            </a:extLst>
          </p:cNvPr>
          <p:cNvSpPr/>
          <p:nvPr/>
        </p:nvSpPr>
        <p:spPr>
          <a:xfrm>
            <a:off x="2959975" y="2780935"/>
            <a:ext cx="1086136" cy="276999"/>
          </a:xfrm>
          <a:prstGeom prst="roundRect">
            <a:avLst/>
          </a:prstGeom>
          <a:solidFill>
            <a:srgbClr val="FAD4C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3" name="pole tekstowe 132">
            <a:extLst>
              <a:ext uri="{FF2B5EF4-FFF2-40B4-BE49-F238E27FC236}">
                <a16:creationId xmlns:a16="http://schemas.microsoft.com/office/drawing/2014/main" id="{0606FC85-4B63-4CB3-847E-C6F70D9646A2}"/>
              </a:ext>
            </a:extLst>
          </p:cNvPr>
          <p:cNvSpPr txBox="1"/>
          <p:nvPr/>
        </p:nvSpPr>
        <p:spPr>
          <a:xfrm>
            <a:off x="2956812" y="2773315"/>
            <a:ext cx="10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Lato" panose="020F0502020204030203" pitchFamily="34" charset="-18"/>
              </a:rPr>
              <a:t>Log in</a:t>
            </a:r>
          </a:p>
        </p:txBody>
      </p:sp>
      <p:sp>
        <p:nvSpPr>
          <p:cNvPr id="137" name="Prostokąt: zaokrąglone rogi 136">
            <a:extLst>
              <a:ext uri="{FF2B5EF4-FFF2-40B4-BE49-F238E27FC236}">
                <a16:creationId xmlns:a16="http://schemas.microsoft.com/office/drawing/2014/main" id="{2CA63413-987E-4A69-B7B3-79367B69D205}"/>
              </a:ext>
            </a:extLst>
          </p:cNvPr>
          <p:cNvSpPr/>
          <p:nvPr/>
        </p:nvSpPr>
        <p:spPr>
          <a:xfrm>
            <a:off x="2564745" y="2235473"/>
            <a:ext cx="1870100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2" name="Łącznik prosty 141">
            <a:extLst>
              <a:ext uri="{FF2B5EF4-FFF2-40B4-BE49-F238E27FC236}">
                <a16:creationId xmlns:a16="http://schemas.microsoft.com/office/drawing/2014/main" id="{BF9DFD56-4885-4C49-840F-5F56AE07820C}"/>
              </a:ext>
            </a:extLst>
          </p:cNvPr>
          <p:cNvCxnSpPr>
            <a:cxnSpLocks/>
            <a:stCxn id="137" idx="2"/>
            <a:endCxn id="133" idx="0"/>
          </p:cNvCxnSpPr>
          <p:nvPr/>
        </p:nvCxnSpPr>
        <p:spPr>
          <a:xfrm flipH="1">
            <a:off x="3496954" y="2512472"/>
            <a:ext cx="2841" cy="26084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4ABBEE99-7744-441A-9A17-9E29550FB56D}"/>
              </a:ext>
            </a:extLst>
          </p:cNvPr>
          <p:cNvSpPr txBox="1"/>
          <p:nvPr/>
        </p:nvSpPr>
        <p:spPr>
          <a:xfrm>
            <a:off x="2561582" y="2237379"/>
            <a:ext cx="187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Lato" panose="020F0502020204030203" pitchFamily="34" charset="-18"/>
              </a:rPr>
              <a:t>Change</a:t>
            </a:r>
            <a:r>
              <a:rPr lang="pl-PL" sz="1200" dirty="0">
                <a:latin typeface="Lato" panose="020F0502020204030203" pitchFamily="34" charset="-18"/>
              </a:rPr>
              <a:t>/reset </a:t>
            </a:r>
            <a:r>
              <a:rPr lang="pl-PL" sz="1200" dirty="0" err="1">
                <a:latin typeface="Lato" panose="020F0502020204030203" pitchFamily="34" charset="-18"/>
              </a:rPr>
              <a:t>password</a:t>
            </a:r>
            <a:endParaRPr lang="pl-PL" sz="1200" dirty="0">
              <a:latin typeface="Lato" panose="020F0502020204030203" pitchFamily="34" charset="-18"/>
            </a:endParaRPr>
          </a:p>
        </p:txBody>
      </p:sp>
      <p:cxnSp>
        <p:nvCxnSpPr>
          <p:cNvPr id="148" name="Łącznik prosty 147">
            <a:extLst>
              <a:ext uri="{FF2B5EF4-FFF2-40B4-BE49-F238E27FC236}">
                <a16:creationId xmlns:a16="http://schemas.microsoft.com/office/drawing/2014/main" id="{EF4822B5-29F6-454F-8224-C728D4AE6470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4046111" y="2919435"/>
            <a:ext cx="51160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Prostokąt: zaokrąglone rogi 157">
            <a:extLst>
              <a:ext uri="{FF2B5EF4-FFF2-40B4-BE49-F238E27FC236}">
                <a16:creationId xmlns:a16="http://schemas.microsoft.com/office/drawing/2014/main" id="{16D9CE4C-D91C-4A66-AC9B-BD3DD5E99492}"/>
              </a:ext>
            </a:extLst>
          </p:cNvPr>
          <p:cNvSpPr/>
          <p:nvPr/>
        </p:nvSpPr>
        <p:spPr>
          <a:xfrm>
            <a:off x="4549522" y="2779029"/>
            <a:ext cx="1218579" cy="276999"/>
          </a:xfrm>
          <a:prstGeom prst="roundRect">
            <a:avLst/>
          </a:prstGeom>
          <a:solidFill>
            <a:srgbClr val="FAD4C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81E043B3-6E33-44EB-B6A2-1E5DDF5EB321}"/>
              </a:ext>
            </a:extLst>
          </p:cNvPr>
          <p:cNvSpPr txBox="1"/>
          <p:nvPr/>
        </p:nvSpPr>
        <p:spPr>
          <a:xfrm>
            <a:off x="4557713" y="2771409"/>
            <a:ext cx="1208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Lato" panose="020F0502020204030203" pitchFamily="34" charset="-18"/>
              </a:rPr>
              <a:t>Home </a:t>
            </a:r>
            <a:r>
              <a:rPr lang="pl-PL" sz="1200" dirty="0" err="1">
                <a:latin typeface="Lato" panose="020F0502020204030203" pitchFamily="34" charset="-18"/>
              </a:rPr>
              <a:t>screen</a:t>
            </a:r>
            <a:endParaRPr lang="pl-PL" sz="1200" dirty="0">
              <a:latin typeface="Lato" panose="020F0502020204030203" pitchFamily="34" charset="-18"/>
            </a:endParaRP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97E97F2A-D14C-4B05-AFDB-2484941E9A3E}"/>
              </a:ext>
            </a:extLst>
          </p:cNvPr>
          <p:cNvCxnSpPr>
            <a:cxnSpLocks/>
          </p:cNvCxnSpPr>
          <p:nvPr/>
        </p:nvCxnSpPr>
        <p:spPr>
          <a:xfrm flipV="1">
            <a:off x="5165725" y="3056029"/>
            <a:ext cx="0" cy="1867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Łącznik prosty 161">
            <a:extLst>
              <a:ext uri="{FF2B5EF4-FFF2-40B4-BE49-F238E27FC236}">
                <a16:creationId xmlns:a16="http://schemas.microsoft.com/office/drawing/2014/main" id="{8725A429-3DAB-49BE-8751-5E59AC8AF4DA}"/>
              </a:ext>
            </a:extLst>
          </p:cNvPr>
          <p:cNvCxnSpPr>
            <a:cxnSpLocks/>
          </p:cNvCxnSpPr>
          <p:nvPr/>
        </p:nvCxnSpPr>
        <p:spPr>
          <a:xfrm>
            <a:off x="3499795" y="3242783"/>
            <a:ext cx="77238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Prostokąt: zaokrąglone rogi 164">
            <a:extLst>
              <a:ext uri="{FF2B5EF4-FFF2-40B4-BE49-F238E27FC236}">
                <a16:creationId xmlns:a16="http://schemas.microsoft.com/office/drawing/2014/main" id="{911D609B-6E79-4E49-9A66-99ED15DDC598}"/>
              </a:ext>
            </a:extLst>
          </p:cNvPr>
          <p:cNvSpPr/>
          <p:nvPr/>
        </p:nvSpPr>
        <p:spPr>
          <a:xfrm>
            <a:off x="2837729" y="3475752"/>
            <a:ext cx="1332461" cy="77815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6" name="pole tekstowe 165">
            <a:extLst>
              <a:ext uri="{FF2B5EF4-FFF2-40B4-BE49-F238E27FC236}">
                <a16:creationId xmlns:a16="http://schemas.microsoft.com/office/drawing/2014/main" id="{A45C10D6-9923-49C1-9AE3-D735006446C1}"/>
              </a:ext>
            </a:extLst>
          </p:cNvPr>
          <p:cNvSpPr txBox="1"/>
          <p:nvPr/>
        </p:nvSpPr>
        <p:spPr>
          <a:xfrm>
            <a:off x="2834484" y="3468131"/>
            <a:ext cx="1332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>
                <a:latin typeface="Lato" panose="020F0502020204030203" pitchFamily="34" charset="-18"/>
              </a:rPr>
              <a:t>Search</a:t>
            </a:r>
            <a:r>
              <a:rPr lang="pl-PL" sz="1100" dirty="0">
                <a:latin typeface="Lato" panose="020F0502020204030203" pitchFamily="34" charset="-18"/>
              </a:rPr>
              <a:t> </a:t>
            </a:r>
            <a:r>
              <a:rPr lang="pl-PL" sz="1100" dirty="0" err="1">
                <a:latin typeface="Lato" panose="020F0502020204030203" pitchFamily="34" charset="-18"/>
              </a:rPr>
              <a:t>engine</a:t>
            </a:r>
            <a:r>
              <a:rPr lang="pl-PL" sz="1100" dirty="0">
                <a:latin typeface="Lato" panose="020F0502020204030203" pitchFamily="34" charset="-18"/>
              </a:rPr>
              <a:t> </a:t>
            </a:r>
          </a:p>
          <a:p>
            <a:pPr algn="ctr"/>
            <a:r>
              <a:rPr lang="pl-PL" sz="1100" dirty="0">
                <a:latin typeface="Lato" panose="020F0502020204030203" pitchFamily="34" charset="-18"/>
              </a:rPr>
              <a:t>(</a:t>
            </a:r>
            <a:r>
              <a:rPr lang="pl-PL" sz="1100" dirty="0" err="1">
                <a:latin typeface="Lato" panose="020F0502020204030203" pitchFamily="34" charset="-18"/>
              </a:rPr>
              <a:t>signature</a:t>
            </a:r>
            <a:r>
              <a:rPr lang="pl-PL" sz="1100" dirty="0">
                <a:latin typeface="Lato" panose="020F0502020204030203" pitchFamily="34" charset="-18"/>
              </a:rPr>
              <a:t>, </a:t>
            </a:r>
            <a:r>
              <a:rPr lang="pl-PL" sz="1100" dirty="0" err="1">
                <a:latin typeface="Lato" panose="020F0502020204030203" pitchFamily="34" charset="-18"/>
              </a:rPr>
              <a:t>name</a:t>
            </a:r>
            <a:r>
              <a:rPr lang="pl-PL" sz="1100" dirty="0">
                <a:latin typeface="Lato" panose="020F0502020204030203" pitchFamily="34" charset="-18"/>
              </a:rPr>
              <a:t> of the </a:t>
            </a:r>
            <a:r>
              <a:rPr lang="pl-PL" sz="1100" dirty="0" err="1">
                <a:latin typeface="Lato" panose="020F0502020204030203" pitchFamily="34" charset="-18"/>
              </a:rPr>
              <a:t>course</a:t>
            </a:r>
            <a:r>
              <a:rPr lang="pl-PL" sz="1100" dirty="0">
                <a:latin typeface="Lato" panose="020F0502020204030203" pitchFamily="34" charset="-18"/>
              </a:rPr>
              <a:t>, </a:t>
            </a:r>
            <a:r>
              <a:rPr lang="pl-PL" sz="1100" dirty="0" err="1">
                <a:latin typeface="Lato" panose="020F0502020204030203" pitchFamily="34" charset="-18"/>
              </a:rPr>
              <a:t>teacher’s</a:t>
            </a:r>
            <a:r>
              <a:rPr lang="pl-PL" sz="1100" dirty="0">
                <a:latin typeface="Lato" panose="020F0502020204030203" pitchFamily="34" charset="-18"/>
              </a:rPr>
              <a:t> </a:t>
            </a:r>
            <a:r>
              <a:rPr lang="pl-PL" sz="1100" dirty="0" err="1">
                <a:latin typeface="Lato" panose="020F0502020204030203" pitchFamily="34" charset="-18"/>
              </a:rPr>
              <a:t>name</a:t>
            </a:r>
            <a:r>
              <a:rPr lang="pl-PL" sz="1100" dirty="0">
                <a:latin typeface="Lato" panose="020F0502020204030203" pitchFamily="34" charset="-18"/>
              </a:rPr>
              <a:t>)</a:t>
            </a:r>
          </a:p>
        </p:txBody>
      </p:sp>
      <p:cxnSp>
        <p:nvCxnSpPr>
          <p:cNvPr id="167" name="Łącznik prosty 166">
            <a:extLst>
              <a:ext uri="{FF2B5EF4-FFF2-40B4-BE49-F238E27FC236}">
                <a16:creationId xmlns:a16="http://schemas.microsoft.com/office/drawing/2014/main" id="{549BCB68-29A3-4244-9830-9AC8F37F2C63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3500303" y="3242783"/>
            <a:ext cx="412" cy="22534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Prostokąt: zaokrąglone rogi 177">
            <a:extLst>
              <a:ext uri="{FF2B5EF4-FFF2-40B4-BE49-F238E27FC236}">
                <a16:creationId xmlns:a16="http://schemas.microsoft.com/office/drawing/2014/main" id="{C819DA80-502D-4CCA-94D6-C1743BC3E872}"/>
              </a:ext>
            </a:extLst>
          </p:cNvPr>
          <p:cNvSpPr/>
          <p:nvPr/>
        </p:nvSpPr>
        <p:spPr>
          <a:xfrm>
            <a:off x="4345302" y="3475752"/>
            <a:ext cx="1332461" cy="26161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9" name="pole tekstowe 178">
            <a:extLst>
              <a:ext uri="{FF2B5EF4-FFF2-40B4-BE49-F238E27FC236}">
                <a16:creationId xmlns:a16="http://schemas.microsoft.com/office/drawing/2014/main" id="{E686433B-8F88-40EE-ADAC-5F6C5C889F03}"/>
              </a:ext>
            </a:extLst>
          </p:cNvPr>
          <p:cNvSpPr txBox="1"/>
          <p:nvPr/>
        </p:nvSpPr>
        <p:spPr>
          <a:xfrm>
            <a:off x="4342057" y="3468131"/>
            <a:ext cx="1332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>
                <a:latin typeface="Lato" panose="020F0502020204030203" pitchFamily="34" charset="-18"/>
              </a:rPr>
              <a:t>Users</a:t>
            </a:r>
            <a:r>
              <a:rPr lang="pl-PL" sz="1100" dirty="0">
                <a:latin typeface="Lato" panose="020F0502020204030203" pitchFamily="34" charset="-18"/>
              </a:rPr>
              <a:t> </a:t>
            </a:r>
            <a:r>
              <a:rPr lang="pl-PL" sz="1100" dirty="0" err="1">
                <a:latin typeface="Lato" panose="020F0502020204030203" pitchFamily="34" charset="-18"/>
              </a:rPr>
              <a:t>courses</a:t>
            </a:r>
            <a:endParaRPr lang="pl-PL" sz="1100" dirty="0">
              <a:latin typeface="Lato" panose="020F0502020204030203" pitchFamily="34" charset="-18"/>
            </a:endParaRPr>
          </a:p>
        </p:txBody>
      </p:sp>
      <p:cxnSp>
        <p:nvCxnSpPr>
          <p:cNvPr id="180" name="Łącznik prosty 179">
            <a:extLst>
              <a:ext uri="{FF2B5EF4-FFF2-40B4-BE49-F238E27FC236}">
                <a16:creationId xmlns:a16="http://schemas.microsoft.com/office/drawing/2014/main" id="{6B6EB5F2-BF4F-4204-B48A-9214E6D8DC88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5007876" y="3242783"/>
            <a:ext cx="412" cy="22534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Prostokąt: zaokrąglone rogi 184">
            <a:extLst>
              <a:ext uri="{FF2B5EF4-FFF2-40B4-BE49-F238E27FC236}">
                <a16:creationId xmlns:a16="http://schemas.microsoft.com/office/drawing/2014/main" id="{84DE517C-814B-4D5D-A3B7-00471AA29DA8}"/>
              </a:ext>
            </a:extLst>
          </p:cNvPr>
          <p:cNvSpPr/>
          <p:nvPr/>
        </p:nvSpPr>
        <p:spPr>
          <a:xfrm>
            <a:off x="4342057" y="3958880"/>
            <a:ext cx="1332461" cy="5876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6" name="pole tekstowe 185">
            <a:extLst>
              <a:ext uri="{FF2B5EF4-FFF2-40B4-BE49-F238E27FC236}">
                <a16:creationId xmlns:a16="http://schemas.microsoft.com/office/drawing/2014/main" id="{2B024BB5-9C58-44DB-BD06-3FD905C5AA42}"/>
              </a:ext>
            </a:extLst>
          </p:cNvPr>
          <p:cNvSpPr txBox="1"/>
          <p:nvPr/>
        </p:nvSpPr>
        <p:spPr>
          <a:xfrm>
            <a:off x="4338812" y="3951260"/>
            <a:ext cx="1332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latin typeface="Lato" panose="020F0502020204030203" pitchFamily="34" charset="-18"/>
              </a:rPr>
              <a:t>List of </a:t>
            </a:r>
            <a:r>
              <a:rPr lang="pl-PL" sz="1100" dirty="0" err="1">
                <a:latin typeface="Lato" panose="020F0502020204030203" pitchFamily="34" charset="-18"/>
              </a:rPr>
              <a:t>courses</a:t>
            </a:r>
            <a:r>
              <a:rPr lang="pl-PL" sz="1100" dirty="0">
                <a:latin typeface="Lato" panose="020F0502020204030203" pitchFamily="34" charset="-18"/>
              </a:rPr>
              <a:t> (</a:t>
            </a:r>
            <a:r>
              <a:rPr lang="pl-PL" sz="1100" dirty="0" err="1">
                <a:latin typeface="Lato" panose="020F0502020204030203" pitchFamily="34" charset="-18"/>
              </a:rPr>
              <a:t>required</a:t>
            </a:r>
            <a:r>
              <a:rPr lang="pl-PL" sz="1100" dirty="0">
                <a:latin typeface="Lato" panose="020F0502020204030203" pitchFamily="34" charset="-18"/>
              </a:rPr>
              <a:t>, </a:t>
            </a:r>
            <a:r>
              <a:rPr lang="pl-PL" sz="1100" dirty="0" err="1">
                <a:latin typeface="Lato" panose="020F0502020204030203" pitchFamily="34" charset="-18"/>
              </a:rPr>
              <a:t>passed</a:t>
            </a:r>
            <a:r>
              <a:rPr lang="pl-PL" sz="1100" dirty="0">
                <a:latin typeface="Lato" panose="020F0502020204030203" pitchFamily="34" charset="-18"/>
              </a:rPr>
              <a:t>, </a:t>
            </a:r>
            <a:r>
              <a:rPr lang="pl-PL" sz="1100" dirty="0" err="1">
                <a:latin typeface="Lato" panose="020F0502020204030203" pitchFamily="34" charset="-18"/>
              </a:rPr>
              <a:t>saved</a:t>
            </a:r>
            <a:r>
              <a:rPr lang="pl-PL" sz="1100" dirty="0">
                <a:latin typeface="Lato" panose="020F0502020204030203" pitchFamily="34" charset="-18"/>
              </a:rPr>
              <a:t>)</a:t>
            </a:r>
          </a:p>
        </p:txBody>
      </p:sp>
      <p:cxnSp>
        <p:nvCxnSpPr>
          <p:cNvPr id="187" name="Łącznik prosty 186">
            <a:extLst>
              <a:ext uri="{FF2B5EF4-FFF2-40B4-BE49-F238E27FC236}">
                <a16:creationId xmlns:a16="http://schemas.microsoft.com/office/drawing/2014/main" id="{5A320062-310F-4F68-A4BC-B68CED6233ED}"/>
              </a:ext>
            </a:extLst>
          </p:cNvPr>
          <p:cNvCxnSpPr>
            <a:cxnSpLocks/>
            <a:endCxn id="186" idx="0"/>
          </p:cNvCxnSpPr>
          <p:nvPr/>
        </p:nvCxnSpPr>
        <p:spPr>
          <a:xfrm>
            <a:off x="5004632" y="3725912"/>
            <a:ext cx="411" cy="22534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Prostokąt: zaokrąglone rogi 189">
            <a:extLst>
              <a:ext uri="{FF2B5EF4-FFF2-40B4-BE49-F238E27FC236}">
                <a16:creationId xmlns:a16="http://schemas.microsoft.com/office/drawing/2014/main" id="{2EA48E81-1B03-4ACD-9E7A-71D404AEBAD6}"/>
              </a:ext>
            </a:extLst>
          </p:cNvPr>
          <p:cNvSpPr/>
          <p:nvPr/>
        </p:nvSpPr>
        <p:spPr>
          <a:xfrm>
            <a:off x="5858953" y="3475752"/>
            <a:ext cx="1332461" cy="26161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1" name="pole tekstowe 190">
            <a:extLst>
              <a:ext uri="{FF2B5EF4-FFF2-40B4-BE49-F238E27FC236}">
                <a16:creationId xmlns:a16="http://schemas.microsoft.com/office/drawing/2014/main" id="{2CA4A44E-B71D-4F3E-9BB1-EAA15C5DCD5C}"/>
              </a:ext>
            </a:extLst>
          </p:cNvPr>
          <p:cNvSpPr txBox="1"/>
          <p:nvPr/>
        </p:nvSpPr>
        <p:spPr>
          <a:xfrm>
            <a:off x="5855708" y="3468131"/>
            <a:ext cx="1332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>
                <a:latin typeface="Lato" panose="020F0502020204030203" pitchFamily="34" charset="-18"/>
              </a:rPr>
              <a:t>Lecturers</a:t>
            </a:r>
            <a:endParaRPr lang="pl-PL" sz="1100" dirty="0">
              <a:latin typeface="Lato" panose="020F0502020204030203" pitchFamily="34" charset="-18"/>
            </a:endParaRPr>
          </a:p>
        </p:txBody>
      </p:sp>
      <p:cxnSp>
        <p:nvCxnSpPr>
          <p:cNvPr id="192" name="Łącznik prosty 191">
            <a:extLst>
              <a:ext uri="{FF2B5EF4-FFF2-40B4-BE49-F238E27FC236}">
                <a16:creationId xmlns:a16="http://schemas.microsoft.com/office/drawing/2014/main" id="{27417277-16EA-41C5-8767-1265B6C99767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6521527" y="3242783"/>
            <a:ext cx="412" cy="22534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Prostokąt: zaokrąglone rogi 192">
            <a:extLst>
              <a:ext uri="{FF2B5EF4-FFF2-40B4-BE49-F238E27FC236}">
                <a16:creationId xmlns:a16="http://schemas.microsoft.com/office/drawing/2014/main" id="{EB437589-678E-4B17-96FC-860630B49267}"/>
              </a:ext>
            </a:extLst>
          </p:cNvPr>
          <p:cNvSpPr/>
          <p:nvPr/>
        </p:nvSpPr>
        <p:spPr>
          <a:xfrm>
            <a:off x="5855708" y="3958880"/>
            <a:ext cx="1332461" cy="43088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4" name="pole tekstowe 193">
            <a:extLst>
              <a:ext uri="{FF2B5EF4-FFF2-40B4-BE49-F238E27FC236}">
                <a16:creationId xmlns:a16="http://schemas.microsoft.com/office/drawing/2014/main" id="{3A534707-FFD7-456E-827C-77DC74360F7E}"/>
              </a:ext>
            </a:extLst>
          </p:cNvPr>
          <p:cNvSpPr txBox="1"/>
          <p:nvPr/>
        </p:nvSpPr>
        <p:spPr>
          <a:xfrm>
            <a:off x="5852463" y="3951260"/>
            <a:ext cx="1332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latin typeface="Lato" panose="020F0502020204030203" pitchFamily="34" charset="-18"/>
              </a:rPr>
              <a:t>List of </a:t>
            </a:r>
            <a:r>
              <a:rPr lang="pl-PL" sz="1100" dirty="0" err="1">
                <a:latin typeface="Lato" panose="020F0502020204030203" pitchFamily="34" charset="-18"/>
              </a:rPr>
              <a:t>lecturers</a:t>
            </a:r>
            <a:r>
              <a:rPr lang="pl-PL" sz="1100" dirty="0">
                <a:latin typeface="Lato" panose="020F0502020204030203" pitchFamily="34" charset="-18"/>
              </a:rPr>
              <a:t>, </a:t>
            </a:r>
            <a:r>
              <a:rPr lang="pl-PL" sz="1100" dirty="0" err="1">
                <a:latin typeface="Lato" panose="020F0502020204030203" pitchFamily="34" charset="-18"/>
              </a:rPr>
              <a:t>search</a:t>
            </a:r>
            <a:r>
              <a:rPr lang="pl-PL" sz="1100" dirty="0">
                <a:latin typeface="Lato" panose="020F0502020204030203" pitchFamily="34" charset="-18"/>
              </a:rPr>
              <a:t> </a:t>
            </a:r>
            <a:r>
              <a:rPr lang="pl-PL" sz="1100" dirty="0" err="1">
                <a:latin typeface="Lato" panose="020F0502020204030203" pitchFamily="34" charset="-18"/>
              </a:rPr>
              <a:t>engine</a:t>
            </a:r>
            <a:endParaRPr lang="pl-PL" sz="1100" dirty="0">
              <a:latin typeface="Lato" panose="020F0502020204030203" pitchFamily="34" charset="-18"/>
            </a:endParaRPr>
          </a:p>
        </p:txBody>
      </p:sp>
      <p:cxnSp>
        <p:nvCxnSpPr>
          <p:cNvPr id="195" name="Łącznik prosty 194">
            <a:extLst>
              <a:ext uri="{FF2B5EF4-FFF2-40B4-BE49-F238E27FC236}">
                <a16:creationId xmlns:a16="http://schemas.microsoft.com/office/drawing/2014/main" id="{CAE2A8FE-4D82-4C2D-A461-BD2BA92D5522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6518283" y="3725912"/>
            <a:ext cx="411" cy="22534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Prostokąt: zaokrąglone rogi 196">
            <a:extLst>
              <a:ext uri="{FF2B5EF4-FFF2-40B4-BE49-F238E27FC236}">
                <a16:creationId xmlns:a16="http://schemas.microsoft.com/office/drawing/2014/main" id="{4CB676A2-4E32-43E6-9B59-D3B67359A478}"/>
              </a:ext>
            </a:extLst>
          </p:cNvPr>
          <p:cNvSpPr/>
          <p:nvPr/>
        </p:nvSpPr>
        <p:spPr>
          <a:xfrm>
            <a:off x="5855708" y="4617680"/>
            <a:ext cx="1332461" cy="261611"/>
          </a:xfrm>
          <a:prstGeom prst="roundRect">
            <a:avLst/>
          </a:prstGeom>
          <a:solidFill>
            <a:srgbClr val="FAD4C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8" name="pole tekstowe 197">
            <a:extLst>
              <a:ext uri="{FF2B5EF4-FFF2-40B4-BE49-F238E27FC236}">
                <a16:creationId xmlns:a16="http://schemas.microsoft.com/office/drawing/2014/main" id="{5FF2FA71-F843-4B0F-8F05-DD4BA56D07E9}"/>
              </a:ext>
            </a:extLst>
          </p:cNvPr>
          <p:cNvSpPr txBox="1"/>
          <p:nvPr/>
        </p:nvSpPr>
        <p:spPr>
          <a:xfrm>
            <a:off x="5852463" y="4610060"/>
            <a:ext cx="1332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>
                <a:latin typeface="Lato" panose="020F0502020204030203" pitchFamily="34" charset="-18"/>
              </a:rPr>
              <a:t>Lecturer</a:t>
            </a:r>
            <a:r>
              <a:rPr lang="pl-PL" sz="1100" dirty="0">
                <a:latin typeface="Lato" panose="020F0502020204030203" pitchFamily="34" charset="-18"/>
              </a:rPr>
              <a:t> profile</a:t>
            </a:r>
          </a:p>
        </p:txBody>
      </p:sp>
      <p:cxnSp>
        <p:nvCxnSpPr>
          <p:cNvPr id="199" name="Łącznik prosty 198">
            <a:extLst>
              <a:ext uri="{FF2B5EF4-FFF2-40B4-BE49-F238E27FC236}">
                <a16:creationId xmlns:a16="http://schemas.microsoft.com/office/drawing/2014/main" id="{54CBB8D0-6598-44C4-A276-7BF741A2CE14}"/>
              </a:ext>
            </a:extLst>
          </p:cNvPr>
          <p:cNvCxnSpPr>
            <a:cxnSpLocks/>
            <a:endCxn id="198" idx="0"/>
          </p:cNvCxnSpPr>
          <p:nvPr/>
        </p:nvCxnSpPr>
        <p:spPr>
          <a:xfrm>
            <a:off x="6518284" y="4384712"/>
            <a:ext cx="409" cy="22534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Prostokąt: zaokrąglone rogi 199">
            <a:extLst>
              <a:ext uri="{FF2B5EF4-FFF2-40B4-BE49-F238E27FC236}">
                <a16:creationId xmlns:a16="http://schemas.microsoft.com/office/drawing/2014/main" id="{29485CCE-F1D9-4A7C-820A-B61DED597DDC}"/>
              </a:ext>
            </a:extLst>
          </p:cNvPr>
          <p:cNvSpPr/>
          <p:nvPr/>
        </p:nvSpPr>
        <p:spPr>
          <a:xfrm>
            <a:off x="5858953" y="5104638"/>
            <a:ext cx="1332461" cy="261611"/>
          </a:xfrm>
          <a:prstGeom prst="roundRect">
            <a:avLst/>
          </a:prstGeom>
          <a:solidFill>
            <a:srgbClr val="FAD4CE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1" name="pole tekstowe 200">
            <a:extLst>
              <a:ext uri="{FF2B5EF4-FFF2-40B4-BE49-F238E27FC236}">
                <a16:creationId xmlns:a16="http://schemas.microsoft.com/office/drawing/2014/main" id="{593FA800-DCAC-4C0F-B82B-C396AD0AA7CC}"/>
              </a:ext>
            </a:extLst>
          </p:cNvPr>
          <p:cNvSpPr txBox="1"/>
          <p:nvPr/>
        </p:nvSpPr>
        <p:spPr>
          <a:xfrm>
            <a:off x="5855708" y="5097018"/>
            <a:ext cx="1335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latin typeface="Lato" panose="020F0502020204030203" pitchFamily="34" charset="-18"/>
              </a:rPr>
              <a:t>Course </a:t>
            </a:r>
            <a:r>
              <a:rPr lang="pl-PL" sz="1100" dirty="0" err="1">
                <a:latin typeface="Lato" panose="020F0502020204030203" pitchFamily="34" charset="-18"/>
              </a:rPr>
              <a:t>screen</a:t>
            </a:r>
            <a:endParaRPr lang="pl-PL" sz="1100" dirty="0">
              <a:latin typeface="Lato" panose="020F0502020204030203" pitchFamily="34" charset="-18"/>
            </a:endParaRPr>
          </a:p>
        </p:txBody>
      </p:sp>
      <p:cxnSp>
        <p:nvCxnSpPr>
          <p:cNvPr id="202" name="Łącznik prosty 201">
            <a:extLst>
              <a:ext uri="{FF2B5EF4-FFF2-40B4-BE49-F238E27FC236}">
                <a16:creationId xmlns:a16="http://schemas.microsoft.com/office/drawing/2014/main" id="{6C4D1483-1E2C-4766-A469-21CDBE95EAD7}"/>
              </a:ext>
            </a:extLst>
          </p:cNvPr>
          <p:cNvCxnSpPr>
            <a:cxnSpLocks/>
            <a:endCxn id="201" idx="0"/>
          </p:cNvCxnSpPr>
          <p:nvPr/>
        </p:nvCxnSpPr>
        <p:spPr>
          <a:xfrm>
            <a:off x="6521529" y="4871670"/>
            <a:ext cx="2031" cy="22534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Prostokąt: zaokrąglone rogi 203">
            <a:extLst>
              <a:ext uri="{FF2B5EF4-FFF2-40B4-BE49-F238E27FC236}">
                <a16:creationId xmlns:a16="http://schemas.microsoft.com/office/drawing/2014/main" id="{345230B5-89E0-480D-BCCB-3B82618D36B8}"/>
              </a:ext>
            </a:extLst>
          </p:cNvPr>
          <p:cNvSpPr/>
          <p:nvPr/>
        </p:nvSpPr>
        <p:spPr>
          <a:xfrm>
            <a:off x="7372604" y="3475752"/>
            <a:ext cx="1332461" cy="26161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5" name="pole tekstowe 204">
            <a:extLst>
              <a:ext uri="{FF2B5EF4-FFF2-40B4-BE49-F238E27FC236}">
                <a16:creationId xmlns:a16="http://schemas.microsoft.com/office/drawing/2014/main" id="{8822DB8C-6A5C-4BEA-9AB0-A2D7BDA9C14D}"/>
              </a:ext>
            </a:extLst>
          </p:cNvPr>
          <p:cNvSpPr txBox="1"/>
          <p:nvPr/>
        </p:nvSpPr>
        <p:spPr>
          <a:xfrm>
            <a:off x="7369359" y="3468131"/>
            <a:ext cx="1332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latin typeface="Lato" panose="020F0502020204030203" pitchFamily="34" charset="-18"/>
              </a:rPr>
              <a:t>Courses</a:t>
            </a:r>
          </a:p>
        </p:txBody>
      </p:sp>
      <p:cxnSp>
        <p:nvCxnSpPr>
          <p:cNvPr id="206" name="Łącznik prosty 205">
            <a:extLst>
              <a:ext uri="{FF2B5EF4-FFF2-40B4-BE49-F238E27FC236}">
                <a16:creationId xmlns:a16="http://schemas.microsoft.com/office/drawing/2014/main" id="{ED837576-666B-4BC1-958A-268B284719FB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8035178" y="3242783"/>
            <a:ext cx="412" cy="22534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Prostokąt: zaokrąglone rogi 206">
            <a:extLst>
              <a:ext uri="{FF2B5EF4-FFF2-40B4-BE49-F238E27FC236}">
                <a16:creationId xmlns:a16="http://schemas.microsoft.com/office/drawing/2014/main" id="{6699A7E6-30C8-4F90-A23B-93B3F878F8F9}"/>
              </a:ext>
            </a:extLst>
          </p:cNvPr>
          <p:cNvSpPr/>
          <p:nvPr/>
        </p:nvSpPr>
        <p:spPr>
          <a:xfrm>
            <a:off x="7369359" y="3958880"/>
            <a:ext cx="1332461" cy="43088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8" name="pole tekstowe 207">
            <a:extLst>
              <a:ext uri="{FF2B5EF4-FFF2-40B4-BE49-F238E27FC236}">
                <a16:creationId xmlns:a16="http://schemas.microsoft.com/office/drawing/2014/main" id="{E5E2D44D-8A1E-4049-AF01-E70CC38D5B6A}"/>
              </a:ext>
            </a:extLst>
          </p:cNvPr>
          <p:cNvSpPr txBox="1"/>
          <p:nvPr/>
        </p:nvSpPr>
        <p:spPr>
          <a:xfrm>
            <a:off x="7366114" y="3951260"/>
            <a:ext cx="1332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>
                <a:latin typeface="Lato" panose="020F0502020204030203" pitchFamily="34" charset="-18"/>
              </a:rPr>
              <a:t>List of </a:t>
            </a:r>
            <a:r>
              <a:rPr lang="pl-PL" sz="1100" dirty="0" err="1">
                <a:latin typeface="Lato" panose="020F0502020204030203" pitchFamily="34" charset="-18"/>
              </a:rPr>
              <a:t>courses</a:t>
            </a:r>
            <a:r>
              <a:rPr lang="pl-PL" sz="1100" dirty="0">
                <a:latin typeface="Lato" panose="020F0502020204030203" pitchFamily="34" charset="-18"/>
              </a:rPr>
              <a:t>, </a:t>
            </a:r>
            <a:r>
              <a:rPr lang="pl-PL" sz="1100" dirty="0" err="1">
                <a:latin typeface="Lato" panose="020F0502020204030203" pitchFamily="34" charset="-18"/>
              </a:rPr>
              <a:t>search</a:t>
            </a:r>
            <a:r>
              <a:rPr lang="pl-PL" sz="1100" dirty="0">
                <a:latin typeface="Lato" panose="020F0502020204030203" pitchFamily="34" charset="-18"/>
              </a:rPr>
              <a:t> </a:t>
            </a:r>
            <a:r>
              <a:rPr lang="pl-PL" sz="1100" dirty="0" err="1">
                <a:latin typeface="Lato" panose="020F0502020204030203" pitchFamily="34" charset="-18"/>
              </a:rPr>
              <a:t>engine</a:t>
            </a:r>
            <a:endParaRPr lang="pl-PL" sz="1100" dirty="0">
              <a:latin typeface="Lato" panose="020F0502020204030203" pitchFamily="34" charset="-18"/>
            </a:endParaRPr>
          </a:p>
        </p:txBody>
      </p:sp>
      <p:cxnSp>
        <p:nvCxnSpPr>
          <p:cNvPr id="209" name="Łącznik prosty 208">
            <a:extLst>
              <a:ext uri="{FF2B5EF4-FFF2-40B4-BE49-F238E27FC236}">
                <a16:creationId xmlns:a16="http://schemas.microsoft.com/office/drawing/2014/main" id="{3F29101B-39C4-47CB-8A93-E846F396A884}"/>
              </a:ext>
            </a:extLst>
          </p:cNvPr>
          <p:cNvCxnSpPr>
            <a:cxnSpLocks/>
            <a:endCxn id="208" idx="0"/>
          </p:cNvCxnSpPr>
          <p:nvPr/>
        </p:nvCxnSpPr>
        <p:spPr>
          <a:xfrm>
            <a:off x="8031934" y="3725912"/>
            <a:ext cx="411" cy="22534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Łącznik prosty 211">
            <a:extLst>
              <a:ext uri="{FF2B5EF4-FFF2-40B4-BE49-F238E27FC236}">
                <a16:creationId xmlns:a16="http://schemas.microsoft.com/office/drawing/2014/main" id="{2213C98F-3C1E-495E-92E7-AB712332CFA9}"/>
              </a:ext>
            </a:extLst>
          </p:cNvPr>
          <p:cNvCxnSpPr>
            <a:cxnSpLocks/>
          </p:cNvCxnSpPr>
          <p:nvPr/>
        </p:nvCxnSpPr>
        <p:spPr>
          <a:xfrm>
            <a:off x="8031934" y="4384712"/>
            <a:ext cx="0" cy="84311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Łącznik prosty 216">
            <a:extLst>
              <a:ext uri="{FF2B5EF4-FFF2-40B4-BE49-F238E27FC236}">
                <a16:creationId xmlns:a16="http://schemas.microsoft.com/office/drawing/2014/main" id="{44CAA00F-5D82-4C3C-97C0-A5AAEE39AB31}"/>
              </a:ext>
            </a:extLst>
          </p:cNvPr>
          <p:cNvCxnSpPr>
            <a:cxnSpLocks/>
            <a:endCxn id="201" idx="3"/>
          </p:cNvCxnSpPr>
          <p:nvPr/>
        </p:nvCxnSpPr>
        <p:spPr>
          <a:xfrm flipH="1">
            <a:off x="7191411" y="5227823"/>
            <a:ext cx="84376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Prostokąt: zaokrąglone rogi 220">
            <a:extLst>
              <a:ext uri="{FF2B5EF4-FFF2-40B4-BE49-F238E27FC236}">
                <a16:creationId xmlns:a16="http://schemas.microsoft.com/office/drawing/2014/main" id="{34C22545-8C60-4E12-8D00-725E96ECAB15}"/>
              </a:ext>
            </a:extLst>
          </p:cNvPr>
          <p:cNvSpPr/>
          <p:nvPr/>
        </p:nvSpPr>
        <p:spPr>
          <a:xfrm>
            <a:off x="8889500" y="3475751"/>
            <a:ext cx="1332461" cy="42326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2" name="pole tekstowe 221">
            <a:extLst>
              <a:ext uri="{FF2B5EF4-FFF2-40B4-BE49-F238E27FC236}">
                <a16:creationId xmlns:a16="http://schemas.microsoft.com/office/drawing/2014/main" id="{293F89B0-48D3-4F2A-9D67-3400E0789118}"/>
              </a:ext>
            </a:extLst>
          </p:cNvPr>
          <p:cNvSpPr txBox="1"/>
          <p:nvPr/>
        </p:nvSpPr>
        <p:spPr>
          <a:xfrm>
            <a:off x="8886255" y="3468131"/>
            <a:ext cx="1335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>
                <a:latin typeface="Lato" panose="020F0502020204030203" pitchFamily="34" charset="-18"/>
              </a:rPr>
              <a:t>Decalration</a:t>
            </a:r>
            <a:r>
              <a:rPr lang="pl-PL" sz="1100" dirty="0">
                <a:latin typeface="Lato" panose="020F0502020204030203" pitchFamily="34" charset="-18"/>
              </a:rPr>
              <a:t> </a:t>
            </a:r>
            <a:r>
              <a:rPr lang="pl-PL" sz="1100" dirty="0" err="1">
                <a:latin typeface="Lato" panose="020F0502020204030203" pitchFamily="34" charset="-18"/>
              </a:rPr>
              <a:t>schedule</a:t>
            </a:r>
            <a:endParaRPr lang="pl-PL" sz="1100" dirty="0">
              <a:latin typeface="Lato" panose="020F0502020204030203" pitchFamily="34" charset="-18"/>
            </a:endParaRPr>
          </a:p>
        </p:txBody>
      </p:sp>
      <p:cxnSp>
        <p:nvCxnSpPr>
          <p:cNvPr id="223" name="Łącznik prosty 222">
            <a:extLst>
              <a:ext uri="{FF2B5EF4-FFF2-40B4-BE49-F238E27FC236}">
                <a16:creationId xmlns:a16="http://schemas.microsoft.com/office/drawing/2014/main" id="{F5BF8F52-8AAB-4B42-9DA9-4432B6B4245D}"/>
              </a:ext>
            </a:extLst>
          </p:cNvPr>
          <p:cNvCxnSpPr>
            <a:cxnSpLocks/>
            <a:endCxn id="222" idx="0"/>
          </p:cNvCxnSpPr>
          <p:nvPr/>
        </p:nvCxnSpPr>
        <p:spPr>
          <a:xfrm>
            <a:off x="9552075" y="3242783"/>
            <a:ext cx="1827" cy="22534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Prostokąt: zaokrąglone rogi 225">
            <a:extLst>
              <a:ext uri="{FF2B5EF4-FFF2-40B4-BE49-F238E27FC236}">
                <a16:creationId xmlns:a16="http://schemas.microsoft.com/office/drawing/2014/main" id="{9DFC33EB-508C-4562-943E-789FCFCA964D}"/>
              </a:ext>
            </a:extLst>
          </p:cNvPr>
          <p:cNvSpPr/>
          <p:nvPr/>
        </p:nvSpPr>
        <p:spPr>
          <a:xfrm>
            <a:off x="10520703" y="2701022"/>
            <a:ext cx="1411084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27" name="Łącznik prosty 226">
            <a:extLst>
              <a:ext uri="{FF2B5EF4-FFF2-40B4-BE49-F238E27FC236}">
                <a16:creationId xmlns:a16="http://schemas.microsoft.com/office/drawing/2014/main" id="{89805B06-2D6F-429D-A694-58C062516E00}"/>
              </a:ext>
            </a:extLst>
          </p:cNvPr>
          <p:cNvCxnSpPr>
            <a:cxnSpLocks/>
            <a:stCxn id="226" idx="2"/>
          </p:cNvCxnSpPr>
          <p:nvPr/>
        </p:nvCxnSpPr>
        <p:spPr>
          <a:xfrm>
            <a:off x="11226245" y="2978021"/>
            <a:ext cx="0" cy="2647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pole tekstowe 227">
            <a:extLst>
              <a:ext uri="{FF2B5EF4-FFF2-40B4-BE49-F238E27FC236}">
                <a16:creationId xmlns:a16="http://schemas.microsoft.com/office/drawing/2014/main" id="{5DF5465B-4260-45A0-8272-BD5732277A08}"/>
              </a:ext>
            </a:extLst>
          </p:cNvPr>
          <p:cNvSpPr txBox="1"/>
          <p:nvPr/>
        </p:nvSpPr>
        <p:spPr>
          <a:xfrm>
            <a:off x="10517540" y="2702928"/>
            <a:ext cx="141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Lato" panose="020F0502020204030203" pitchFamily="34" charset="-18"/>
              </a:rPr>
              <a:t>Exit</a:t>
            </a:r>
            <a:r>
              <a:rPr lang="pl-PL" sz="1200" dirty="0">
                <a:latin typeface="Lato" panose="020F0502020204030203" pitchFamily="34" charset="-18"/>
              </a:rPr>
              <a:t>/</a:t>
            </a:r>
            <a:r>
              <a:rPr lang="pl-PL" sz="1200" dirty="0" err="1">
                <a:latin typeface="Lato" panose="020F0502020204030203" pitchFamily="34" charset="-18"/>
              </a:rPr>
              <a:t>sign</a:t>
            </a:r>
            <a:r>
              <a:rPr lang="pl-PL" sz="1200" dirty="0">
                <a:latin typeface="Lato" panose="020F0502020204030203" pitchFamily="34" charset="-18"/>
              </a:rPr>
              <a:t> out</a:t>
            </a:r>
          </a:p>
        </p:txBody>
      </p:sp>
      <p:sp>
        <p:nvSpPr>
          <p:cNvPr id="243" name="Prostokąt: zaokrąglone rogi 242">
            <a:extLst>
              <a:ext uri="{FF2B5EF4-FFF2-40B4-BE49-F238E27FC236}">
                <a16:creationId xmlns:a16="http://schemas.microsoft.com/office/drawing/2014/main" id="{5A7C167C-9853-4157-912C-3D306252A8A4}"/>
              </a:ext>
            </a:extLst>
          </p:cNvPr>
          <p:cNvSpPr/>
          <p:nvPr/>
        </p:nvSpPr>
        <p:spPr>
          <a:xfrm>
            <a:off x="8529096" y="2707942"/>
            <a:ext cx="1411084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44" name="Łącznik prosty 243">
            <a:extLst>
              <a:ext uri="{FF2B5EF4-FFF2-40B4-BE49-F238E27FC236}">
                <a16:creationId xmlns:a16="http://schemas.microsoft.com/office/drawing/2014/main" id="{7FE9D28C-504D-4A14-A16F-FAB342F16702}"/>
              </a:ext>
            </a:extLst>
          </p:cNvPr>
          <p:cNvCxnSpPr>
            <a:cxnSpLocks/>
            <a:stCxn id="243" idx="2"/>
          </p:cNvCxnSpPr>
          <p:nvPr/>
        </p:nvCxnSpPr>
        <p:spPr>
          <a:xfrm>
            <a:off x="9234638" y="2984941"/>
            <a:ext cx="0" cy="2647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pole tekstowe 244">
            <a:extLst>
              <a:ext uri="{FF2B5EF4-FFF2-40B4-BE49-F238E27FC236}">
                <a16:creationId xmlns:a16="http://schemas.microsoft.com/office/drawing/2014/main" id="{516E5DC4-7AB3-44E0-BE71-375802374742}"/>
              </a:ext>
            </a:extLst>
          </p:cNvPr>
          <p:cNvSpPr txBox="1"/>
          <p:nvPr/>
        </p:nvSpPr>
        <p:spPr>
          <a:xfrm>
            <a:off x="8525933" y="2709848"/>
            <a:ext cx="141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Lato" panose="020F0502020204030203" pitchFamily="34" charset="-18"/>
              </a:rPr>
              <a:t>clock</a:t>
            </a:r>
            <a:endParaRPr lang="pl-PL" sz="1200" dirty="0">
              <a:latin typeface="Lato" panose="020F0502020204030203" pitchFamily="34" charset="-18"/>
            </a:endParaRPr>
          </a:p>
        </p:txBody>
      </p:sp>
      <p:sp>
        <p:nvSpPr>
          <p:cNvPr id="247" name="Prostokąt: zaokrąglone rogi 246">
            <a:extLst>
              <a:ext uri="{FF2B5EF4-FFF2-40B4-BE49-F238E27FC236}">
                <a16:creationId xmlns:a16="http://schemas.microsoft.com/office/drawing/2014/main" id="{5233F8DA-00D7-475D-B9E0-FF481D1EB5F8}"/>
              </a:ext>
            </a:extLst>
          </p:cNvPr>
          <p:cNvSpPr/>
          <p:nvPr/>
        </p:nvSpPr>
        <p:spPr>
          <a:xfrm>
            <a:off x="8531709" y="2171195"/>
            <a:ext cx="1411084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48" name="Łącznik prosty 247">
            <a:extLst>
              <a:ext uri="{FF2B5EF4-FFF2-40B4-BE49-F238E27FC236}">
                <a16:creationId xmlns:a16="http://schemas.microsoft.com/office/drawing/2014/main" id="{F144D618-1F43-4F81-9566-CF617FBD3174}"/>
              </a:ext>
            </a:extLst>
          </p:cNvPr>
          <p:cNvCxnSpPr>
            <a:cxnSpLocks/>
            <a:stCxn id="247" idx="2"/>
          </p:cNvCxnSpPr>
          <p:nvPr/>
        </p:nvCxnSpPr>
        <p:spPr>
          <a:xfrm>
            <a:off x="9237251" y="2448194"/>
            <a:ext cx="0" cy="2647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pole tekstowe 248">
            <a:extLst>
              <a:ext uri="{FF2B5EF4-FFF2-40B4-BE49-F238E27FC236}">
                <a16:creationId xmlns:a16="http://schemas.microsoft.com/office/drawing/2014/main" id="{C415D970-36BC-44F9-820D-1BA0749A7060}"/>
              </a:ext>
            </a:extLst>
          </p:cNvPr>
          <p:cNvSpPr txBox="1"/>
          <p:nvPr/>
        </p:nvSpPr>
        <p:spPr>
          <a:xfrm>
            <a:off x="8528546" y="2173101"/>
            <a:ext cx="141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Lato" panose="020F0502020204030203" pitchFamily="34" charset="-18"/>
              </a:rPr>
              <a:t>Hide</a:t>
            </a:r>
            <a:r>
              <a:rPr lang="pl-PL" sz="1200" dirty="0">
                <a:latin typeface="Lato" panose="020F0502020204030203" pitchFamily="34" charset="-18"/>
              </a:rPr>
              <a:t>/show</a:t>
            </a:r>
          </a:p>
        </p:txBody>
      </p:sp>
      <p:sp>
        <p:nvSpPr>
          <p:cNvPr id="250" name="Prostokąt: zaokrąglone rogi 249">
            <a:extLst>
              <a:ext uri="{FF2B5EF4-FFF2-40B4-BE49-F238E27FC236}">
                <a16:creationId xmlns:a16="http://schemas.microsoft.com/office/drawing/2014/main" id="{DC25F2BA-EE55-42B5-897B-58DBAF9421A3}"/>
              </a:ext>
            </a:extLst>
          </p:cNvPr>
          <p:cNvSpPr/>
          <p:nvPr/>
        </p:nvSpPr>
        <p:spPr>
          <a:xfrm>
            <a:off x="9634737" y="1689403"/>
            <a:ext cx="1411084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51" name="Łącznik prosty 250">
            <a:extLst>
              <a:ext uri="{FF2B5EF4-FFF2-40B4-BE49-F238E27FC236}">
                <a16:creationId xmlns:a16="http://schemas.microsoft.com/office/drawing/2014/main" id="{FE773B4B-2496-4514-8A16-67C09C89BD15}"/>
              </a:ext>
            </a:extLst>
          </p:cNvPr>
          <p:cNvCxnSpPr>
            <a:cxnSpLocks/>
            <a:stCxn id="250" idx="2"/>
          </p:cNvCxnSpPr>
          <p:nvPr/>
        </p:nvCxnSpPr>
        <p:spPr>
          <a:xfrm>
            <a:off x="10340279" y="1966402"/>
            <a:ext cx="2613" cy="128330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pole tekstowe 251">
            <a:extLst>
              <a:ext uri="{FF2B5EF4-FFF2-40B4-BE49-F238E27FC236}">
                <a16:creationId xmlns:a16="http://schemas.microsoft.com/office/drawing/2014/main" id="{55AB6E91-AAC7-43FF-9AE3-D4D1BFF8A065}"/>
              </a:ext>
            </a:extLst>
          </p:cNvPr>
          <p:cNvSpPr txBox="1"/>
          <p:nvPr/>
        </p:nvSpPr>
        <p:spPr>
          <a:xfrm>
            <a:off x="9631574" y="1691309"/>
            <a:ext cx="141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Lato" panose="020F0502020204030203" pitchFamily="34" charset="-18"/>
              </a:rPr>
              <a:t>User </a:t>
            </a:r>
            <a:r>
              <a:rPr lang="pl-PL" sz="1200" dirty="0" err="1">
                <a:latin typeface="Lato" panose="020F0502020204030203" pitchFamily="34" charset="-18"/>
              </a:rPr>
              <a:t>activity</a:t>
            </a:r>
            <a:endParaRPr lang="pl-PL" sz="1200" dirty="0">
              <a:latin typeface="Lato" panose="020F0502020204030203" pitchFamily="34" charset="-18"/>
            </a:endParaRPr>
          </a:p>
        </p:txBody>
      </p:sp>
      <p:sp>
        <p:nvSpPr>
          <p:cNvPr id="253" name="Prostokąt: zaokrąglone rogi 252">
            <a:extLst>
              <a:ext uri="{FF2B5EF4-FFF2-40B4-BE49-F238E27FC236}">
                <a16:creationId xmlns:a16="http://schemas.microsoft.com/office/drawing/2014/main" id="{41D09B3D-16D4-46A9-87D3-D32F7D4C3839}"/>
              </a:ext>
            </a:extLst>
          </p:cNvPr>
          <p:cNvSpPr/>
          <p:nvPr/>
        </p:nvSpPr>
        <p:spPr>
          <a:xfrm>
            <a:off x="9637350" y="1152656"/>
            <a:ext cx="1411084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54" name="Łącznik prosty 253">
            <a:extLst>
              <a:ext uri="{FF2B5EF4-FFF2-40B4-BE49-F238E27FC236}">
                <a16:creationId xmlns:a16="http://schemas.microsoft.com/office/drawing/2014/main" id="{98B1C0B0-1DAA-4742-B7B2-E0B1B1AC8521}"/>
              </a:ext>
            </a:extLst>
          </p:cNvPr>
          <p:cNvCxnSpPr>
            <a:cxnSpLocks/>
            <a:stCxn id="253" idx="2"/>
          </p:cNvCxnSpPr>
          <p:nvPr/>
        </p:nvCxnSpPr>
        <p:spPr>
          <a:xfrm>
            <a:off x="10342892" y="1429655"/>
            <a:ext cx="0" cy="2647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pole tekstowe 254">
            <a:extLst>
              <a:ext uri="{FF2B5EF4-FFF2-40B4-BE49-F238E27FC236}">
                <a16:creationId xmlns:a16="http://schemas.microsoft.com/office/drawing/2014/main" id="{844EC388-6A1B-4707-95E2-2C13C56B0365}"/>
              </a:ext>
            </a:extLst>
          </p:cNvPr>
          <p:cNvSpPr txBox="1"/>
          <p:nvPr/>
        </p:nvSpPr>
        <p:spPr>
          <a:xfrm>
            <a:off x="9634187" y="1154562"/>
            <a:ext cx="141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Lato" panose="020F0502020204030203" pitchFamily="34" charset="-18"/>
              </a:rPr>
              <a:t>comments</a:t>
            </a:r>
            <a:endParaRPr lang="pl-PL" sz="1200" dirty="0">
              <a:latin typeface="Lato" panose="020F0502020204030203" pitchFamily="34" charset="-18"/>
            </a:endParaRPr>
          </a:p>
        </p:txBody>
      </p:sp>
      <p:sp>
        <p:nvSpPr>
          <p:cNvPr id="261" name="Prostokąt: zaokrąglone rogi 260">
            <a:extLst>
              <a:ext uri="{FF2B5EF4-FFF2-40B4-BE49-F238E27FC236}">
                <a16:creationId xmlns:a16="http://schemas.microsoft.com/office/drawing/2014/main" id="{8C654A5E-23EF-402A-9FFB-BFCEBEAFDEBE}"/>
              </a:ext>
            </a:extLst>
          </p:cNvPr>
          <p:cNvSpPr/>
          <p:nvPr/>
        </p:nvSpPr>
        <p:spPr>
          <a:xfrm>
            <a:off x="6828625" y="2171936"/>
            <a:ext cx="1411084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62" name="Łącznik prosty 261">
            <a:extLst>
              <a:ext uri="{FF2B5EF4-FFF2-40B4-BE49-F238E27FC236}">
                <a16:creationId xmlns:a16="http://schemas.microsoft.com/office/drawing/2014/main" id="{5C437813-B3D8-41C1-843B-C0C7CBCDB1E5}"/>
              </a:ext>
            </a:extLst>
          </p:cNvPr>
          <p:cNvCxnSpPr>
            <a:cxnSpLocks/>
            <a:stCxn id="261" idx="2"/>
          </p:cNvCxnSpPr>
          <p:nvPr/>
        </p:nvCxnSpPr>
        <p:spPr>
          <a:xfrm>
            <a:off x="7534167" y="2448935"/>
            <a:ext cx="0" cy="80076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pole tekstowe 262">
            <a:extLst>
              <a:ext uri="{FF2B5EF4-FFF2-40B4-BE49-F238E27FC236}">
                <a16:creationId xmlns:a16="http://schemas.microsoft.com/office/drawing/2014/main" id="{C650031D-8F29-4EA8-8B61-3817E539FF16}"/>
              </a:ext>
            </a:extLst>
          </p:cNvPr>
          <p:cNvSpPr txBox="1"/>
          <p:nvPr/>
        </p:nvSpPr>
        <p:spPr>
          <a:xfrm>
            <a:off x="6825462" y="2173842"/>
            <a:ext cx="141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Lato" panose="020F0502020204030203" pitchFamily="34" charset="-18"/>
              </a:rPr>
              <a:t>Other</a:t>
            </a:r>
            <a:endParaRPr lang="pl-PL" sz="1200" dirty="0">
              <a:latin typeface="Lato" panose="020F0502020204030203" pitchFamily="34" charset="-18"/>
            </a:endParaRPr>
          </a:p>
        </p:txBody>
      </p:sp>
      <p:sp>
        <p:nvSpPr>
          <p:cNvPr id="265" name="Prostokąt: zaokrąglone rogi 264">
            <a:extLst>
              <a:ext uri="{FF2B5EF4-FFF2-40B4-BE49-F238E27FC236}">
                <a16:creationId xmlns:a16="http://schemas.microsoft.com/office/drawing/2014/main" id="{12DF8B51-8945-4E2F-AEC7-ED315D18BB33}"/>
              </a:ext>
            </a:extLst>
          </p:cNvPr>
          <p:cNvSpPr/>
          <p:nvPr/>
        </p:nvSpPr>
        <p:spPr>
          <a:xfrm>
            <a:off x="6831238" y="1639001"/>
            <a:ext cx="1411084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66" name="Łącznik prosty 265">
            <a:extLst>
              <a:ext uri="{FF2B5EF4-FFF2-40B4-BE49-F238E27FC236}">
                <a16:creationId xmlns:a16="http://schemas.microsoft.com/office/drawing/2014/main" id="{4CE8D23F-C475-408D-94C1-E2261DB10072}"/>
              </a:ext>
            </a:extLst>
          </p:cNvPr>
          <p:cNvCxnSpPr>
            <a:cxnSpLocks/>
            <a:stCxn id="265" idx="2"/>
          </p:cNvCxnSpPr>
          <p:nvPr/>
        </p:nvCxnSpPr>
        <p:spPr>
          <a:xfrm>
            <a:off x="7536780" y="1916000"/>
            <a:ext cx="0" cy="26476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pole tekstowe 266">
            <a:extLst>
              <a:ext uri="{FF2B5EF4-FFF2-40B4-BE49-F238E27FC236}">
                <a16:creationId xmlns:a16="http://schemas.microsoft.com/office/drawing/2014/main" id="{EBB0C908-5D5C-4692-95CD-25CEAD2E85EF}"/>
              </a:ext>
            </a:extLst>
          </p:cNvPr>
          <p:cNvSpPr txBox="1"/>
          <p:nvPr/>
        </p:nvSpPr>
        <p:spPr>
          <a:xfrm>
            <a:off x="6828075" y="1640907"/>
            <a:ext cx="141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Lato" panose="020F0502020204030203" pitchFamily="34" charset="-18"/>
              </a:rPr>
              <a:t>Study</a:t>
            </a:r>
            <a:r>
              <a:rPr lang="pl-PL" sz="1200" dirty="0">
                <a:latin typeface="Lato" panose="020F0502020204030203" pitchFamily="34" charset="-18"/>
              </a:rPr>
              <a:t> </a:t>
            </a:r>
            <a:r>
              <a:rPr lang="pl-PL" sz="1200" dirty="0" err="1">
                <a:latin typeface="Lato" panose="020F0502020204030203" pitchFamily="34" charset="-18"/>
              </a:rPr>
              <a:t>guide</a:t>
            </a:r>
            <a:endParaRPr lang="pl-PL" sz="1200" dirty="0">
              <a:latin typeface="Lato" panose="020F0502020204030203" pitchFamily="34" charset="-18"/>
            </a:endParaRPr>
          </a:p>
        </p:txBody>
      </p:sp>
      <p:sp>
        <p:nvSpPr>
          <p:cNvPr id="268" name="Prostokąt: zaokrąglone rogi 267">
            <a:extLst>
              <a:ext uri="{FF2B5EF4-FFF2-40B4-BE49-F238E27FC236}">
                <a16:creationId xmlns:a16="http://schemas.microsoft.com/office/drawing/2014/main" id="{F596B0DC-E172-4333-8B2F-9372DD28C114}"/>
              </a:ext>
            </a:extLst>
          </p:cNvPr>
          <p:cNvSpPr/>
          <p:nvPr/>
        </p:nvSpPr>
        <p:spPr>
          <a:xfrm>
            <a:off x="5190635" y="2171195"/>
            <a:ext cx="1411084" cy="276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69" name="Łącznik prosty 268">
            <a:extLst>
              <a:ext uri="{FF2B5EF4-FFF2-40B4-BE49-F238E27FC236}">
                <a16:creationId xmlns:a16="http://schemas.microsoft.com/office/drawing/2014/main" id="{259FC27A-19E0-49BD-AF33-A486E1AEB08C}"/>
              </a:ext>
            </a:extLst>
          </p:cNvPr>
          <p:cNvCxnSpPr>
            <a:cxnSpLocks/>
            <a:endCxn id="263" idx="1"/>
          </p:cNvCxnSpPr>
          <p:nvPr/>
        </p:nvCxnSpPr>
        <p:spPr>
          <a:xfrm>
            <a:off x="6597650" y="2312342"/>
            <a:ext cx="2278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pole tekstowe 269">
            <a:extLst>
              <a:ext uri="{FF2B5EF4-FFF2-40B4-BE49-F238E27FC236}">
                <a16:creationId xmlns:a16="http://schemas.microsoft.com/office/drawing/2014/main" id="{93DB2AB2-7C02-4C9C-8CB6-92D25C98721C}"/>
              </a:ext>
            </a:extLst>
          </p:cNvPr>
          <p:cNvSpPr txBox="1"/>
          <p:nvPr/>
        </p:nvSpPr>
        <p:spPr>
          <a:xfrm>
            <a:off x="5177947" y="2173101"/>
            <a:ext cx="141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err="1">
                <a:latin typeface="Lato" panose="020F0502020204030203" pitchFamily="34" charset="-18"/>
              </a:rPr>
              <a:t>Account</a:t>
            </a:r>
            <a:r>
              <a:rPr lang="pl-PL" sz="1200" dirty="0">
                <a:latin typeface="Lato" panose="020F0502020204030203" pitchFamily="34" charset="-18"/>
              </a:rPr>
              <a:t> </a:t>
            </a:r>
            <a:r>
              <a:rPr lang="pl-PL" sz="1200" dirty="0" err="1">
                <a:latin typeface="Lato" panose="020F0502020204030203" pitchFamily="34" charset="-18"/>
              </a:rPr>
              <a:t>settings</a:t>
            </a:r>
            <a:endParaRPr lang="pl-PL" sz="1200" dirty="0">
              <a:latin typeface="Lato" panose="020F0502020204030203" pitchFamily="34" charset="-18"/>
            </a:endParaRPr>
          </a:p>
        </p:txBody>
      </p:sp>
      <p:cxnSp>
        <p:nvCxnSpPr>
          <p:cNvPr id="274" name="Łącznik prosty 273">
            <a:extLst>
              <a:ext uri="{FF2B5EF4-FFF2-40B4-BE49-F238E27FC236}">
                <a16:creationId xmlns:a16="http://schemas.microsoft.com/office/drawing/2014/main" id="{8E4308A7-1B1E-48CE-A6DA-15282F26EF60}"/>
              </a:ext>
            </a:extLst>
          </p:cNvPr>
          <p:cNvCxnSpPr>
            <a:cxnSpLocks/>
            <a:stCxn id="186" idx="2"/>
          </p:cNvCxnSpPr>
          <p:nvPr/>
        </p:nvCxnSpPr>
        <p:spPr>
          <a:xfrm>
            <a:off x="5005043" y="4551424"/>
            <a:ext cx="0" cy="67639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Łącznik prosty 276">
            <a:extLst>
              <a:ext uri="{FF2B5EF4-FFF2-40B4-BE49-F238E27FC236}">
                <a16:creationId xmlns:a16="http://schemas.microsoft.com/office/drawing/2014/main" id="{4F46A78B-4C42-4D8F-B5A6-53849F83B4C1}"/>
              </a:ext>
            </a:extLst>
          </p:cNvPr>
          <p:cNvCxnSpPr>
            <a:cxnSpLocks/>
            <a:endCxn id="201" idx="1"/>
          </p:cNvCxnSpPr>
          <p:nvPr/>
        </p:nvCxnSpPr>
        <p:spPr>
          <a:xfrm flipV="1">
            <a:off x="3484062" y="5227823"/>
            <a:ext cx="2371646" cy="762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Łącznik prosty 279">
            <a:extLst>
              <a:ext uri="{FF2B5EF4-FFF2-40B4-BE49-F238E27FC236}">
                <a16:creationId xmlns:a16="http://schemas.microsoft.com/office/drawing/2014/main" id="{50452C67-B766-41F3-88D3-89A62F7AE821}"/>
              </a:ext>
            </a:extLst>
          </p:cNvPr>
          <p:cNvCxnSpPr>
            <a:cxnSpLocks/>
          </p:cNvCxnSpPr>
          <p:nvPr/>
        </p:nvCxnSpPr>
        <p:spPr>
          <a:xfrm>
            <a:off x="3487305" y="4253906"/>
            <a:ext cx="0" cy="98153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Łącznik prosty 284">
            <a:extLst>
              <a:ext uri="{FF2B5EF4-FFF2-40B4-BE49-F238E27FC236}">
                <a16:creationId xmlns:a16="http://schemas.microsoft.com/office/drawing/2014/main" id="{C63E2961-42C5-4D6B-BE59-B9B990EEBA96}"/>
              </a:ext>
            </a:extLst>
          </p:cNvPr>
          <p:cNvCxnSpPr>
            <a:cxnSpLocks/>
          </p:cNvCxnSpPr>
          <p:nvPr/>
        </p:nvCxnSpPr>
        <p:spPr>
          <a:xfrm flipV="1">
            <a:off x="3477572" y="4750734"/>
            <a:ext cx="2371646" cy="762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Prostokąt: zaokrąglone rogi 285">
            <a:extLst>
              <a:ext uri="{FF2B5EF4-FFF2-40B4-BE49-F238E27FC236}">
                <a16:creationId xmlns:a16="http://schemas.microsoft.com/office/drawing/2014/main" id="{5204A5A5-C339-4341-BC9B-5BC1020A0C31}"/>
              </a:ext>
            </a:extLst>
          </p:cNvPr>
          <p:cNvSpPr/>
          <p:nvPr/>
        </p:nvSpPr>
        <p:spPr>
          <a:xfrm>
            <a:off x="5284348" y="5583975"/>
            <a:ext cx="2494401" cy="43088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7" name="pole tekstowe 286">
            <a:extLst>
              <a:ext uri="{FF2B5EF4-FFF2-40B4-BE49-F238E27FC236}">
                <a16:creationId xmlns:a16="http://schemas.microsoft.com/office/drawing/2014/main" id="{FEE913F4-106B-4058-8FCE-11B9731554EC}"/>
              </a:ext>
            </a:extLst>
          </p:cNvPr>
          <p:cNvSpPr txBox="1"/>
          <p:nvPr/>
        </p:nvSpPr>
        <p:spPr>
          <a:xfrm>
            <a:off x="5281103" y="5576355"/>
            <a:ext cx="2494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err="1">
                <a:latin typeface="Lato" panose="020F0502020204030203" pitchFamily="34" charset="-18"/>
              </a:rPr>
              <a:t>Saving</a:t>
            </a:r>
            <a:r>
              <a:rPr lang="pl-PL" sz="1100" dirty="0">
                <a:latin typeface="Lato" panose="020F0502020204030203" pitchFamily="34" charset="-18"/>
              </a:rPr>
              <a:t> the </a:t>
            </a:r>
            <a:r>
              <a:rPr lang="pl-PL" sz="1100" dirty="0" err="1">
                <a:latin typeface="Lato" panose="020F0502020204030203" pitchFamily="34" charset="-18"/>
              </a:rPr>
              <a:t>course</a:t>
            </a:r>
            <a:r>
              <a:rPr lang="pl-PL" sz="1100" dirty="0">
                <a:latin typeface="Lato" panose="020F0502020204030203" pitchFamily="34" charset="-18"/>
              </a:rPr>
              <a:t>, </a:t>
            </a:r>
            <a:r>
              <a:rPr lang="pl-PL" sz="1100" dirty="0" err="1">
                <a:latin typeface="Lato" panose="020F0502020204030203" pitchFamily="34" charset="-18"/>
              </a:rPr>
              <a:t>marking</a:t>
            </a:r>
            <a:r>
              <a:rPr lang="pl-PL" sz="1100" dirty="0">
                <a:latin typeface="Lato" panose="020F0502020204030203" pitchFamily="34" charset="-18"/>
              </a:rPr>
              <a:t> as </a:t>
            </a:r>
            <a:r>
              <a:rPr lang="pl-PL" sz="1100" dirty="0" err="1">
                <a:latin typeface="Lato" panose="020F0502020204030203" pitchFamily="34" charset="-18"/>
              </a:rPr>
              <a:t>passed</a:t>
            </a:r>
            <a:r>
              <a:rPr lang="pl-PL" sz="1100" dirty="0">
                <a:latin typeface="Lato" panose="020F0502020204030203" pitchFamily="34" charset="-18"/>
              </a:rPr>
              <a:t>, </a:t>
            </a:r>
            <a:r>
              <a:rPr lang="pl-PL" sz="1100" dirty="0" err="1">
                <a:latin typeface="Lato" panose="020F0502020204030203" pitchFamily="34" charset="-18"/>
              </a:rPr>
              <a:t>adding</a:t>
            </a:r>
            <a:r>
              <a:rPr lang="pl-PL" sz="1100" dirty="0">
                <a:latin typeface="Lato" panose="020F0502020204030203" pitchFamily="34" charset="-18"/>
              </a:rPr>
              <a:t>/</a:t>
            </a:r>
            <a:r>
              <a:rPr lang="pl-PL" sz="1100" dirty="0" err="1">
                <a:latin typeface="Lato" panose="020F0502020204030203" pitchFamily="34" charset="-18"/>
              </a:rPr>
              <a:t>removing</a:t>
            </a:r>
            <a:r>
              <a:rPr lang="pl-PL" sz="1100" dirty="0">
                <a:latin typeface="Lato" panose="020F0502020204030203" pitchFamily="34" charset="-18"/>
              </a:rPr>
              <a:t>/</a:t>
            </a:r>
            <a:r>
              <a:rPr lang="pl-PL" sz="1100" dirty="0" err="1">
                <a:latin typeface="Lato" panose="020F0502020204030203" pitchFamily="34" charset="-18"/>
              </a:rPr>
              <a:t>editing</a:t>
            </a:r>
            <a:r>
              <a:rPr lang="pl-PL" sz="1100" dirty="0">
                <a:latin typeface="Lato" panose="020F0502020204030203" pitchFamily="34" charset="-18"/>
              </a:rPr>
              <a:t> </a:t>
            </a:r>
            <a:r>
              <a:rPr lang="pl-PL" sz="1100" dirty="0" err="1">
                <a:latin typeface="Lato" panose="020F0502020204030203" pitchFamily="34" charset="-18"/>
              </a:rPr>
              <a:t>comments</a:t>
            </a:r>
            <a:endParaRPr lang="pl-PL" sz="1100" dirty="0">
              <a:latin typeface="Lato" panose="020F0502020204030203" pitchFamily="34" charset="-18"/>
            </a:endParaRPr>
          </a:p>
        </p:txBody>
      </p:sp>
      <p:cxnSp>
        <p:nvCxnSpPr>
          <p:cNvPr id="288" name="Łącznik prosty 287">
            <a:extLst>
              <a:ext uri="{FF2B5EF4-FFF2-40B4-BE49-F238E27FC236}">
                <a16:creationId xmlns:a16="http://schemas.microsoft.com/office/drawing/2014/main" id="{9B44B7A8-EEBD-4E94-B246-FCCBEEF7FF3C}"/>
              </a:ext>
            </a:extLst>
          </p:cNvPr>
          <p:cNvCxnSpPr>
            <a:cxnSpLocks/>
          </p:cNvCxnSpPr>
          <p:nvPr/>
        </p:nvCxnSpPr>
        <p:spPr>
          <a:xfrm>
            <a:off x="6527961" y="5358628"/>
            <a:ext cx="411" cy="22534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526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rostokąt 43">
            <a:extLst>
              <a:ext uri="{FF2B5EF4-FFF2-40B4-BE49-F238E27FC236}">
                <a16:creationId xmlns:a16="http://schemas.microsoft.com/office/drawing/2014/main" id="{0706D202-3214-4CDB-B699-8AE42D26555A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FF8794C9-8C63-4FD8-969B-5A6689A40A82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F22CA9CD-0BC4-45F7-BB8C-5AA35F26E8C7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59B35694-9A5A-4A61-A781-31BEAEC02A7A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78229E80-0AE2-413C-927E-C2D8C82C2179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3F7C02EB-4F52-4EB6-BA9F-6ABFE4331331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4D6A34D2-2BF8-4FED-808D-9C699BC99EA8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EC5239"/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rgbClr val="EC5239"/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rgbClr val="EC5239"/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rgbClr val="EC5239"/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rgbClr val="EC5239"/>
              </a:solidFill>
              <a:latin typeface="Lato" panose="020F0502020204030203" pitchFamily="34" charset="-18"/>
            </a:endParaRPr>
          </a:p>
        </p:txBody>
      </p:sp>
      <p:sp>
        <p:nvSpPr>
          <p:cNvPr id="111" name="pole tekstowe 110">
            <a:extLst>
              <a:ext uri="{FF2B5EF4-FFF2-40B4-BE49-F238E27FC236}">
                <a16:creationId xmlns:a16="http://schemas.microsoft.com/office/drawing/2014/main" id="{B5E2C2EB-E94E-4533-B49C-BF9DBFD04153}"/>
              </a:ext>
            </a:extLst>
          </p:cNvPr>
          <p:cNvSpPr txBox="1"/>
          <p:nvPr/>
        </p:nvSpPr>
        <p:spPr>
          <a:xfrm>
            <a:off x="1162631" y="2375036"/>
            <a:ext cx="9866739" cy="1284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Based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on the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tool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an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methods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described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above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I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created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website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prototype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On the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following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slides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I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have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described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few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functionalities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below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I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have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included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user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path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for the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lecturer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search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function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</a:t>
            </a:r>
          </a:p>
        </p:txBody>
      </p:sp>
      <p:sp>
        <p:nvSpPr>
          <p:cNvPr id="113" name="pole tekstowe 112">
            <a:extLst>
              <a:ext uri="{FF2B5EF4-FFF2-40B4-BE49-F238E27FC236}">
                <a16:creationId xmlns:a16="http://schemas.microsoft.com/office/drawing/2014/main" id="{8AA4FDEC-19F9-4C65-80BE-BE4B46A8AC3E}"/>
              </a:ext>
            </a:extLst>
          </p:cNvPr>
          <p:cNvSpPr txBox="1"/>
          <p:nvPr/>
        </p:nvSpPr>
        <p:spPr>
          <a:xfrm>
            <a:off x="5065911" y="1520394"/>
            <a:ext cx="2060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Prototype</a:t>
            </a:r>
            <a:endParaRPr lang="pl-PL" sz="3200" b="1" dirty="0">
              <a:solidFill>
                <a:schemeClr val="bg2">
                  <a:lumMod val="25000"/>
                </a:schemeClr>
              </a:solidFill>
              <a:latin typeface="Playfair Display" pitchFamily="2" charset="-18"/>
            </a:endParaRP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A4A5BBC3-9698-416F-8CF1-D876D6BAFF5C}"/>
              </a:ext>
            </a:extLst>
          </p:cNvPr>
          <p:cNvSpPr/>
          <p:nvPr/>
        </p:nvSpPr>
        <p:spPr>
          <a:xfrm>
            <a:off x="3870151" y="4224783"/>
            <a:ext cx="4335997" cy="72093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-18"/>
                <a:hlinkClick r:id="rId2"/>
              </a:rPr>
              <a:t>Mobile </a:t>
            </a:r>
            <a:r>
              <a:rPr lang="pl-P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-18"/>
                <a:hlinkClick r:id="rId2"/>
              </a:rPr>
              <a:t>prototype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4064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rostokąt 43">
            <a:extLst>
              <a:ext uri="{FF2B5EF4-FFF2-40B4-BE49-F238E27FC236}">
                <a16:creationId xmlns:a16="http://schemas.microsoft.com/office/drawing/2014/main" id="{0706D202-3214-4CDB-B699-8AE42D26555A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FF8794C9-8C63-4FD8-969B-5A6689A40A82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F22CA9CD-0BC4-45F7-BB8C-5AA35F26E8C7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59B35694-9A5A-4A61-A781-31BEAEC02A7A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78229E80-0AE2-413C-927E-C2D8C82C2179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3F7C02EB-4F52-4EB6-BA9F-6ABFE4331331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4D6A34D2-2BF8-4FED-808D-9C699BC99EA8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EC5239"/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rgbClr val="EC5239"/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rgbClr val="EC5239"/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rgbClr val="EC5239"/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rgbClr val="EC5239"/>
              </a:solidFill>
              <a:latin typeface="Lato" panose="020F0502020204030203" pitchFamily="34" charset="-18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546D994-E7F9-4B2F-AB1A-F9736B709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49" y="1130145"/>
            <a:ext cx="1935896" cy="5141742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A5663E2-7364-410C-9F24-D4397B18F015}"/>
              </a:ext>
            </a:extLst>
          </p:cNvPr>
          <p:cNvSpPr txBox="1"/>
          <p:nvPr/>
        </p:nvSpPr>
        <p:spPr>
          <a:xfrm>
            <a:off x="3964748" y="1906627"/>
            <a:ext cx="5325003" cy="7823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It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important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define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what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page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what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can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be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done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on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EFC6C733-83FB-4EB5-9F30-AE9815983D42}"/>
              </a:ext>
            </a:extLst>
          </p:cNvPr>
          <p:cNvSpPr txBox="1"/>
          <p:nvPr/>
        </p:nvSpPr>
        <p:spPr>
          <a:xfrm>
            <a:off x="3964748" y="3073680"/>
            <a:ext cx="5252655" cy="7823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clear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call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action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for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registration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because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that’s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what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we want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froum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our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user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9C9B7AC0-83D0-42F1-9BFD-29CA80444B98}"/>
              </a:ext>
            </a:extLst>
          </p:cNvPr>
          <p:cNvSpPr txBox="1"/>
          <p:nvPr/>
        </p:nvSpPr>
        <p:spPr>
          <a:xfrm>
            <a:off x="3964748" y="4240733"/>
            <a:ext cx="5480034" cy="152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three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most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important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functions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of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our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website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Searching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for a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lecturer</a:t>
            </a:r>
            <a:endParaRPr lang="pl-PL" sz="16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Searching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for a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</a:t>
            </a:r>
            <a:endParaRPr lang="pl-PL" sz="16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Declaration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schedule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date</a:t>
            </a:r>
            <a:endParaRPr lang="pl-PL" sz="16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CEC4A6-E549-4438-BDC5-FAC47631978B}"/>
              </a:ext>
            </a:extLst>
          </p:cNvPr>
          <p:cNvSpPr txBox="1"/>
          <p:nvPr/>
        </p:nvSpPr>
        <p:spPr>
          <a:xfrm>
            <a:off x="3964748" y="1129522"/>
            <a:ext cx="2315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Home </a:t>
            </a:r>
            <a:r>
              <a:rPr lang="pl-PL" sz="3200" b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page</a:t>
            </a:r>
            <a:endParaRPr lang="pl-PL" sz="3200" b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746103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rostokąt 43">
            <a:extLst>
              <a:ext uri="{FF2B5EF4-FFF2-40B4-BE49-F238E27FC236}">
                <a16:creationId xmlns:a16="http://schemas.microsoft.com/office/drawing/2014/main" id="{0706D202-3214-4CDB-B699-8AE42D26555A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FF8794C9-8C63-4FD8-969B-5A6689A40A82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F22CA9CD-0BC4-45F7-BB8C-5AA35F26E8C7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59B35694-9A5A-4A61-A781-31BEAEC02A7A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78229E80-0AE2-413C-927E-C2D8C82C2179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3F7C02EB-4F52-4EB6-BA9F-6ABFE4331331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4D6A34D2-2BF8-4FED-808D-9C699BC99EA8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EC5239"/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rgbClr val="EC5239"/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rgbClr val="EC5239"/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rgbClr val="EC5239"/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rgbClr val="EC5239"/>
              </a:solidFill>
              <a:latin typeface="Lato" panose="020F0502020204030203" pitchFamily="34" charset="-18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A5663E2-7364-410C-9F24-D4397B18F015}"/>
              </a:ext>
            </a:extLst>
          </p:cNvPr>
          <p:cNvSpPr txBox="1"/>
          <p:nvPr/>
        </p:nvSpPr>
        <p:spPr>
          <a:xfrm>
            <a:off x="3964748" y="2001373"/>
            <a:ext cx="7079009" cy="7823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After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ompleting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basic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data (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password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e-mail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addres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),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user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asked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provide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basic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information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about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studies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EFC6C733-83FB-4EB5-9F30-AE9815983D42}"/>
              </a:ext>
            </a:extLst>
          </p:cNvPr>
          <p:cNvSpPr txBox="1"/>
          <p:nvPr/>
        </p:nvSpPr>
        <p:spPr>
          <a:xfrm>
            <a:off x="3964748" y="3070844"/>
            <a:ext cx="7079009" cy="26290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Although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reistration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may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take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 bit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longer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user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wil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be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able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use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100% of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website’s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functions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immediately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after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logging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in. The student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will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see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e.g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deadline for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submitting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semester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declaration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compulsory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classes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for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field of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study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</a:p>
          <a:p>
            <a:pPr>
              <a:lnSpc>
                <a:spcPct val="150000"/>
              </a:lnSpc>
            </a:pPr>
            <a:endParaRPr lang="pl-PL" sz="16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user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can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also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complete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already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passed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but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optional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funkction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BA87DA6-045D-418A-BBA9-9F2540E75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62" y="863933"/>
            <a:ext cx="1996070" cy="5674165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4B32EB0C-07DC-4DB1-ACC2-06C41C202A02}"/>
              </a:ext>
            </a:extLst>
          </p:cNvPr>
          <p:cNvSpPr txBox="1"/>
          <p:nvPr/>
        </p:nvSpPr>
        <p:spPr>
          <a:xfrm>
            <a:off x="3964748" y="1129522"/>
            <a:ext cx="3425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Registration</a:t>
            </a:r>
            <a:r>
              <a:rPr lang="pl-PL" sz="32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310822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rostokąt 43">
            <a:extLst>
              <a:ext uri="{FF2B5EF4-FFF2-40B4-BE49-F238E27FC236}">
                <a16:creationId xmlns:a16="http://schemas.microsoft.com/office/drawing/2014/main" id="{0706D202-3214-4CDB-B699-8AE42D26555A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FF8794C9-8C63-4FD8-969B-5A6689A40A82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F22CA9CD-0BC4-45F7-BB8C-5AA35F26E8C7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59B35694-9A5A-4A61-A781-31BEAEC02A7A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78229E80-0AE2-413C-927E-C2D8C82C2179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3F7C02EB-4F52-4EB6-BA9F-6ABFE4331331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4D6A34D2-2BF8-4FED-808D-9C699BC99EA8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EC5239"/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rgbClr val="EC5239"/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rgbClr val="EC5239"/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rgbClr val="EC5239"/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rgbClr val="EC5239"/>
              </a:solidFill>
              <a:latin typeface="Lato" panose="020F0502020204030203" pitchFamily="34" charset="-18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A5663E2-7364-410C-9F24-D4397B18F015}"/>
              </a:ext>
            </a:extLst>
          </p:cNvPr>
          <p:cNvSpPr txBox="1"/>
          <p:nvPr/>
        </p:nvSpPr>
        <p:spPr>
          <a:xfrm>
            <a:off x="3964748" y="2001373"/>
            <a:ext cx="7079009" cy="4130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clock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specyfying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how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much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time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left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until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end of term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declaration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EFC6C733-83FB-4EB5-9F30-AE9815983D42}"/>
              </a:ext>
            </a:extLst>
          </p:cNvPr>
          <p:cNvSpPr txBox="1"/>
          <p:nvPr/>
        </p:nvSpPr>
        <p:spPr>
          <a:xfrm>
            <a:off x="3964747" y="2701511"/>
            <a:ext cx="7203391" cy="7823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search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engine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under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which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there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hint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on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what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enter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 (the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name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of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reference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numer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name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of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teacher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).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BA87DA6-045D-418A-BBA9-9F2540E75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62" y="863933"/>
            <a:ext cx="1996070" cy="5674165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4B32EB0C-07DC-4DB1-ACC2-06C41C202A02}"/>
              </a:ext>
            </a:extLst>
          </p:cNvPr>
          <p:cNvSpPr txBox="1"/>
          <p:nvPr/>
        </p:nvSpPr>
        <p:spPr>
          <a:xfrm>
            <a:off x="3964748" y="1129522"/>
            <a:ext cx="5309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Home </a:t>
            </a:r>
            <a:r>
              <a:rPr lang="pl-PL" sz="3200" b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page</a:t>
            </a:r>
            <a:r>
              <a:rPr lang="pl-PL" sz="32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(</a:t>
            </a:r>
            <a:r>
              <a:rPr lang="pl-PL" sz="3200" b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after</a:t>
            </a:r>
            <a:r>
              <a:rPr lang="pl-PL" sz="32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3200" b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logging</a:t>
            </a:r>
            <a:r>
              <a:rPr lang="pl-PL" sz="32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in)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5041296-A38B-4972-9743-FA9E5CA32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70" y="749300"/>
            <a:ext cx="2170253" cy="6858000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83FDDFA-3F4B-4066-947E-B6120D6D1560}"/>
              </a:ext>
            </a:extLst>
          </p:cNvPr>
          <p:cNvSpPr txBox="1"/>
          <p:nvPr/>
        </p:nvSpPr>
        <p:spPr>
          <a:xfrm>
            <a:off x="3964746" y="3701015"/>
            <a:ext cx="7203392" cy="7823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’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Your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’ –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tab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containing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 list of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passed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saved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compulsory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3A42565-1CA7-4309-8121-5321DB622320}"/>
              </a:ext>
            </a:extLst>
          </p:cNvPr>
          <p:cNvSpPr txBox="1"/>
          <p:nvPr/>
        </p:nvSpPr>
        <p:spPr>
          <a:xfrm>
            <a:off x="3964746" y="4702448"/>
            <a:ext cx="7203392" cy="7823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three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previously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mentioned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functionalities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: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access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the list of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lecturers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declaration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schedule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0672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rostokąt 43">
            <a:extLst>
              <a:ext uri="{FF2B5EF4-FFF2-40B4-BE49-F238E27FC236}">
                <a16:creationId xmlns:a16="http://schemas.microsoft.com/office/drawing/2014/main" id="{0706D202-3214-4CDB-B699-8AE42D26555A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FF8794C9-8C63-4FD8-969B-5A6689A40A82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F22CA9CD-0BC4-45F7-BB8C-5AA35F26E8C7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59B35694-9A5A-4A61-A781-31BEAEC02A7A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78229E80-0AE2-413C-927E-C2D8C82C2179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3F7C02EB-4F52-4EB6-BA9F-6ABFE4331331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4D6A34D2-2BF8-4FED-808D-9C699BC99EA8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EC5239"/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rgbClr val="EC5239"/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rgbClr val="EC5239"/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rgbClr val="EC5239"/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rgbClr val="EC5239"/>
              </a:solidFill>
              <a:latin typeface="Lato" panose="020F0502020204030203" pitchFamily="34" charset="-18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A5663E2-7364-410C-9F24-D4397B18F015}"/>
              </a:ext>
            </a:extLst>
          </p:cNvPr>
          <p:cNvSpPr txBox="1"/>
          <p:nvPr/>
        </p:nvSpPr>
        <p:spPr>
          <a:xfrm>
            <a:off x="3964748" y="2443312"/>
            <a:ext cx="6848395" cy="7823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There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name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of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lecturer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overall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rating of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students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what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shown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with a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graph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4B32EB0C-07DC-4DB1-ACC2-06C41C202A02}"/>
              </a:ext>
            </a:extLst>
          </p:cNvPr>
          <p:cNvSpPr txBox="1"/>
          <p:nvPr/>
        </p:nvSpPr>
        <p:spPr>
          <a:xfrm>
            <a:off x="3964748" y="1129522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Lecturer</a:t>
            </a:r>
            <a:r>
              <a:rPr lang="pl-PL" sz="32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profile (1)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83FDDFA-3F4B-4066-947E-B6120D6D1560}"/>
              </a:ext>
            </a:extLst>
          </p:cNvPr>
          <p:cNvSpPr txBox="1"/>
          <p:nvPr/>
        </p:nvSpPr>
        <p:spPr>
          <a:xfrm>
            <a:off x="3964748" y="4045677"/>
            <a:ext cx="6543595" cy="11517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Below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user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can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see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signature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of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information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that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compulsory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There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also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general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description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of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possibility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save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mark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as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passed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F73E116-FD00-4989-BD6C-1777E4810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92" y="1012264"/>
            <a:ext cx="2760689" cy="5872233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3325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rostokąt 43">
            <a:extLst>
              <a:ext uri="{FF2B5EF4-FFF2-40B4-BE49-F238E27FC236}">
                <a16:creationId xmlns:a16="http://schemas.microsoft.com/office/drawing/2014/main" id="{0706D202-3214-4CDB-B699-8AE42D26555A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FF8794C9-8C63-4FD8-969B-5A6689A40A82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F22CA9CD-0BC4-45F7-BB8C-5AA35F26E8C7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59B35694-9A5A-4A61-A781-31BEAEC02A7A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78229E80-0AE2-413C-927E-C2D8C82C2179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3F7C02EB-4F52-4EB6-BA9F-6ABFE4331331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4D6A34D2-2BF8-4FED-808D-9C699BC99EA8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EC5239"/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rgbClr val="EC5239"/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rgbClr val="EC5239"/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rgbClr val="EC5239"/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rgbClr val="EC5239"/>
              </a:solidFill>
              <a:latin typeface="Lato" panose="020F0502020204030203" pitchFamily="34" charset="-18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EFC6C733-83FB-4EB5-9F30-AE9815983D42}"/>
              </a:ext>
            </a:extLst>
          </p:cNvPr>
          <p:cNvSpPr txBox="1"/>
          <p:nvPr/>
        </p:nvSpPr>
        <p:spPr>
          <a:xfrm>
            <a:off x="3964744" y="3704744"/>
            <a:ext cx="7203391" cy="7823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Typically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lecturers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teach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more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than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one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Therefore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students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rate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lecturer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but in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category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of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in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which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they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had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classes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4B32EB0C-07DC-4DB1-ACC2-06C41C202A02}"/>
              </a:ext>
            </a:extLst>
          </p:cNvPr>
          <p:cNvSpPr txBox="1"/>
          <p:nvPr/>
        </p:nvSpPr>
        <p:spPr>
          <a:xfrm>
            <a:off x="3964748" y="1129522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Lecturer</a:t>
            </a:r>
            <a:r>
              <a:rPr lang="pl-PL" sz="32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profile (2)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3A42565-1CA7-4309-8121-5321DB622320}"/>
              </a:ext>
            </a:extLst>
          </p:cNvPr>
          <p:cNvSpPr txBox="1"/>
          <p:nvPr/>
        </p:nvSpPr>
        <p:spPr>
          <a:xfrm>
            <a:off x="3964744" y="2058569"/>
            <a:ext cx="7203392" cy="11517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When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adding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comments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students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have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fill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in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several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fields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which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will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help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organize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information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(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categories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be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filled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in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are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determined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on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basis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of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surveys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).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DFDC811B-CDF6-4C6F-BDFB-8C8C18AE478B}"/>
              </a:ext>
            </a:extLst>
          </p:cNvPr>
          <p:cNvSpPr txBox="1"/>
          <p:nvPr/>
        </p:nvSpPr>
        <p:spPr>
          <a:xfrm>
            <a:off x="3964744" y="4981588"/>
            <a:ext cx="7203392" cy="4130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At the end, a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very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short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description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of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lecturer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180EE69-4BA6-45F2-81C6-E989481E2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05" y="642812"/>
            <a:ext cx="2912819" cy="6132768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8073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252383E7-3BE4-458F-B32F-5E2D3F57C0D1}"/>
              </a:ext>
            </a:extLst>
          </p:cNvPr>
          <p:cNvSpPr txBox="1"/>
          <p:nvPr/>
        </p:nvSpPr>
        <p:spPr>
          <a:xfrm>
            <a:off x="4835885" y="764789"/>
            <a:ext cx="25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Functional</a:t>
            </a:r>
            <a:r>
              <a:rPr lang="pl-PL" sz="2400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  </a:t>
            </a:r>
            <a:r>
              <a:rPr lang="pl-PL" sz="24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tests</a:t>
            </a:r>
            <a:endParaRPr lang="pl-PL" sz="2400" b="1" dirty="0">
              <a:solidFill>
                <a:schemeClr val="bg2">
                  <a:lumMod val="25000"/>
                </a:schemeClr>
              </a:solidFill>
              <a:latin typeface="Playfair Display" pitchFamily="2" charset="-18"/>
            </a:endParaRPr>
          </a:p>
        </p:txBody>
      </p:sp>
      <p:sp>
        <p:nvSpPr>
          <p:cNvPr id="106" name="Prostokąt 105">
            <a:extLst>
              <a:ext uri="{FF2B5EF4-FFF2-40B4-BE49-F238E27FC236}">
                <a16:creationId xmlns:a16="http://schemas.microsoft.com/office/drawing/2014/main" id="{BC6B5198-136A-4F93-B663-98D85C19D952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0" name="Prostokąt 109">
            <a:extLst>
              <a:ext uri="{FF2B5EF4-FFF2-40B4-BE49-F238E27FC236}">
                <a16:creationId xmlns:a16="http://schemas.microsoft.com/office/drawing/2014/main" id="{F2090C77-48E8-4083-A21A-913E1091192B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66DAE0B5-0EC5-4739-9C86-7C8895CD5B73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2" name="Prostokąt 111">
            <a:extLst>
              <a:ext uri="{FF2B5EF4-FFF2-40B4-BE49-F238E27FC236}">
                <a16:creationId xmlns:a16="http://schemas.microsoft.com/office/drawing/2014/main" id="{7AAA4C7C-3C90-4672-9574-582D5C0DD658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3" name="pole tekstowe 112">
            <a:extLst>
              <a:ext uri="{FF2B5EF4-FFF2-40B4-BE49-F238E27FC236}">
                <a16:creationId xmlns:a16="http://schemas.microsoft.com/office/drawing/2014/main" id="{5A17DCB6-1CEE-4284-92FD-AE2E3B793A8B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14" name="pole tekstowe 113">
            <a:extLst>
              <a:ext uri="{FF2B5EF4-FFF2-40B4-BE49-F238E27FC236}">
                <a16:creationId xmlns:a16="http://schemas.microsoft.com/office/drawing/2014/main" id="{1BD66DA4-2719-48A9-8AD2-BD0201724B33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115" name="pole tekstowe 114">
            <a:extLst>
              <a:ext uri="{FF2B5EF4-FFF2-40B4-BE49-F238E27FC236}">
                <a16:creationId xmlns:a16="http://schemas.microsoft.com/office/drawing/2014/main" id="{9F3990F8-D136-4113-9454-8361250A480D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EC5239"/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rgbClr val="EC5239"/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rgbClr val="EC5239"/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rgbClr val="EC5239"/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rgbClr val="EC5239"/>
              </a:solidFill>
              <a:latin typeface="Lato" panose="020F0502020204030203" pitchFamily="34" charset="-18"/>
            </a:endParaRPr>
          </a:p>
        </p:txBody>
      </p:sp>
      <p:sp>
        <p:nvSpPr>
          <p:cNvPr id="116" name="pole tekstowe 115">
            <a:extLst>
              <a:ext uri="{FF2B5EF4-FFF2-40B4-BE49-F238E27FC236}">
                <a16:creationId xmlns:a16="http://schemas.microsoft.com/office/drawing/2014/main" id="{644941C7-183E-42BE-9E68-212703DE6ED6}"/>
              </a:ext>
            </a:extLst>
          </p:cNvPr>
          <p:cNvSpPr txBox="1"/>
          <p:nvPr/>
        </p:nvSpPr>
        <p:spPr>
          <a:xfrm>
            <a:off x="800954" y="4807263"/>
            <a:ext cx="4789023" cy="11517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Immediately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after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saving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we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should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give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user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option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undo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action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(in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case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of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accidental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action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). </a:t>
            </a:r>
            <a:endParaRPr lang="pl-PL" sz="1200" i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17" name="pole tekstowe 116">
            <a:extLst>
              <a:ext uri="{FF2B5EF4-FFF2-40B4-BE49-F238E27FC236}">
                <a16:creationId xmlns:a16="http://schemas.microsoft.com/office/drawing/2014/main" id="{7B0EAC8E-8C31-4A0A-8F18-D799C27E47C3}"/>
              </a:ext>
            </a:extLst>
          </p:cNvPr>
          <p:cNvSpPr txBox="1"/>
          <p:nvPr/>
        </p:nvSpPr>
        <p:spPr>
          <a:xfrm>
            <a:off x="6487903" y="3197839"/>
            <a:ext cx="4789019" cy="11517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respondents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wanted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be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able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filter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comments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in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terms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of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overall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rating of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teacher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date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of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comment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</a:t>
            </a:r>
            <a:endParaRPr lang="pl-PL" sz="1200" i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18" name="pole tekstowe 117">
            <a:extLst>
              <a:ext uri="{FF2B5EF4-FFF2-40B4-BE49-F238E27FC236}">
                <a16:creationId xmlns:a16="http://schemas.microsoft.com/office/drawing/2014/main" id="{E231B0EA-EBF8-4006-9A8B-6FA8E1E2FBAD}"/>
              </a:ext>
            </a:extLst>
          </p:cNvPr>
          <p:cNvSpPr txBox="1"/>
          <p:nvPr/>
        </p:nvSpPr>
        <p:spPr>
          <a:xfrm>
            <a:off x="802531" y="3189431"/>
            <a:ext cx="4802412" cy="11517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text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on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main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page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should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be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corrected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so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that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users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know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exactly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what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Best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Lecture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website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about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  <a:endParaRPr lang="pl-PL" sz="1200" i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19" name="pole tekstowe 118">
            <a:extLst>
              <a:ext uri="{FF2B5EF4-FFF2-40B4-BE49-F238E27FC236}">
                <a16:creationId xmlns:a16="http://schemas.microsoft.com/office/drawing/2014/main" id="{5752C0C0-192B-40F8-A298-6F9331121C64}"/>
              </a:ext>
            </a:extLst>
          </p:cNvPr>
          <p:cNvSpPr txBox="1"/>
          <p:nvPr/>
        </p:nvSpPr>
        <p:spPr>
          <a:xfrm>
            <a:off x="6486322" y="4807263"/>
            <a:ext cx="4789023" cy="152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It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worth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remembering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that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some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students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have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more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than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one field of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study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Then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they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have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more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compulsory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different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deadlines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for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semester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declaration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</a:t>
            </a:r>
            <a:endParaRPr lang="pl-PL" sz="1200" i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24" name="pole tekstowe 123">
            <a:extLst>
              <a:ext uri="{FF2B5EF4-FFF2-40B4-BE49-F238E27FC236}">
                <a16:creationId xmlns:a16="http://schemas.microsoft.com/office/drawing/2014/main" id="{A8782D1B-1975-4BE0-9689-209C38C18549}"/>
              </a:ext>
            </a:extLst>
          </p:cNvPr>
          <p:cNvSpPr txBox="1"/>
          <p:nvPr/>
        </p:nvSpPr>
        <p:spPr>
          <a:xfrm>
            <a:off x="800954" y="1571238"/>
            <a:ext cx="10474391" cy="11517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conducted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tests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among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several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potential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users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Users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were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asked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search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for a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teacher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and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add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comments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Potential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users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who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participated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in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tests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didn’t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have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major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problems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with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completing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tasks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However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few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moments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there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was no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clear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descripton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helpful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functions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Below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are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some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conclusions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about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  <a:endParaRPr lang="pl-PL" sz="1200" i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304244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85BE7787-9B3C-4062-B7D3-2DE1DC1451C6}"/>
              </a:ext>
            </a:extLst>
          </p:cNvPr>
          <p:cNvSpPr/>
          <p:nvPr/>
        </p:nvSpPr>
        <p:spPr>
          <a:xfrm>
            <a:off x="0" y="1238737"/>
            <a:ext cx="12192000" cy="42912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52383E7-3BE4-458F-B32F-5E2D3F57C0D1}"/>
              </a:ext>
            </a:extLst>
          </p:cNvPr>
          <p:cNvSpPr txBox="1"/>
          <p:nvPr/>
        </p:nvSpPr>
        <p:spPr>
          <a:xfrm>
            <a:off x="802531" y="2125218"/>
            <a:ext cx="5973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What</a:t>
            </a:r>
            <a:r>
              <a:rPr lang="pl-PL" sz="2400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 </a:t>
            </a:r>
            <a:r>
              <a:rPr lang="pl-PL" sz="24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have</a:t>
            </a:r>
            <a:r>
              <a:rPr lang="pl-PL" sz="2400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 I </a:t>
            </a:r>
            <a:r>
              <a:rPr lang="pl-PL" sz="24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learned</a:t>
            </a:r>
            <a:r>
              <a:rPr lang="pl-PL" sz="2400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 </a:t>
            </a:r>
            <a:r>
              <a:rPr lang="pl-PL" sz="24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during</a:t>
            </a:r>
            <a:r>
              <a:rPr lang="pl-PL" sz="2400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 </a:t>
            </a:r>
            <a:r>
              <a:rPr lang="pl-PL" sz="24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this</a:t>
            </a:r>
            <a:r>
              <a:rPr lang="pl-PL" sz="2400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 </a:t>
            </a:r>
            <a:r>
              <a:rPr lang="pl-PL" sz="24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project</a:t>
            </a:r>
            <a:r>
              <a:rPr lang="pl-PL" sz="2400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 ?</a:t>
            </a:r>
          </a:p>
        </p:txBody>
      </p:sp>
      <p:sp>
        <p:nvSpPr>
          <p:cNvPr id="117" name="pole tekstowe 116">
            <a:extLst>
              <a:ext uri="{FF2B5EF4-FFF2-40B4-BE49-F238E27FC236}">
                <a16:creationId xmlns:a16="http://schemas.microsoft.com/office/drawing/2014/main" id="{7B0EAC8E-8C31-4A0A-8F18-D799C27E47C3}"/>
              </a:ext>
            </a:extLst>
          </p:cNvPr>
          <p:cNvSpPr txBox="1"/>
          <p:nvPr/>
        </p:nvSpPr>
        <p:spPr>
          <a:xfrm>
            <a:off x="6487903" y="2980129"/>
            <a:ext cx="4789019" cy="152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It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happened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that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what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I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worked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on for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longest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time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had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least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importance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for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user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so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worth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returning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tools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such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as Value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Proposition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Canvas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Business Model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Canvas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  <a:endParaRPr lang="pl-PL" sz="1200" i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18" name="pole tekstowe 117">
            <a:extLst>
              <a:ext uri="{FF2B5EF4-FFF2-40B4-BE49-F238E27FC236}">
                <a16:creationId xmlns:a16="http://schemas.microsoft.com/office/drawing/2014/main" id="{E231B0EA-EBF8-4006-9A8B-6FA8E1E2FBAD}"/>
              </a:ext>
            </a:extLst>
          </p:cNvPr>
          <p:cNvSpPr txBox="1"/>
          <p:nvPr/>
        </p:nvSpPr>
        <p:spPr>
          <a:xfrm>
            <a:off x="802531" y="2971721"/>
            <a:ext cx="4802412" cy="152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Even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if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we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think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that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we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know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target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group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worth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relying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on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persons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our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surveys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,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because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easy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to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lose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some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features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functionalities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that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our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project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should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have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  <a:endParaRPr lang="pl-PL" sz="1200" i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7593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016905E5-ADF3-4472-8156-A88630F353AA}"/>
              </a:ext>
            </a:extLst>
          </p:cNvPr>
          <p:cNvSpPr txBox="1"/>
          <p:nvPr/>
        </p:nvSpPr>
        <p:spPr>
          <a:xfrm>
            <a:off x="2081754" y="2543472"/>
            <a:ext cx="1135247" cy="3709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2000" b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Purpose</a:t>
            </a:r>
            <a:endParaRPr lang="pl-PL" sz="2000" b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FCBEC24-ABAD-46BD-B11E-5E1EDA74F762}"/>
              </a:ext>
            </a:extLst>
          </p:cNvPr>
          <p:cNvSpPr txBox="1"/>
          <p:nvPr/>
        </p:nvSpPr>
        <p:spPr>
          <a:xfrm>
            <a:off x="1273041" y="3226832"/>
            <a:ext cx="2770753" cy="1284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Make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it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easier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for student to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choose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right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lecturers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courses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ED1ED269-2256-4D1F-8652-F4E13D850ED8}"/>
              </a:ext>
            </a:extLst>
          </p:cNvPr>
          <p:cNvSpPr txBox="1"/>
          <p:nvPr/>
        </p:nvSpPr>
        <p:spPr>
          <a:xfrm>
            <a:off x="5280132" y="2537674"/>
            <a:ext cx="1669047" cy="3709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20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Target </a:t>
            </a:r>
            <a:r>
              <a:rPr lang="pl-PL" sz="2000" b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group</a:t>
            </a:r>
            <a:endParaRPr lang="pl-PL" sz="2000" b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0A797C85-7161-4464-A956-B80FC10FD9EB}"/>
              </a:ext>
            </a:extLst>
          </p:cNvPr>
          <p:cNvSpPr txBox="1"/>
          <p:nvPr/>
        </p:nvSpPr>
        <p:spPr>
          <a:xfrm>
            <a:off x="4729280" y="3226831"/>
            <a:ext cx="2770753" cy="16996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Student of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all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faculties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types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of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studies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at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Warsaw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School of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Economics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F221C8D8-2EF9-486C-849D-6FEF301CAB6C}"/>
              </a:ext>
            </a:extLst>
          </p:cNvPr>
          <p:cNvSpPr txBox="1"/>
          <p:nvPr/>
        </p:nvSpPr>
        <p:spPr>
          <a:xfrm>
            <a:off x="8555233" y="2537674"/>
            <a:ext cx="2031325" cy="3709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20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Student </a:t>
            </a:r>
            <a:r>
              <a:rPr lang="pl-PL" sz="2000" b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surveys</a:t>
            </a:r>
            <a:endParaRPr lang="pl-PL" sz="2000" b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4DF3E56D-11B2-411D-A372-8A1DD89786BF}"/>
              </a:ext>
            </a:extLst>
          </p:cNvPr>
          <p:cNvSpPr txBox="1"/>
          <p:nvPr/>
        </p:nvSpPr>
        <p:spPr>
          <a:xfrm>
            <a:off x="8185520" y="3226831"/>
            <a:ext cx="2770753" cy="8686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Surveys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conducted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using</a:t>
            </a:r>
            <a:r>
              <a:rPr lang="pl-PL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 Google Form. </a:t>
            </a:r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00A5E477-4B18-4B15-9F5F-A30F8BFDA875}"/>
              </a:ext>
            </a:extLst>
          </p:cNvPr>
          <p:cNvSpPr/>
          <p:nvPr/>
        </p:nvSpPr>
        <p:spPr>
          <a:xfrm>
            <a:off x="8476794" y="4324628"/>
            <a:ext cx="2150890" cy="47923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850E04B6-0C87-4D8A-8A8C-227AE7C92D6E}"/>
              </a:ext>
            </a:extLst>
          </p:cNvPr>
          <p:cNvSpPr txBox="1"/>
          <p:nvPr/>
        </p:nvSpPr>
        <p:spPr>
          <a:xfrm>
            <a:off x="9120069" y="4438490"/>
            <a:ext cx="8643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400" u="sng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-18"/>
                <a:hlinkClick r:id="rId2"/>
              </a:rPr>
              <a:t>SURVEY</a:t>
            </a:r>
            <a:endParaRPr lang="pl-PL" sz="1400" u="sng" dirty="0">
              <a:solidFill>
                <a:schemeClr val="bg1">
                  <a:lumMod val="95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2A2E36E8-F5B2-4873-AECB-FF55185E6A4A}"/>
              </a:ext>
            </a:extLst>
          </p:cNvPr>
          <p:cNvSpPr txBox="1"/>
          <p:nvPr/>
        </p:nvSpPr>
        <p:spPr>
          <a:xfrm>
            <a:off x="4756531" y="1134688"/>
            <a:ext cx="2678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User </a:t>
            </a:r>
            <a:r>
              <a:rPr lang="pl-PL" sz="32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analysis</a:t>
            </a:r>
            <a:endParaRPr lang="pl-PL" sz="3200" b="1" dirty="0">
              <a:solidFill>
                <a:schemeClr val="bg2">
                  <a:lumMod val="25000"/>
                </a:schemeClr>
              </a:solidFill>
              <a:latin typeface="Playfair Display" pitchFamily="2" charset="-18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B0DE8B51-5164-46A0-A056-372A1A593CCE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AB509213-AAA0-43F5-95A2-7E172BDA72DE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C117E710-29D1-4C9F-81FE-BF2904CB2B98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430BB503-0AC9-484A-A48E-0CCA0FBD3A6A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66F19E34-B7AA-4AE5-AF6D-5B05C868BD8F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rgbClr val="FF0000"/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rgbClr val="FF0000"/>
              </a:solidFill>
              <a:latin typeface="Lato" panose="020F0502020204030203" pitchFamily="34" charset="-18"/>
            </a:endParaRPr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51C22AF1-E9CF-4A51-BA45-86BFB972AFE9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24164CBA-F9C4-4C6E-9516-C6D9BF51953C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2020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ole tekstowe 19">
            <a:extLst>
              <a:ext uri="{FF2B5EF4-FFF2-40B4-BE49-F238E27FC236}">
                <a16:creationId xmlns:a16="http://schemas.microsoft.com/office/drawing/2014/main" id="{34CB935C-1E9D-4AA6-85D9-BF53698B5068}"/>
              </a:ext>
            </a:extLst>
          </p:cNvPr>
          <p:cNvSpPr txBox="1"/>
          <p:nvPr/>
        </p:nvSpPr>
        <p:spPr>
          <a:xfrm>
            <a:off x="1080661" y="2249000"/>
            <a:ext cx="3786761" cy="23398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Do you look for information about the subject and the teacher before signing up for classes?</a:t>
            </a:r>
            <a:endParaRPr lang="pl-PL" sz="20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  <a:p>
            <a:pPr>
              <a:lnSpc>
                <a:spcPct val="150000"/>
              </a:lnSpc>
            </a:pPr>
            <a:r>
              <a:rPr lang="pl-PL" sz="1600" i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Answered</a:t>
            </a:r>
            <a:r>
              <a:rPr lang="pl-PL" sz="1600" i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: 32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9EB78ECB-8EEF-495A-A316-16247DCEE647}"/>
              </a:ext>
            </a:extLst>
          </p:cNvPr>
          <p:cNvSpPr txBox="1"/>
          <p:nvPr/>
        </p:nvSpPr>
        <p:spPr>
          <a:xfrm>
            <a:off x="1080661" y="1336574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Surveys</a:t>
            </a:r>
            <a:r>
              <a:rPr lang="pl-PL" sz="2400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 </a:t>
            </a:r>
            <a:r>
              <a:rPr lang="pl-PL" sz="24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results</a:t>
            </a:r>
            <a:endParaRPr lang="pl-PL" sz="2400" b="1" dirty="0">
              <a:solidFill>
                <a:schemeClr val="bg2">
                  <a:lumMod val="25000"/>
                </a:schemeClr>
              </a:solidFill>
              <a:latin typeface="Playfair Display" pitchFamily="2" charset="-18"/>
            </a:endParaRPr>
          </a:p>
        </p:txBody>
      </p:sp>
      <p:graphicFrame>
        <p:nvGraphicFramePr>
          <p:cNvPr id="38" name="Wykres 37">
            <a:extLst>
              <a:ext uri="{FF2B5EF4-FFF2-40B4-BE49-F238E27FC236}">
                <a16:creationId xmlns:a16="http://schemas.microsoft.com/office/drawing/2014/main" id="{8AACBA42-D3F4-4528-AE6E-2ADFE67EA0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322678"/>
              </p:ext>
            </p:extLst>
          </p:nvPr>
        </p:nvGraphicFramePr>
        <p:xfrm>
          <a:off x="5512001" y="2009849"/>
          <a:ext cx="5080972" cy="3768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479FCAEC-47C8-40B6-AB86-B1B67D1FE8F1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A8F8BC7-2095-4D25-8550-8C8FFC585E05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0999A78-3B87-4073-A7DF-76B204C60B4A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AB0B493-7486-4872-B0D3-02570BBF0924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FD92DDB-9885-401F-8BF5-AE32C8CF6DAF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rgbClr val="FF0000"/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rgbClr val="FF0000"/>
              </a:solidFill>
              <a:latin typeface="Lato" panose="020F0502020204030203" pitchFamily="34" charset="-18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CDB23D5-D7FF-4782-A33D-AB024F6C7A9B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88AE9F5-C318-421C-AFD0-1A3D259CD003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8793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ole tekstowe 19">
            <a:extLst>
              <a:ext uri="{FF2B5EF4-FFF2-40B4-BE49-F238E27FC236}">
                <a16:creationId xmlns:a16="http://schemas.microsoft.com/office/drawing/2014/main" id="{34CB935C-1E9D-4AA6-85D9-BF53698B5068}"/>
              </a:ext>
            </a:extLst>
          </p:cNvPr>
          <p:cNvSpPr txBox="1"/>
          <p:nvPr/>
        </p:nvSpPr>
        <p:spPr>
          <a:xfrm>
            <a:off x="1080661" y="1967651"/>
            <a:ext cx="3786761" cy="17980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What are your main guidelines when choosing a teacher and a </a:t>
            </a:r>
            <a:r>
              <a:rPr lang="pl-PL" sz="20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? (multiple choice)</a:t>
            </a:r>
            <a:br>
              <a:rPr lang="pl-PL" sz="20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</a:br>
            <a:r>
              <a:rPr lang="pl-PL" sz="1600" i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Answered</a:t>
            </a:r>
            <a:r>
              <a:rPr lang="pl-PL" sz="1600" i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: 32</a:t>
            </a:r>
          </a:p>
        </p:txBody>
      </p:sp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9B9539CA-CB50-4A59-9C95-60FB0486AD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4347937"/>
              </p:ext>
            </p:extLst>
          </p:nvPr>
        </p:nvGraphicFramePr>
        <p:xfrm>
          <a:off x="5861784" y="1831480"/>
          <a:ext cx="4998473" cy="4356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6A5C3DB2-20CD-4B87-8F30-6351169CF330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7E92648-AEDB-4181-96F5-3DAF84EEECC0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C7E455F-354F-43C5-8BB3-2C9154A6DCD1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94F354E-319E-4CB9-941B-9B8E1C67B1EB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0C8D3EE-162C-4C7A-A943-00543EE6FAD4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rgbClr val="FF0000"/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rgbClr val="FF0000"/>
              </a:solidFill>
              <a:latin typeface="Lato" panose="020F0502020204030203" pitchFamily="34" charset="-18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C975E0E-9F16-45C6-A290-B5BB54268AD0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97BE0DC-ACF2-40E8-9873-75D344FC490A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50673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ole tekstowe 19">
            <a:extLst>
              <a:ext uri="{FF2B5EF4-FFF2-40B4-BE49-F238E27FC236}">
                <a16:creationId xmlns:a16="http://schemas.microsoft.com/office/drawing/2014/main" id="{34CB935C-1E9D-4AA6-85D9-BF53698B5068}"/>
              </a:ext>
            </a:extLst>
          </p:cNvPr>
          <p:cNvSpPr txBox="1"/>
          <p:nvPr/>
        </p:nvSpPr>
        <p:spPr>
          <a:xfrm>
            <a:off x="1080661" y="1967651"/>
            <a:ext cx="3786761" cy="17980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What information are you looking for before signing up for </a:t>
            </a:r>
            <a:r>
              <a:rPr lang="pl-PL" sz="20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?</a:t>
            </a:r>
            <a:r>
              <a:rPr lang="pl-PL" sz="20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(multiple choice)</a:t>
            </a:r>
            <a:br>
              <a:rPr lang="pl-PL" sz="20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</a:br>
            <a:r>
              <a:rPr lang="pl-PL" sz="1600" i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Answered</a:t>
            </a:r>
            <a:r>
              <a:rPr lang="pl-PL" sz="1600" i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: 32</a:t>
            </a:r>
          </a:p>
        </p:txBody>
      </p:sp>
      <p:graphicFrame>
        <p:nvGraphicFramePr>
          <p:cNvPr id="4" name="Wykres 3">
            <a:extLst>
              <a:ext uri="{FF2B5EF4-FFF2-40B4-BE49-F238E27FC236}">
                <a16:creationId xmlns:a16="http://schemas.microsoft.com/office/drawing/2014/main" id="{F103E387-1AF8-4D6A-8B6A-6C214D2F0E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748332"/>
              </p:ext>
            </p:extLst>
          </p:nvPr>
        </p:nvGraphicFramePr>
        <p:xfrm>
          <a:off x="4979964" y="956020"/>
          <a:ext cx="6344529" cy="5420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7D257EEB-DD7F-4DFE-9802-B7BC22730F78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F540D67-D39D-4A5F-8DD1-5832D506DA88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05779EF-1BF4-4E7A-AACF-C39F26495539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3116F8D-51AE-4AD4-BE85-C49144F8C599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346359E-F97A-4277-91AC-638A8062C97B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rgbClr val="FF0000"/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rgbClr val="FF0000"/>
              </a:solidFill>
              <a:latin typeface="Lato" panose="020F0502020204030203" pitchFamily="34" charset="-18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B71292C-C82F-499E-A341-66CB8F9D9C29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F16D0F1-4AE5-4763-9633-48C17DF9024E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26072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ole tekstowe 19">
            <a:extLst>
              <a:ext uri="{FF2B5EF4-FFF2-40B4-BE49-F238E27FC236}">
                <a16:creationId xmlns:a16="http://schemas.microsoft.com/office/drawing/2014/main" id="{34CB935C-1E9D-4AA6-85D9-BF53698B5068}"/>
              </a:ext>
            </a:extLst>
          </p:cNvPr>
          <p:cNvSpPr txBox="1"/>
          <p:nvPr/>
        </p:nvSpPr>
        <p:spPr>
          <a:xfrm>
            <a:off x="1080661" y="1967651"/>
            <a:ext cx="3786761" cy="13363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Is it difficult for you to find this information?</a:t>
            </a:r>
            <a:br>
              <a:rPr lang="pl-PL" sz="20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</a:br>
            <a:r>
              <a:rPr lang="pl-PL" sz="1600" i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Answered</a:t>
            </a:r>
            <a:r>
              <a:rPr lang="pl-PL" sz="1600" i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: 32</a:t>
            </a:r>
          </a:p>
        </p:txBody>
      </p:sp>
      <p:graphicFrame>
        <p:nvGraphicFramePr>
          <p:cNvPr id="6" name="Wykres 5">
            <a:extLst>
              <a:ext uri="{FF2B5EF4-FFF2-40B4-BE49-F238E27FC236}">
                <a16:creationId xmlns:a16="http://schemas.microsoft.com/office/drawing/2014/main" id="{D73615FC-8F29-4942-B469-39D1125D22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861669"/>
              </p:ext>
            </p:extLst>
          </p:nvPr>
        </p:nvGraphicFramePr>
        <p:xfrm>
          <a:off x="5441663" y="1390297"/>
          <a:ext cx="5277920" cy="5051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E84B4743-4F04-4F16-8C7B-E4822412B05A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CAB5130-672A-475A-8BD2-19D6927B8B45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234072C-EA1D-43A1-AA24-03F0E60B55EC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9E14663E-7299-4EFC-87A5-42BEE47C9C91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028FAF9-6219-4AF9-9A4E-F3F9EA6DC1F4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rgbClr val="FF0000"/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rgbClr val="FF0000"/>
              </a:solidFill>
              <a:latin typeface="Lato" panose="020F0502020204030203" pitchFamily="34" charset="-18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049186D-E52D-4F04-8FDE-7B9E55A495B3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CE4D0A1-E920-4DC0-AE33-5922F7D38963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65079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ole tekstowe 19">
            <a:extLst>
              <a:ext uri="{FF2B5EF4-FFF2-40B4-BE49-F238E27FC236}">
                <a16:creationId xmlns:a16="http://schemas.microsoft.com/office/drawing/2014/main" id="{34CB935C-1E9D-4AA6-85D9-BF53698B5068}"/>
              </a:ext>
            </a:extLst>
          </p:cNvPr>
          <p:cNvSpPr txBox="1"/>
          <p:nvPr/>
        </p:nvSpPr>
        <p:spPr>
          <a:xfrm>
            <a:off x="1101317" y="1908276"/>
            <a:ext cx="3786761" cy="2259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What are the problems you faced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whe</a:t>
            </a:r>
            <a:r>
              <a:rPr lang="pl-PL" sz="20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you trying to find information about a </a:t>
            </a:r>
            <a:endParaRPr lang="pl-PL" sz="20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  <a:p>
            <a:pPr>
              <a:lnSpc>
                <a:spcPct val="150000"/>
              </a:lnSpc>
            </a:pPr>
            <a:r>
              <a:rPr lang="pl-PL" sz="20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/ lecturer?</a:t>
            </a:r>
            <a:br>
              <a:rPr lang="pl-PL" sz="20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</a:br>
            <a:r>
              <a:rPr lang="pl-PL" sz="1600" i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Answered</a:t>
            </a:r>
            <a:r>
              <a:rPr lang="pl-PL" sz="1600" i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: 32</a:t>
            </a:r>
          </a:p>
        </p:txBody>
      </p:sp>
      <p:graphicFrame>
        <p:nvGraphicFramePr>
          <p:cNvPr id="4" name="Wykres 3">
            <a:extLst>
              <a:ext uri="{FF2B5EF4-FFF2-40B4-BE49-F238E27FC236}">
                <a16:creationId xmlns:a16="http://schemas.microsoft.com/office/drawing/2014/main" id="{47D4AB8F-7F52-464E-8762-820E0AD0F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64665"/>
              </p:ext>
            </p:extLst>
          </p:nvPr>
        </p:nvGraphicFramePr>
        <p:xfrm>
          <a:off x="5326530" y="1330472"/>
          <a:ext cx="5636653" cy="5079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45759735-3D65-423D-AB7C-898BAFBAB385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3C41D18-0558-4270-8270-E537C07EB1EB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CC870571-9779-476F-8B00-EA1D0C7FA390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EBB506F-0369-45B3-9810-B9872D49B12D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A4DB39D-8D90-44CD-ACAA-3DBC0A799DA7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rgbClr val="FF0000"/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rgbClr val="FF0000"/>
              </a:solidFill>
              <a:latin typeface="Lato" panose="020F0502020204030203" pitchFamily="34" charset="-18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8FFC7AB-8773-4D4F-8FF1-CDB67044006C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8CB929A-C606-45E5-AF27-46BF6CAFDE0C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03781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ole tekstowe 19">
            <a:extLst>
              <a:ext uri="{FF2B5EF4-FFF2-40B4-BE49-F238E27FC236}">
                <a16:creationId xmlns:a16="http://schemas.microsoft.com/office/drawing/2014/main" id="{34CB935C-1E9D-4AA6-85D9-BF53698B5068}"/>
              </a:ext>
            </a:extLst>
          </p:cNvPr>
          <p:cNvSpPr txBox="1"/>
          <p:nvPr/>
        </p:nvSpPr>
        <p:spPr>
          <a:xfrm>
            <a:off x="1080662" y="1827701"/>
            <a:ext cx="8440710" cy="5848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Most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students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look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for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information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about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teacher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before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choosing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Over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40% of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respondents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have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problems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finding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interesting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information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Students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are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mainly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influenced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by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opinion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of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others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They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look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for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information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on Facebook and in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study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guide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The most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important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for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students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is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           a)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way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of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conducting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classes</a:t>
            </a:r>
            <a:endParaRPr lang="pl-PL" sz="16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  <a:p>
            <a:pPr>
              <a:lnSpc>
                <a:spcPct val="200000"/>
              </a:lnSpc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           b)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rules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for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completing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</a:t>
            </a:r>
            <a:endParaRPr lang="pl-PL" sz="16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  <a:p>
            <a:pPr>
              <a:lnSpc>
                <a:spcPct val="200000"/>
              </a:lnSpc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           c)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lecturer’s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behawior</a:t>
            </a:r>
          </a:p>
          <a:p>
            <a:pPr>
              <a:lnSpc>
                <a:spcPct val="200000"/>
              </a:lnSpc>
            </a:pP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           d)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practical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use</a:t>
            </a:r>
            <a:r>
              <a:rPr lang="pl-PL" sz="16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 of the </a:t>
            </a:r>
            <a:r>
              <a:rPr lang="pl-PL" sz="1600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-18"/>
              </a:rPr>
              <a:t>course</a:t>
            </a:r>
            <a:endParaRPr lang="pl-PL" sz="16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endParaRPr lang="pl-PL" sz="20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endParaRPr lang="pl-PL" sz="20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endParaRPr lang="pl-PL" sz="2000" dirty="0">
              <a:solidFill>
                <a:schemeClr val="bg2">
                  <a:lumMod val="25000"/>
                </a:schemeClr>
              </a:solidFill>
              <a:latin typeface="Lato" panose="020F0502020204030203" pitchFamily="34" charset="-18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1E228FC-7350-4788-B71A-8D4656DBF407}"/>
              </a:ext>
            </a:extLst>
          </p:cNvPr>
          <p:cNvSpPr txBox="1"/>
          <p:nvPr/>
        </p:nvSpPr>
        <p:spPr>
          <a:xfrm>
            <a:off x="1080661" y="1194063"/>
            <a:ext cx="3879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Conclusions</a:t>
            </a:r>
            <a:r>
              <a:rPr lang="pl-PL" sz="2400" b="1" dirty="0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 from </a:t>
            </a:r>
            <a:r>
              <a:rPr lang="pl-PL" sz="2400" b="1" dirty="0" err="1">
                <a:solidFill>
                  <a:schemeClr val="bg2">
                    <a:lumMod val="25000"/>
                  </a:schemeClr>
                </a:solidFill>
                <a:latin typeface="Playfair Display" pitchFamily="2" charset="-18"/>
              </a:rPr>
              <a:t>surveys</a:t>
            </a:r>
            <a:endParaRPr lang="pl-PL" sz="2400" b="1" dirty="0">
              <a:solidFill>
                <a:schemeClr val="bg2">
                  <a:lumMod val="25000"/>
                </a:schemeClr>
              </a:solidFill>
              <a:latin typeface="Playfair Display" pitchFamily="2" charset="-18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F3D594F-32F6-4247-9CB5-FCF6F84E33C1}"/>
              </a:ext>
            </a:extLst>
          </p:cNvPr>
          <p:cNvSpPr/>
          <p:nvPr/>
        </p:nvSpPr>
        <p:spPr>
          <a:xfrm>
            <a:off x="0" y="0"/>
            <a:ext cx="12192000" cy="1119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64B73BD5-BC95-4826-9423-9E5EE56AEB84}"/>
              </a:ext>
            </a:extLst>
          </p:cNvPr>
          <p:cNvSpPr/>
          <p:nvPr/>
        </p:nvSpPr>
        <p:spPr>
          <a:xfrm>
            <a:off x="0" y="0"/>
            <a:ext cx="4043794" cy="111932"/>
          </a:xfrm>
          <a:prstGeom prst="rect">
            <a:avLst/>
          </a:prstGeom>
          <a:solidFill>
            <a:srgbClr val="EC5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5691EA91-2EAF-454B-8C05-3DB7EE0FFBB5}"/>
              </a:ext>
            </a:extLst>
          </p:cNvPr>
          <p:cNvSpPr/>
          <p:nvPr/>
        </p:nvSpPr>
        <p:spPr>
          <a:xfrm>
            <a:off x="4037096" y="-5798"/>
            <a:ext cx="4111112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FF46D60-4CF1-4EFF-95EF-A8FF2C141729}"/>
              </a:ext>
            </a:extLst>
          </p:cNvPr>
          <p:cNvSpPr/>
          <p:nvPr/>
        </p:nvSpPr>
        <p:spPr>
          <a:xfrm>
            <a:off x="8144857" y="-5799"/>
            <a:ext cx="4043794" cy="111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F03D0FF-991B-4415-92C9-A6A62FCB76D4}"/>
              </a:ext>
            </a:extLst>
          </p:cNvPr>
          <p:cNvSpPr txBox="1"/>
          <p:nvPr/>
        </p:nvSpPr>
        <p:spPr>
          <a:xfrm>
            <a:off x="1520799" y="8242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rgbClr val="FF0000"/>
                </a:solidFill>
                <a:latin typeface="Lato" panose="020F0502020204030203" pitchFamily="34" charset="-18"/>
              </a:rPr>
              <a:t>Strategy</a:t>
            </a:r>
            <a:endParaRPr lang="pl-PL" sz="1200" dirty="0">
              <a:solidFill>
                <a:srgbClr val="FF0000"/>
              </a:solidFill>
              <a:latin typeface="Lato" panose="020F0502020204030203" pitchFamily="34" charset="-18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13BE9D9-F429-4557-8BC2-25406951EE0E}"/>
              </a:ext>
            </a:extLst>
          </p:cNvPr>
          <p:cNvSpPr txBox="1"/>
          <p:nvPr/>
        </p:nvSpPr>
        <p:spPr>
          <a:xfrm>
            <a:off x="5591554" y="8242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Design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1D45CEE-4319-49C5-921B-28BEE4D29D85}"/>
              </a:ext>
            </a:extLst>
          </p:cNvPr>
          <p:cNvSpPr txBox="1"/>
          <p:nvPr/>
        </p:nvSpPr>
        <p:spPr>
          <a:xfrm>
            <a:off x="9289751" y="8242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UX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Prototype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 and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-18"/>
              </a:rPr>
              <a:t>tests</a:t>
            </a:r>
            <a:endParaRPr lang="pl-PL" sz="12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74619635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2123</Words>
  <Application>Microsoft Office PowerPoint</Application>
  <PresentationFormat>Panoramiczny</PresentationFormat>
  <Paragraphs>302</Paragraphs>
  <Slides>28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Lato</vt:lpstr>
      <vt:lpstr>Playfair Display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Lecture. Website for students.</dc:title>
  <dc:creator>Magda Łukasiak</dc:creator>
  <cp:lastModifiedBy>Magda Łukasiak</cp:lastModifiedBy>
  <cp:revision>29</cp:revision>
  <dcterms:created xsi:type="dcterms:W3CDTF">2021-03-05T15:38:57Z</dcterms:created>
  <dcterms:modified xsi:type="dcterms:W3CDTF">2021-03-18T14:16:45Z</dcterms:modified>
</cp:coreProperties>
</file>