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6" r:id="rId4"/>
    <p:sldId id="267" r:id="rId5"/>
    <p:sldId id="268" r:id="rId6"/>
    <p:sldId id="259" r:id="rId7"/>
    <p:sldId id="258" r:id="rId8"/>
    <p:sldId id="26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D31600-3E45-42E5-A10C-90176C923EA0}">
          <p14:sldIdLst>
            <p14:sldId id="256"/>
            <p14:sldId id="257"/>
            <p14:sldId id="266"/>
            <p14:sldId id="267"/>
            <p14:sldId id="268"/>
          </p14:sldIdLst>
        </p14:section>
        <p14:section name="Untitled Section" id="{35F89BA8-176D-4A17-8C2F-34F37BFDE964}">
          <p14:sldIdLst>
            <p14:sldId id="259"/>
            <p14:sldId id="258"/>
            <p14:sldId id="26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32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3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37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8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60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8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3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5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0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2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723D-7B13-4C34-9FBB-AB97C024D03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598883-23EF-4369-A631-7EA6AFD0C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D9A1-7ACC-45FD-89BD-3A973E3CC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Recipe</a:t>
            </a:r>
            <a:r>
              <a:rPr lang="pl-PL" dirty="0"/>
              <a:t> Site </a:t>
            </a:r>
            <a:r>
              <a:rPr lang="pl-PL" dirty="0" err="1"/>
              <a:t>Traffic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16BC6-C1C6-4244-BEB3-50B7C8F8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3EB9-8617-45AB-B254-EBAE5951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1549-ABAA-482F-B31F-931F4FEF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139"/>
            <a:ext cx="6991549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SITUATION: </a:t>
            </a:r>
            <a:r>
              <a:rPr lang="en-GB" i="1" dirty="0"/>
              <a:t>At the moment, I choose my </a:t>
            </a:r>
            <a:r>
              <a:rPr lang="en-GB" i="1" dirty="0" err="1"/>
              <a:t>favorite</a:t>
            </a:r>
            <a:r>
              <a:rPr lang="en-GB" i="1" dirty="0"/>
              <a:t> recipe from a selection and display that on the home page. We have </a:t>
            </a:r>
            <a:r>
              <a:rPr lang="en-GB" b="1" i="1" dirty="0"/>
              <a:t>noticed that traffic to the rest of the website goes up by as much as 40%</a:t>
            </a:r>
            <a:r>
              <a:rPr lang="en-GB" i="1" dirty="0"/>
              <a:t> if I pick a popular recipe.</a:t>
            </a:r>
          </a:p>
          <a:p>
            <a:pPr>
              <a:lnSpc>
                <a:spcPct val="120000"/>
              </a:lnSpc>
            </a:pPr>
            <a:endParaRPr lang="en-GB" i="1" dirty="0"/>
          </a:p>
          <a:p>
            <a:pPr>
              <a:lnSpc>
                <a:spcPct val="120000"/>
              </a:lnSpc>
            </a:pPr>
            <a:r>
              <a:rPr lang="en-GB" dirty="0"/>
              <a:t>GOAL: to predict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Which recipes will lead to high traffic</a:t>
            </a:r>
          </a:p>
          <a:p>
            <a:pPr lvl="1">
              <a:lnSpc>
                <a:spcPct val="120000"/>
              </a:lnSpc>
            </a:pPr>
            <a:r>
              <a:rPr lang="en-GB" b="1" dirty="0"/>
              <a:t>Correctly predict 80% of the time</a:t>
            </a:r>
          </a:p>
          <a:p>
            <a:pPr lvl="1"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i="1" dirty="0"/>
              <a:t>Achieved a model that can predict a successful recipe with </a:t>
            </a:r>
            <a:r>
              <a:rPr lang="en-GB" b="1" i="1" dirty="0"/>
              <a:t>~70+% precision</a:t>
            </a:r>
          </a:p>
          <a:p>
            <a:pPr>
              <a:lnSpc>
                <a:spcPct val="120000"/>
              </a:lnSpc>
            </a:pPr>
            <a:r>
              <a:rPr lang="en-GB" i="1" dirty="0"/>
              <a:t>Focus on </a:t>
            </a:r>
            <a:r>
              <a:rPr lang="en-GB" b="1" i="1" dirty="0"/>
              <a:t>categorizing</a:t>
            </a:r>
            <a:r>
              <a:rPr lang="en-GB" i="1" dirty="0"/>
              <a:t>, in particular: </a:t>
            </a:r>
            <a:r>
              <a:rPr lang="en-GB" sz="1800" dirty="0">
                <a:solidFill>
                  <a:schemeClr val="accent4"/>
                </a:solidFill>
              </a:rPr>
              <a:t>Potato, Vegetable, Pork, Meat</a:t>
            </a:r>
            <a:r>
              <a:rPr lang="en-GB" sz="1800" dirty="0"/>
              <a:t>, LESS </a:t>
            </a:r>
            <a:r>
              <a:rPr lang="en-GB" sz="1800" dirty="0">
                <a:solidFill>
                  <a:srgbClr val="C00000"/>
                </a:solidFill>
                <a:sym typeface="Wingdings" panose="05000000000000000000" pitchFamily="2" charset="2"/>
              </a:rPr>
              <a:t>Beverage, Breakfast</a:t>
            </a:r>
            <a:r>
              <a:rPr lang="en-GB" sz="1800" dirty="0">
                <a:sym typeface="Wingdings" panose="05000000000000000000" pitchFamily="2" charset="2"/>
              </a:rPr>
              <a:t>, </a:t>
            </a:r>
            <a:r>
              <a:rPr lang="en-GB" sz="1800" dirty="0">
                <a:solidFill>
                  <a:schemeClr val="accent4"/>
                </a:solidFill>
                <a:sym typeface="Wingdings" panose="05000000000000000000" pitchFamily="2" charset="2"/>
              </a:rPr>
              <a:t>More carbohydrates, calories </a:t>
            </a:r>
            <a:endParaRPr lang="en-GB" i="1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78049-2035-4FEC-8065-96E9B1DE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026" y="1737265"/>
            <a:ext cx="4219433" cy="29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6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089-33F6-4B3E-A768-5253CF42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DC31E-1593-4BA8-8815-1FFC011E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0" y="1933842"/>
            <a:ext cx="6801799" cy="1600423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75AA90E-9000-4C73-A83E-0904C496BA2F}"/>
              </a:ext>
            </a:extLst>
          </p:cNvPr>
          <p:cNvSpPr/>
          <p:nvPr/>
        </p:nvSpPr>
        <p:spPr>
          <a:xfrm rot="10800000">
            <a:off x="2930539" y="3737354"/>
            <a:ext cx="2338598" cy="340826"/>
          </a:xfrm>
          <a:prstGeom prst="triangle">
            <a:avLst/>
          </a:prstGeom>
          <a:solidFill>
            <a:srgbClr val="3274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C945F-18EE-4F33-95A5-64F389DFCFD2}"/>
              </a:ext>
            </a:extLst>
          </p:cNvPr>
          <p:cNvSpPr txBox="1"/>
          <p:nvPr/>
        </p:nvSpPr>
        <p:spPr>
          <a:xfrm>
            <a:off x="2666965" y="4188937"/>
            <a:ext cx="3023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Removed 52 missing values</a:t>
            </a:r>
          </a:p>
          <a:p>
            <a:r>
              <a:rPr lang="en-GB" dirty="0"/>
              <a:t>No duplicates</a:t>
            </a:r>
          </a:p>
          <a:p>
            <a:r>
              <a:rPr lang="en-GB" dirty="0"/>
              <a:t>Removed ~15 outliers (</a:t>
            </a:r>
            <a:r>
              <a:rPr lang="en-GB" dirty="0" err="1"/>
              <a:t>eda</a:t>
            </a:r>
            <a:r>
              <a:rPr lang="en-GB" dirty="0"/>
              <a:t>)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C665237-812B-4E75-A439-3A415ECED82D}"/>
              </a:ext>
            </a:extLst>
          </p:cNvPr>
          <p:cNvSpPr/>
          <p:nvPr/>
        </p:nvSpPr>
        <p:spPr>
          <a:xfrm rot="10800000">
            <a:off x="2930539" y="5407689"/>
            <a:ext cx="2338598" cy="340826"/>
          </a:xfrm>
          <a:prstGeom prst="triangle">
            <a:avLst/>
          </a:prstGeom>
          <a:solidFill>
            <a:srgbClr val="3274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72EEC-5109-490E-A09D-1A7D5A10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97678"/>
            <a:ext cx="819264" cy="27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4C2010-197C-4919-94D6-C9197F1729F1}"/>
              </a:ext>
            </a:extLst>
          </p:cNvPr>
          <p:cNvSpPr txBox="1"/>
          <p:nvPr/>
        </p:nvSpPr>
        <p:spPr>
          <a:xfrm>
            <a:off x="3753762" y="5951605"/>
            <a:ext cx="69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b="1" i="0" dirty="0">
                <a:solidFill>
                  <a:srgbClr val="05192D"/>
                </a:solidFill>
                <a:effectLst/>
                <a:latin typeface="JetBrainsMonoNL"/>
              </a:rPr>
              <a:t>881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52026-101E-431F-B7B8-C36A39286739}"/>
              </a:ext>
            </a:extLst>
          </p:cNvPr>
          <p:cNvSpPr txBox="1"/>
          <p:nvPr/>
        </p:nvSpPr>
        <p:spPr>
          <a:xfrm>
            <a:off x="740890" y="1392994"/>
            <a:ext cx="235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05192D"/>
                </a:solidFill>
                <a:effectLst/>
                <a:latin typeface="JetBrainsMonoNL"/>
              </a:rPr>
              <a:t>Cleaning data</a:t>
            </a:r>
            <a:endParaRPr lang="en-GB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DD2DE-C910-42DB-84A3-052986F42AD1}"/>
              </a:ext>
            </a:extLst>
          </p:cNvPr>
          <p:cNvSpPr txBox="1"/>
          <p:nvPr/>
        </p:nvSpPr>
        <p:spPr>
          <a:xfrm>
            <a:off x="2666965" y="6298689"/>
            <a:ext cx="286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5192D"/>
                </a:solidFill>
                <a:effectLst/>
                <a:latin typeface="JetBrainsMonoNL"/>
              </a:rPr>
              <a:t>Cleaned-up type </a:t>
            </a:r>
            <a:r>
              <a:rPr lang="en-GB" dirty="0">
                <a:solidFill>
                  <a:srgbClr val="05192D"/>
                </a:solidFill>
                <a:latin typeface="JetBrainsMonoNL"/>
              </a:rPr>
              <a:t>of variables</a:t>
            </a:r>
            <a:endParaRPr lang="en-GB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F8939E3-0D1A-44A4-8384-211F4521E1E0}"/>
              </a:ext>
            </a:extLst>
          </p:cNvPr>
          <p:cNvSpPr/>
          <p:nvPr/>
        </p:nvSpPr>
        <p:spPr>
          <a:xfrm>
            <a:off x="6659293" y="5748516"/>
            <a:ext cx="3111500" cy="757060"/>
          </a:xfrm>
          <a:prstGeom prst="wedgeRectCallout">
            <a:avLst>
              <a:gd name="adj1" fmla="val -83894"/>
              <a:gd name="adj2" fmla="val 43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High traffic, ‘High’, NULL</a:t>
            </a:r>
          </a:p>
          <a:p>
            <a:r>
              <a:rPr lang="en-GB" sz="1400" dirty="0"/>
              <a:t>From text to numeric</a:t>
            </a:r>
          </a:p>
          <a:p>
            <a:r>
              <a:rPr lang="en-GB" sz="1400" dirty="0"/>
              <a:t>Cleaned up serving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D591B8-AB43-4D18-83A2-1FBBAB119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919" y="1057028"/>
            <a:ext cx="3955711" cy="161911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48A9301-7370-4665-BB6E-AD690D0AEE39}"/>
              </a:ext>
            </a:extLst>
          </p:cNvPr>
          <p:cNvSpPr/>
          <p:nvPr/>
        </p:nvSpPr>
        <p:spPr>
          <a:xfrm rot="5400000">
            <a:off x="7441150" y="2320068"/>
            <a:ext cx="212096" cy="119820"/>
          </a:xfrm>
          <a:prstGeom prst="triangle">
            <a:avLst/>
          </a:prstGeom>
          <a:solidFill>
            <a:srgbClr val="3274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476F6-3CD6-4C39-AD1C-AB64300F363D}"/>
              </a:ext>
            </a:extLst>
          </p:cNvPr>
          <p:cNvSpPr/>
          <p:nvPr/>
        </p:nvSpPr>
        <p:spPr>
          <a:xfrm>
            <a:off x="7651480" y="1009465"/>
            <a:ext cx="4238625" cy="17081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0B1BA-7A32-4C4B-B350-35FF589BEF03}"/>
              </a:ext>
            </a:extLst>
          </p:cNvPr>
          <p:cNvSpPr/>
          <p:nvPr/>
        </p:nvSpPr>
        <p:spPr>
          <a:xfrm>
            <a:off x="677334" y="2266550"/>
            <a:ext cx="6597065" cy="2427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3A1BE-659A-4D6E-BBFD-AF2588F8C0F1}"/>
              </a:ext>
            </a:extLst>
          </p:cNvPr>
          <p:cNvSpPr txBox="1"/>
          <p:nvPr/>
        </p:nvSpPr>
        <p:spPr>
          <a:xfrm>
            <a:off x="3315644" y="1502219"/>
            <a:ext cx="1348806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JetBrainsMonoNL"/>
              </a:rPr>
              <a:t>947 recipes</a:t>
            </a:r>
            <a:endParaRPr lang="en-GB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9086CC-AB8F-434A-A070-22478A906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786" y="3045793"/>
            <a:ext cx="2756497" cy="9037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2D7BCB-BD94-47B8-927E-B9C1E2DF7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086" y="3778470"/>
            <a:ext cx="1570138" cy="184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70F93E-B298-4752-82E8-8056864D4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696" y="4254534"/>
            <a:ext cx="2439401" cy="8394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C0F147-C6B1-422F-B392-A75DBD2990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086" y="5010160"/>
            <a:ext cx="1601504" cy="1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1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089-33F6-4B3E-A768-5253CF42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C945F-18EE-4F33-95A5-64F389DFCFD2}"/>
              </a:ext>
            </a:extLst>
          </p:cNvPr>
          <p:cNvSpPr txBox="1"/>
          <p:nvPr/>
        </p:nvSpPr>
        <p:spPr>
          <a:xfrm>
            <a:off x="740890" y="1852135"/>
            <a:ext cx="6229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Looked at all variables </a:t>
            </a:r>
            <a:r>
              <a:rPr lang="en-GB" sz="1400" b="1" dirty="0"/>
              <a:t>one by one </a:t>
            </a:r>
            <a:r>
              <a:rPr lang="en-GB" sz="1400" dirty="0"/>
              <a:t>and difference between recipes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Generate high traffic and low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Looked at 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52026-101E-431F-B7B8-C36A39286739}"/>
              </a:ext>
            </a:extLst>
          </p:cNvPr>
          <p:cNvSpPr txBox="1"/>
          <p:nvPr/>
        </p:nvSpPr>
        <p:spPr>
          <a:xfrm>
            <a:off x="740890" y="1392994"/>
            <a:ext cx="235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05192D"/>
                </a:solidFill>
                <a:effectLst/>
                <a:latin typeface="JetBrainsMonoNL"/>
              </a:rPr>
              <a:t>EDA</a:t>
            </a:r>
            <a:endParaRPr lang="en-GB" b="1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67D526-1E57-4CFA-B3FB-5DE0C56D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0" y="3306499"/>
            <a:ext cx="2821621" cy="2351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E114EB-FB78-45D4-8639-69E275CE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27" y="3097158"/>
            <a:ext cx="4098630" cy="3151242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12AB37A-7856-46B3-9065-23B7B3D1CF82}"/>
              </a:ext>
            </a:extLst>
          </p:cNvPr>
          <p:cNvSpPr/>
          <p:nvPr/>
        </p:nvSpPr>
        <p:spPr>
          <a:xfrm>
            <a:off x="8699500" y="250401"/>
            <a:ext cx="3111500" cy="2371725"/>
          </a:xfrm>
          <a:prstGeom prst="wedgeRectCallout">
            <a:avLst>
              <a:gd name="adj1" fmla="val -56649"/>
              <a:gd name="adj2" fmla="val 6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Encoded with </a:t>
            </a:r>
            <a:r>
              <a:rPr lang="en-GB" sz="1400" dirty="0" err="1"/>
              <a:t>OneHotEcdoing</a:t>
            </a:r>
            <a:endParaRPr lang="en-GB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392CC9-C987-457F-A505-6F3F3FB01103}"/>
              </a:ext>
            </a:extLst>
          </p:cNvPr>
          <p:cNvGrpSpPr/>
          <p:nvPr/>
        </p:nvGrpSpPr>
        <p:grpSpPr>
          <a:xfrm>
            <a:off x="9160825" y="554840"/>
            <a:ext cx="2490932" cy="1875101"/>
            <a:chOff x="2847521" y="2061971"/>
            <a:chExt cx="3631991" cy="273405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3E26D7D-FE87-473B-9B1D-D85B54285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3231"/>
            <a:stretch/>
          </p:blipFill>
          <p:spPr>
            <a:xfrm>
              <a:off x="2847521" y="2061971"/>
              <a:ext cx="1089479" cy="27340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D6BB291-AF84-4E5A-A2CB-6708701FA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121" t="139" r="-369" b="-139"/>
            <a:stretch/>
          </p:blipFill>
          <p:spPr>
            <a:xfrm>
              <a:off x="3929533" y="2061971"/>
              <a:ext cx="2549979" cy="273405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801C5A7-AB92-4099-B2E4-F35A130AE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660" y="3558247"/>
            <a:ext cx="2861980" cy="14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089-33F6-4B3E-A768-5253CF42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C945F-18EE-4F33-95A5-64F389DFCFD2}"/>
              </a:ext>
            </a:extLst>
          </p:cNvPr>
          <p:cNvSpPr txBox="1"/>
          <p:nvPr/>
        </p:nvSpPr>
        <p:spPr>
          <a:xfrm>
            <a:off x="740890" y="1875394"/>
            <a:ext cx="3855543" cy="360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1. Pre-processing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400" dirty="0"/>
              <a:t>Divided data into train and test sets (20%)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400" dirty="0"/>
              <a:t>Standardised variables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400" dirty="0"/>
              <a:t>Encoded (previous page)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2. Fitting models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- Run two classification models: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sz="1400" dirty="0"/>
              <a:t>Logistic regression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sz="1400" dirty="0"/>
              <a:t>K nearest neighbours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3. Compared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52026-101E-431F-B7B8-C36A39286739}"/>
              </a:ext>
            </a:extLst>
          </p:cNvPr>
          <p:cNvSpPr txBox="1"/>
          <p:nvPr/>
        </p:nvSpPr>
        <p:spPr>
          <a:xfrm>
            <a:off x="740890" y="1392994"/>
            <a:ext cx="235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05192D"/>
                </a:solidFill>
                <a:effectLst/>
                <a:latin typeface="JetBrainsMonoNL"/>
              </a:rPr>
              <a:t>Models</a:t>
            </a:r>
            <a:endParaRPr lang="en-GB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D73F9B-BF31-4070-BCA9-97CA377AB80D}"/>
              </a:ext>
            </a:extLst>
          </p:cNvPr>
          <p:cNvSpPr/>
          <p:nvPr/>
        </p:nvSpPr>
        <p:spPr>
          <a:xfrm>
            <a:off x="5097780" y="1930400"/>
            <a:ext cx="4975860" cy="60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8F147E-D0D3-4662-AAAC-FEE6EC2F7B94}"/>
              </a:ext>
            </a:extLst>
          </p:cNvPr>
          <p:cNvCxnSpPr/>
          <p:nvPr/>
        </p:nvCxnSpPr>
        <p:spPr>
          <a:xfrm>
            <a:off x="8336280" y="1645920"/>
            <a:ext cx="0" cy="13487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5ED8D4-6387-4D80-B389-C8B1BDD85A49}"/>
              </a:ext>
            </a:extLst>
          </p:cNvPr>
          <p:cNvSpPr txBox="1"/>
          <p:nvPr/>
        </p:nvSpPr>
        <p:spPr>
          <a:xfrm>
            <a:off x="6507480" y="204926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6367E-E05B-4764-B929-64DE8166AF9F}"/>
              </a:ext>
            </a:extLst>
          </p:cNvPr>
          <p:cNvSpPr txBox="1"/>
          <p:nvPr/>
        </p:nvSpPr>
        <p:spPr>
          <a:xfrm>
            <a:off x="8990911" y="204926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46D75-0CC5-4B62-B093-C3ABE7DB0065}"/>
              </a:ext>
            </a:extLst>
          </p:cNvPr>
          <p:cNvSpPr txBox="1"/>
          <p:nvPr/>
        </p:nvSpPr>
        <p:spPr>
          <a:xfrm>
            <a:off x="6316119" y="155210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D625A8-477D-46ED-90E6-7C0AA0A968EA}"/>
              </a:ext>
            </a:extLst>
          </p:cNvPr>
          <p:cNvSpPr txBox="1"/>
          <p:nvPr/>
        </p:nvSpPr>
        <p:spPr>
          <a:xfrm>
            <a:off x="8804280" y="157003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3618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5F5-5D9A-439D-8164-79FAEC79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 including the metric to monitor and current estimation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1092D3-6CCD-416F-89BB-7B890BB5F4F7}"/>
              </a:ext>
            </a:extLst>
          </p:cNvPr>
          <p:cNvGrpSpPr/>
          <p:nvPr/>
        </p:nvGrpSpPr>
        <p:grpSpPr>
          <a:xfrm>
            <a:off x="512987" y="1930400"/>
            <a:ext cx="7721619" cy="1495425"/>
            <a:chOff x="1089006" y="3076575"/>
            <a:chExt cx="7721619" cy="14954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3C5EA-58EF-4CB6-867F-B5B155F55438}"/>
                </a:ext>
              </a:extLst>
            </p:cNvPr>
            <p:cNvGrpSpPr/>
            <p:nvPr/>
          </p:nvGrpSpPr>
          <p:grpSpPr>
            <a:xfrm>
              <a:off x="1089006" y="3453361"/>
              <a:ext cx="7721619" cy="1118639"/>
              <a:chOff x="1089006" y="3453361"/>
              <a:chExt cx="7721619" cy="11186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532790A-9D64-4E99-B8CB-08E932C91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9006" y="3543243"/>
                <a:ext cx="7721619" cy="93460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56DF62-DBB4-4F71-AD11-03B88D51F8A9}"/>
                  </a:ext>
                </a:extLst>
              </p:cNvPr>
              <p:cNvSpPr/>
              <p:nvPr/>
            </p:nvSpPr>
            <p:spPr>
              <a:xfrm>
                <a:off x="4744509" y="3457632"/>
                <a:ext cx="1351491" cy="1114368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07EC01-EF9B-4A11-8408-C0320E47FFBC}"/>
                  </a:ext>
                </a:extLst>
              </p:cNvPr>
              <p:cNvSpPr/>
              <p:nvPr/>
            </p:nvSpPr>
            <p:spPr>
              <a:xfrm>
                <a:off x="7459134" y="3453361"/>
                <a:ext cx="1351491" cy="1114368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C46252-B4DC-4A4C-8B0D-167E0DC078EF}"/>
                </a:ext>
              </a:extLst>
            </p:cNvPr>
            <p:cNvSpPr txBox="1"/>
            <p:nvPr/>
          </p:nvSpPr>
          <p:spPr>
            <a:xfrm>
              <a:off x="1504950" y="3076575"/>
              <a:ext cx="2398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Results of the models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62D2F55-27EA-4990-A30D-2EF93528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349" y="609600"/>
            <a:ext cx="2523773" cy="32319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D2F64-4B0F-4E77-B9AB-721C44AC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893" y="3958129"/>
            <a:ext cx="1238958" cy="12234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298C8D-13B5-4317-A9A5-2FDC3FF74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328" y="4121101"/>
            <a:ext cx="3085775" cy="2551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425DEF-A53D-465A-9EF9-3C26FF2072F7}"/>
              </a:ext>
            </a:extLst>
          </p:cNvPr>
          <p:cNvSpPr txBox="1"/>
          <p:nvPr/>
        </p:nvSpPr>
        <p:spPr>
          <a:xfrm>
            <a:off x="666149" y="358879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Confusion Matrix – Logistic Regression (test set)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D0CEB-499D-4042-AF81-E50D12948098}"/>
              </a:ext>
            </a:extLst>
          </p:cNvPr>
          <p:cNvSpPr txBox="1"/>
          <p:nvPr/>
        </p:nvSpPr>
        <p:spPr>
          <a:xfrm>
            <a:off x="2409825" y="3958129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Actual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8442D-76D8-4477-BF66-ADC820CE6352}"/>
              </a:ext>
            </a:extLst>
          </p:cNvPr>
          <p:cNvSpPr txBox="1"/>
          <p:nvPr/>
        </p:nvSpPr>
        <p:spPr>
          <a:xfrm>
            <a:off x="677334" y="5100935"/>
            <a:ext cx="841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Predicted</a:t>
            </a:r>
          </a:p>
          <a:p>
            <a:r>
              <a:rPr lang="en-GB" sz="1200" dirty="0"/>
              <a:t>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13F5A-C7EE-4D11-AE30-DE2AB8E1E4C9}"/>
              </a:ext>
            </a:extLst>
          </p:cNvPr>
          <p:cNvSpPr txBox="1"/>
          <p:nvPr/>
        </p:nvSpPr>
        <p:spPr>
          <a:xfrm>
            <a:off x="4748776" y="4950767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– High Traffic</a:t>
            </a:r>
          </a:p>
          <a:p>
            <a:r>
              <a:rPr lang="en-GB" sz="1200" dirty="0"/>
              <a:t>0 – NOT High Traffic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867F1-E1FB-47F0-93E9-CF56177808FF}"/>
              </a:ext>
            </a:extLst>
          </p:cNvPr>
          <p:cNvSpPr/>
          <p:nvPr/>
        </p:nvSpPr>
        <p:spPr>
          <a:xfrm>
            <a:off x="1595887" y="5503408"/>
            <a:ext cx="2437474" cy="7449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D3F473-629F-4320-9488-776C70ADD509}"/>
              </a:ext>
            </a:extLst>
          </p:cNvPr>
          <p:cNvSpPr txBox="1"/>
          <p:nvPr/>
        </p:nvSpPr>
        <p:spPr>
          <a:xfrm>
            <a:off x="7134045" y="4235128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Model not good</a:t>
            </a:r>
          </a:p>
          <a:p>
            <a:r>
              <a:rPr lang="en-GB" dirty="0">
                <a:solidFill>
                  <a:srgbClr val="C00000"/>
                </a:solidFill>
              </a:rPr>
              <a:t>at generalising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179AE1A-6B0A-4F23-A153-3F675596B5B3}"/>
              </a:ext>
            </a:extLst>
          </p:cNvPr>
          <p:cNvSpPr/>
          <p:nvPr/>
        </p:nvSpPr>
        <p:spPr>
          <a:xfrm rot="10800000">
            <a:off x="7340111" y="4980013"/>
            <a:ext cx="1351491" cy="3372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40E1-D127-46BE-96BD-179923E8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findings including the metric to monitor and current estimation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C831AA-B652-49E8-B51A-D0CFA5E29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2925"/>
            <a:ext cx="44147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IMPORTANT FEATURES</a:t>
            </a:r>
          </a:p>
          <a:p>
            <a:r>
              <a:rPr lang="en-GB" sz="2400" dirty="0"/>
              <a:t>Tagging of the recipe:</a:t>
            </a:r>
          </a:p>
          <a:p>
            <a:pPr lvl="1"/>
            <a:r>
              <a:rPr lang="en-GB" sz="2000" dirty="0"/>
              <a:t>Potato, Vegetable, Pork</a:t>
            </a:r>
            <a:br>
              <a:rPr lang="en-GB" sz="2000" dirty="0"/>
            </a:br>
            <a:r>
              <a:rPr lang="en-GB" sz="2000" dirty="0"/>
              <a:t>Meat </a:t>
            </a:r>
            <a:r>
              <a:rPr lang="en-GB" sz="2000" dirty="0">
                <a:sym typeface="Wingdings" panose="05000000000000000000" pitchFamily="2" charset="2"/>
              </a:rPr>
              <a:t> UP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Beverage, Breakfast  DOWN</a:t>
            </a:r>
          </a:p>
          <a:p>
            <a:r>
              <a:rPr lang="en-GB" sz="2200" dirty="0">
                <a:sym typeface="Wingdings" panose="05000000000000000000" pitchFamily="2" charset="2"/>
              </a:rPr>
              <a:t>Carbohydrates, calories  UP</a:t>
            </a:r>
            <a:endParaRPr lang="en-GB" sz="2200" dirty="0"/>
          </a:p>
          <a:p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296E0-4EC4-441F-AA1A-A532E46AF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5" y="1812925"/>
            <a:ext cx="5916291" cy="48536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A1A01F-EAD8-4279-AE2D-4FBD3BC10E3C}"/>
              </a:ext>
            </a:extLst>
          </p:cNvPr>
          <p:cNvSpPr/>
          <p:nvPr/>
        </p:nvSpPr>
        <p:spPr>
          <a:xfrm>
            <a:off x="6939080" y="2946548"/>
            <a:ext cx="490420" cy="17145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4BA42-6329-4076-B1FD-7071FB2C3C15}"/>
              </a:ext>
            </a:extLst>
          </p:cNvPr>
          <p:cNvSpPr/>
          <p:nvPr/>
        </p:nvSpPr>
        <p:spPr>
          <a:xfrm>
            <a:off x="8196380" y="2946548"/>
            <a:ext cx="490420" cy="17145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CC2098-7574-4D29-BF25-9BE5A44003B8}"/>
              </a:ext>
            </a:extLst>
          </p:cNvPr>
          <p:cNvSpPr/>
          <p:nvPr/>
        </p:nvSpPr>
        <p:spPr>
          <a:xfrm>
            <a:off x="9906000" y="2933922"/>
            <a:ext cx="611925" cy="1967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E526D-590D-4F36-ACA1-AA20E433AA5D}"/>
              </a:ext>
            </a:extLst>
          </p:cNvPr>
          <p:cNvSpPr/>
          <p:nvPr/>
        </p:nvSpPr>
        <p:spPr>
          <a:xfrm>
            <a:off x="9507745" y="2933922"/>
            <a:ext cx="207756" cy="1967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5F5-5D9A-439D-8164-79FAEC79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 including the metric to monitor and current estimation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2D2F55-27EA-4990-A30D-2EF9352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349" y="609600"/>
            <a:ext cx="2523773" cy="32319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D2F64-4B0F-4E77-B9AB-721C44AC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893" y="3958129"/>
            <a:ext cx="1238958" cy="12234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425DEF-A53D-465A-9EF9-3C26FF2072F7}"/>
              </a:ext>
            </a:extLst>
          </p:cNvPr>
          <p:cNvSpPr txBox="1"/>
          <p:nvPr/>
        </p:nvSpPr>
        <p:spPr>
          <a:xfrm>
            <a:off x="666149" y="358879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Confusion Matrix – Logistic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D0CEB-499D-4042-AF81-E50D12948098}"/>
              </a:ext>
            </a:extLst>
          </p:cNvPr>
          <p:cNvSpPr txBox="1"/>
          <p:nvPr/>
        </p:nvSpPr>
        <p:spPr>
          <a:xfrm>
            <a:off x="2409825" y="3994101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Actual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8442D-76D8-4477-BF66-ADC820CE6352}"/>
              </a:ext>
            </a:extLst>
          </p:cNvPr>
          <p:cNvSpPr txBox="1"/>
          <p:nvPr/>
        </p:nvSpPr>
        <p:spPr>
          <a:xfrm>
            <a:off x="775950" y="5152693"/>
            <a:ext cx="841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Predicted</a:t>
            </a:r>
          </a:p>
          <a:p>
            <a:r>
              <a:rPr lang="en-GB" sz="1200" dirty="0"/>
              <a:t>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13F5A-C7EE-4D11-AE30-DE2AB8E1E4C9}"/>
              </a:ext>
            </a:extLst>
          </p:cNvPr>
          <p:cNvSpPr txBox="1"/>
          <p:nvPr/>
        </p:nvSpPr>
        <p:spPr>
          <a:xfrm>
            <a:off x="5105400" y="456986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– High Traffic</a:t>
            </a:r>
          </a:p>
          <a:p>
            <a:r>
              <a:rPr lang="en-GB" sz="1200" dirty="0"/>
              <a:t>0 – NOT High Traffic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A4778-C333-4590-8D6B-39057085E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737" y="4211935"/>
            <a:ext cx="3039984" cy="25815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9A2A10A-3739-45F9-8800-B09ECEC729FE}"/>
              </a:ext>
            </a:extLst>
          </p:cNvPr>
          <p:cNvSpPr txBox="1"/>
          <p:nvPr/>
        </p:nvSpPr>
        <p:spPr>
          <a:xfrm>
            <a:off x="666149" y="178067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Results of the models – chosen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DCD5F6-2045-40E0-B9AD-8918173733EE}"/>
              </a:ext>
            </a:extLst>
          </p:cNvPr>
          <p:cNvGrpSpPr/>
          <p:nvPr/>
        </p:nvGrpSpPr>
        <p:grpSpPr>
          <a:xfrm>
            <a:off x="666149" y="2141083"/>
            <a:ext cx="7247028" cy="1299841"/>
            <a:chOff x="731272" y="2152672"/>
            <a:chExt cx="7724831" cy="138554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2A05A5C-56EE-48FE-BAE7-3E1D0C131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272" y="2152672"/>
              <a:ext cx="7652850" cy="1385541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C65A4-0479-456C-A304-9760291933EB}"/>
                </a:ext>
              </a:extLst>
            </p:cNvPr>
            <p:cNvSpPr/>
            <p:nvPr/>
          </p:nvSpPr>
          <p:spPr>
            <a:xfrm>
              <a:off x="4389987" y="2300634"/>
              <a:ext cx="1351491" cy="111436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7E65B1-494F-4BC4-8BE6-DF154290D964}"/>
                </a:ext>
              </a:extLst>
            </p:cNvPr>
            <p:cNvSpPr/>
            <p:nvPr/>
          </p:nvSpPr>
          <p:spPr>
            <a:xfrm>
              <a:off x="7104612" y="2296363"/>
              <a:ext cx="1351491" cy="111436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9E33E79-A3AF-4F8D-8470-6D5ED9A500AA}"/>
              </a:ext>
            </a:extLst>
          </p:cNvPr>
          <p:cNvSpPr/>
          <p:nvPr/>
        </p:nvSpPr>
        <p:spPr>
          <a:xfrm>
            <a:off x="677334" y="2568567"/>
            <a:ext cx="7168314" cy="369332"/>
          </a:xfrm>
          <a:prstGeom prst="rect">
            <a:avLst/>
          </a:prstGeom>
          <a:solidFill>
            <a:srgbClr val="5FCBEF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FA828-6D8A-4485-AC06-69F16FEF8E21}"/>
              </a:ext>
            </a:extLst>
          </p:cNvPr>
          <p:cNvSpPr txBox="1"/>
          <p:nvPr/>
        </p:nvSpPr>
        <p:spPr>
          <a:xfrm>
            <a:off x="7218387" y="4800696"/>
            <a:ext cx="2023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4"/>
                </a:solidFill>
              </a:rPr>
              <a:t>Better</a:t>
            </a:r>
          </a:p>
          <a:p>
            <a:pPr algn="ctr"/>
            <a:r>
              <a:rPr lang="en-GB" dirty="0">
                <a:solidFill>
                  <a:schemeClr val="accent4"/>
                </a:solidFill>
              </a:rPr>
              <a:t>at </a:t>
            </a:r>
            <a:r>
              <a:rPr lang="en-GB" b="1" dirty="0">
                <a:solidFill>
                  <a:schemeClr val="accent4"/>
                </a:solidFill>
              </a:rPr>
              <a:t>generalising</a:t>
            </a:r>
          </a:p>
          <a:p>
            <a:pPr algn="ctr"/>
            <a:r>
              <a:rPr lang="en-GB" dirty="0">
                <a:solidFill>
                  <a:schemeClr val="accent4"/>
                </a:solidFill>
                <a:sym typeface="Wingdings" panose="05000000000000000000" pitchFamily="2" charset="2"/>
              </a:rPr>
              <a:t> less overfitting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6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0FF5-4A12-4D64-9BF2-F97FB0F2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to the business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CEC95-6733-44C2-8733-C3B6F7AF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69" y="1270000"/>
            <a:ext cx="4338685" cy="4058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72873-3ED1-41E0-A37F-22DB09608740}"/>
              </a:ext>
            </a:extLst>
          </p:cNvPr>
          <p:cNvSpPr txBox="1"/>
          <p:nvPr/>
        </p:nvSpPr>
        <p:spPr>
          <a:xfrm>
            <a:off x="7291211" y="2332703"/>
            <a:ext cx="48676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 DATA (SCRAP / PROVIDE)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Add more variables to the data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Cost per serving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Time to make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Ingredients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Others?</a:t>
            </a:r>
          </a:p>
          <a:p>
            <a:pPr lvl="1"/>
            <a:endParaRPr lang="en-GB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dirty="0"/>
              <a:t>Download text and run dome NLP models: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Use of key 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Certain style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dirty="0"/>
              <a:t>Add more data on actual traffic that was </a:t>
            </a:r>
          </a:p>
          <a:p>
            <a:r>
              <a:rPr lang="en-GB" dirty="0"/>
              <a:t>increased (regression problem)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52867-AEDF-4706-8242-5A822F2E04F6}"/>
              </a:ext>
            </a:extLst>
          </p:cNvPr>
          <p:cNvSpPr txBox="1"/>
          <p:nvPr/>
        </p:nvSpPr>
        <p:spPr>
          <a:xfrm>
            <a:off x="518728" y="2394762"/>
            <a:ext cx="21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now, our models</a:t>
            </a:r>
          </a:p>
          <a:p>
            <a:r>
              <a:rPr lang="en-GB" sz="2400" dirty="0"/>
              <a:t>Indicate success </a:t>
            </a:r>
          </a:p>
          <a:p>
            <a:r>
              <a:rPr lang="en-GB" sz="2400" dirty="0"/>
              <a:t>~70%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1E50CC7-44BE-40A8-AB7A-AF8DA2B75ACA}"/>
              </a:ext>
            </a:extLst>
          </p:cNvPr>
          <p:cNvSpPr/>
          <p:nvPr/>
        </p:nvSpPr>
        <p:spPr>
          <a:xfrm rot="5400000">
            <a:off x="2151563" y="3393648"/>
            <a:ext cx="2338598" cy="340826"/>
          </a:xfrm>
          <a:prstGeom prst="triangle">
            <a:avLst/>
          </a:prstGeom>
          <a:solidFill>
            <a:srgbClr val="3274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5C241-C6B0-4F87-BE5C-213DFFCE4E0E}"/>
              </a:ext>
            </a:extLst>
          </p:cNvPr>
          <p:cNvSpPr txBox="1"/>
          <p:nvPr/>
        </p:nvSpPr>
        <p:spPr>
          <a:xfrm>
            <a:off x="2648280" y="5021216"/>
            <a:ext cx="123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time </a:t>
            </a:r>
          </a:p>
          <a:p>
            <a:r>
              <a:rPr lang="en-GB" dirty="0"/>
              <a:t>and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BC946-B6ED-4357-85E0-F0BE9483AEE9}"/>
              </a:ext>
            </a:extLst>
          </p:cNvPr>
          <p:cNvSpPr txBox="1"/>
          <p:nvPr/>
        </p:nvSpPr>
        <p:spPr>
          <a:xfrm>
            <a:off x="2534639" y="1571925"/>
            <a:ext cx="240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Focus on vegetable,</a:t>
            </a:r>
          </a:p>
          <a:p>
            <a:r>
              <a:rPr lang="en-GB" dirty="0"/>
              <a:t>Potato, less beverage</a:t>
            </a:r>
          </a:p>
        </p:txBody>
      </p:sp>
    </p:spTree>
    <p:extLst>
      <p:ext uri="{BB962C8B-B14F-4D97-AF65-F5344CB8AC3E}">
        <p14:creationId xmlns:p14="http://schemas.microsoft.com/office/powerpoint/2010/main" val="891640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991</TotalTime>
  <Words>425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JetBrainsMonoNL</vt:lpstr>
      <vt:lpstr>Trebuchet MS</vt:lpstr>
      <vt:lpstr>Wingdings 3</vt:lpstr>
      <vt:lpstr>Facet</vt:lpstr>
      <vt:lpstr>Recipe Site Traffic</vt:lpstr>
      <vt:lpstr>Overview &amp; Summary</vt:lpstr>
      <vt:lpstr>What we have done</vt:lpstr>
      <vt:lpstr>What we have done</vt:lpstr>
      <vt:lpstr>What we have done</vt:lpstr>
      <vt:lpstr>Key findings including the metric to monitor and current estimation</vt:lpstr>
      <vt:lpstr>Key findings including the metric to monitor and current estimation</vt:lpstr>
      <vt:lpstr>Key findings including the metric to monitor and current estimation</vt:lpstr>
      <vt:lpstr>Recommendations to the business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Bator</dc:creator>
  <cp:lastModifiedBy>Magdalena Bator</cp:lastModifiedBy>
  <cp:revision>15</cp:revision>
  <dcterms:created xsi:type="dcterms:W3CDTF">2023-01-13T19:42:06Z</dcterms:created>
  <dcterms:modified xsi:type="dcterms:W3CDTF">2023-01-14T12:13:48Z</dcterms:modified>
</cp:coreProperties>
</file>