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5" r:id="rId4"/>
    <p:sldId id="292" r:id="rId5"/>
    <p:sldId id="290" r:id="rId6"/>
    <p:sldId id="283" r:id="rId7"/>
    <p:sldId id="286" r:id="rId8"/>
    <p:sldId id="288" r:id="rId9"/>
    <p:sldId id="313" r:id="rId10"/>
    <p:sldId id="282" r:id="rId11"/>
    <p:sldId id="291" r:id="rId12"/>
    <p:sldId id="276" r:id="rId13"/>
    <p:sldId id="279" r:id="rId14"/>
    <p:sldId id="280" r:id="rId15"/>
    <p:sldId id="293" r:id="rId16"/>
    <p:sldId id="294" r:id="rId17"/>
    <p:sldId id="297" r:id="rId18"/>
    <p:sldId id="305" r:id="rId19"/>
    <p:sldId id="296" r:id="rId20"/>
    <p:sldId id="309" r:id="rId21"/>
    <p:sldId id="299" r:id="rId22"/>
    <p:sldId id="298" r:id="rId23"/>
    <p:sldId id="302" r:id="rId24"/>
    <p:sldId id="303" r:id="rId25"/>
    <p:sldId id="31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5294" autoAdjust="0"/>
  </p:normalViewPr>
  <p:slideViewPr>
    <p:cSldViewPr>
      <p:cViewPr varScale="1">
        <p:scale>
          <a:sx n="131" d="100"/>
          <a:sy n="131" d="100"/>
        </p:scale>
        <p:origin x="22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3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0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8DF-51B2-984F-9AC3-F5DD4DE0784A}" type="datetime1">
              <a:rPr lang="en-US" smtClean="0"/>
              <a:t>12/2/17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E8D3-41F3-D34D-A02F-25EE87EF914B}" type="datetime1">
              <a:rPr lang="en-US" smtClean="0"/>
              <a:t>12/2/17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FC50-1774-334D-8788-E0AF2DAD6C46}" type="datetime1">
              <a:rPr lang="en-US" smtClean="0"/>
              <a:t>12/2/17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6D0D-3944-9A4E-BA84-D66D2F0A163F}" type="datetime1">
              <a:rPr lang="en-US" smtClean="0"/>
              <a:t>12/2/17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5871-9FE4-8C4C-A4DC-6D48A8DC6A3F}" type="datetime1">
              <a:rPr lang="en-US" smtClean="0"/>
              <a:t>12/2/17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BB0-D5A6-894D-AD84-20CF68466D07}" type="datetime1">
              <a:rPr lang="en-US" smtClean="0"/>
              <a:t>12/2/17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1E6D-EAE9-504F-B580-13D3D7E6D32F}" type="datetime1">
              <a:rPr lang="en-US" smtClean="0"/>
              <a:t>12/2/17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19B9-0D23-AF4C-BB15-199B8B56701B}" type="datetime1">
              <a:rPr lang="en-US" smtClean="0"/>
              <a:t>12/2/17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4F47-1FD4-D346-B7A8-71D8A24D4382}" type="datetime1">
              <a:rPr lang="en-US" smtClean="0"/>
              <a:t>12/2/17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1F41-C7EC-A346-B88D-2AC3F7508A06}" type="datetime1">
              <a:rPr lang="en-US" smtClean="0"/>
              <a:t>12/2/17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16B8-D537-C64F-A75C-C0424F7B7E90}" type="datetime1">
              <a:rPr lang="en-US" smtClean="0"/>
              <a:t>12/2/17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Analysis of Internet Speeds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Ali Taheri and Mike Hendrickson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C2ED2-A171-4A29-BA5C-074F950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0DC37-13D5-4CF5-A048-9F788FA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16057-3461-462B-86D0-F28AC92E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responses exported to .</a:t>
            </a:r>
            <a:r>
              <a:rPr lang="en-US" dirty="0" err="1"/>
              <a:t>xlsx</a:t>
            </a:r>
            <a:r>
              <a:rPr lang="en-US" dirty="0"/>
              <a:t> file and uploaded to R</a:t>
            </a:r>
          </a:p>
          <a:p>
            <a:r>
              <a:rPr lang="en-US" dirty="0"/>
              <a:t>Bar plots and box plots created for exploratory data analysis</a:t>
            </a:r>
          </a:p>
          <a:p>
            <a:r>
              <a:rPr lang="en-US" dirty="0"/>
              <a:t>T-tests</a:t>
            </a:r>
          </a:p>
          <a:p>
            <a:pPr lvl="1"/>
            <a:r>
              <a:rPr lang="en-US" dirty="0"/>
              <a:t>No population standard deviation (σ)</a:t>
            </a:r>
          </a:p>
          <a:p>
            <a:pPr lvl="1"/>
            <a:r>
              <a:rPr lang="en-US" dirty="0"/>
              <a:t>Significance level = 0.01</a:t>
            </a:r>
          </a:p>
          <a:p>
            <a:r>
              <a:rPr lang="en-US" dirty="0"/>
              <a:t>Power test</a:t>
            </a:r>
          </a:p>
          <a:p>
            <a:pPr lvl="1"/>
            <a:r>
              <a:rPr lang="en-US" dirty="0"/>
              <a:t>0.0069, or 0.69% at 1% significance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727CA0-BED1-4682-8F59-8287C3FE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447800"/>
            <a:ext cx="4709160" cy="838201"/>
          </a:xfrm>
        </p:spPr>
        <p:txBody>
          <a:bodyPr>
            <a:normAutofit/>
          </a:bodyPr>
          <a:lstStyle/>
          <a:p>
            <a:r>
              <a:rPr lang="en-US" sz="1800" dirty="0"/>
              <a:t>Download speed per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1B06678-6C80-41C4-A2B5-6AF059BF3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7614" y="2362200"/>
            <a:ext cx="4445228" cy="274334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DFE05-9F39-4AB3-9B13-07BCF1243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054" y="1447800"/>
            <a:ext cx="4709160" cy="838201"/>
          </a:xfrm>
        </p:spPr>
        <p:txBody>
          <a:bodyPr>
            <a:normAutofit/>
          </a:bodyPr>
          <a:lstStyle/>
          <a:p>
            <a:r>
              <a:rPr lang="en-US" sz="1400" dirty="0"/>
              <a:t>Download speed per person per household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67FF2A95-69BD-4389-A86F-9F2DA9B756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6042" y="2286000"/>
            <a:ext cx="4445228" cy="27433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CD72A6-F858-4FF0-857A-9D4752F4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447800"/>
            <a:ext cx="4709160" cy="838201"/>
          </a:xfrm>
        </p:spPr>
        <p:txBody>
          <a:bodyPr>
            <a:normAutofit/>
          </a:bodyPr>
          <a:lstStyle/>
          <a:p>
            <a:r>
              <a:rPr lang="en-US" sz="1800" dirty="0"/>
              <a:t>Download speed per </a:t>
            </a:r>
            <a:r>
              <a:rPr lang="en-US" sz="1800" dirty="0" err="1"/>
              <a:t>isp</a:t>
            </a:r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11C75A7-1DF8-433A-9565-97D422794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3460" y="2286000"/>
            <a:ext cx="4445228" cy="274334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E38BD4-12D3-4348-9536-4C0D5D091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054" y="1447800"/>
            <a:ext cx="4709160" cy="838201"/>
          </a:xfrm>
        </p:spPr>
        <p:txBody>
          <a:bodyPr>
            <a:normAutofit/>
          </a:bodyPr>
          <a:lstStyle/>
          <a:p>
            <a:r>
              <a:rPr lang="en-US" sz="1800" dirty="0"/>
              <a:t>Samples per media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DAD29C89-C135-4860-8AE7-A6C954971D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2054" y="2286000"/>
            <a:ext cx="4445228" cy="27433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4F177-4937-43BB-91DA-41AC9790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47800"/>
            <a:ext cx="9753600" cy="4343400"/>
          </a:xfrm>
        </p:spPr>
        <p:txBody>
          <a:bodyPr/>
          <a:lstStyle/>
          <a:p>
            <a:r>
              <a:rPr lang="en-US" dirty="0"/>
              <a:t>Boxplot of bandwidth responses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803055-7859-4337-A78F-97D3BB99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17" y="2209800"/>
            <a:ext cx="4753793" cy="29337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27E54-BDA1-4282-A7E0-8FFA485E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Jointly Distributed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3582C8-0311-402A-A26C-625CBC3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uploaded survey responses used for jointly distributed analysis</a:t>
            </a:r>
          </a:p>
          <a:p>
            <a:r>
              <a:rPr lang="en-US" dirty="0"/>
              <a:t>Created a SLR model to predict bandwidth by # of people per household using built-in R functions</a:t>
            </a:r>
          </a:p>
          <a:p>
            <a:r>
              <a:rPr lang="en-US" dirty="0"/>
              <a:t>Assessed validity via LINE assumptions using built-in 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04A96-24B1-4C79-B69F-9064A964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DCA17-EB3C-4158-858F-C30CA7FF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Univariate Analysis- Download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134B4-02C2-4CD0-9C8E-AC85F2A7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175333" cy="4343400"/>
          </a:xfrm>
        </p:spPr>
        <p:txBody>
          <a:bodyPr/>
          <a:lstStyle/>
          <a:p>
            <a:r>
              <a:rPr lang="en-US" dirty="0"/>
              <a:t>Is the average download speed per household in the United States 70.75mbps?</a:t>
            </a:r>
          </a:p>
          <a:p>
            <a:pPr lvl="1"/>
            <a:r>
              <a:rPr lang="en-US" dirty="0"/>
              <a:t>There is insignificant evidence to say otherwise</a:t>
            </a:r>
          </a:p>
          <a:p>
            <a:pPr lvl="1"/>
            <a:r>
              <a:rPr lang="en-US" dirty="0"/>
              <a:t>P-value = 0.9044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D83619-5D88-40EA-AC05-D7EDE508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1828800"/>
            <a:ext cx="6286500" cy="2847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DCA17-EB3C-4158-858F-C30CA7FF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Univariate Analysis- Upload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134B4-02C2-4CD0-9C8E-AC85F2A7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175333" cy="4343400"/>
          </a:xfrm>
        </p:spPr>
        <p:txBody>
          <a:bodyPr/>
          <a:lstStyle/>
          <a:p>
            <a:r>
              <a:rPr lang="en-US" dirty="0"/>
              <a:t>Is the average upload speed per household in the United States 27.64mbps?</a:t>
            </a:r>
          </a:p>
          <a:p>
            <a:pPr lvl="1"/>
            <a:r>
              <a:rPr lang="en-US" dirty="0"/>
              <a:t>There is significant evidence to say the mean upload speed is not 27.64</a:t>
            </a:r>
          </a:p>
          <a:p>
            <a:pPr lvl="1"/>
            <a:r>
              <a:rPr lang="en-US" dirty="0"/>
              <a:t>P-value = 0.0004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3BDD80-D1F2-4085-BAD2-3A7A4B3E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1813932"/>
            <a:ext cx="6343650" cy="30575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F9A9A-F583-451D-9879-8ED8967C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2035FBB-814E-4C16-93BC-D9F35B8BD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7614" y="1828800"/>
                <a:ext cx="5029198" cy="4343400"/>
              </a:xfrm>
            </p:spPr>
            <p:txBody>
              <a:bodyPr/>
              <a:lstStyle/>
              <a:p>
                <a:r>
                  <a:rPr lang="en-US" dirty="0"/>
                  <a:t>y = 61.418 + 3.524(# in household)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0.019</a:t>
                </a:r>
              </a:p>
              <a:p>
                <a:r>
                  <a:rPr lang="en-US" dirty="0"/>
                  <a:t>Not a strong relationship</a:t>
                </a:r>
              </a:p>
              <a:p>
                <a:pPr lvl="1"/>
                <a:r>
                  <a:rPr lang="en-US" dirty="0"/>
                  <a:t>Do consumers know how much bandwidth they require</a:t>
                </a:r>
              </a:p>
              <a:p>
                <a:pPr lvl="1"/>
                <a:r>
                  <a:rPr lang="en-US" dirty="0"/>
                  <a:t>Availability options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35FBB-814E-4C16-93BC-D9F35B8BD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14" y="1828800"/>
                <a:ext cx="5029198" cy="4343400"/>
              </a:xfrm>
              <a:blipFill>
                <a:blip r:embed="rId2"/>
                <a:stretch>
                  <a:fillRect l="-1697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2C93C2-E13C-42EE-98A2-A3E9D2A5A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4" y="1823224"/>
            <a:ext cx="5062361" cy="312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the internet</a:t>
            </a:r>
          </a:p>
          <a:p>
            <a:r>
              <a:rPr lang="en-US" dirty="0"/>
              <a:t>Discuss the dataset</a:t>
            </a:r>
          </a:p>
          <a:p>
            <a:r>
              <a:rPr lang="en-US" dirty="0"/>
              <a:t>Methodology for exploratory analysis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E59EB-81C4-4E02-A686-3A64F71D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596020-1DDA-44A0-8A19-3FB26644DE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Homoscedasticity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E50EE3-BE43-4ED3-B365-9C5DAF0C0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Normality of 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699D42-7759-4649-83A5-3F7FC49C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32" y="2628829"/>
            <a:ext cx="4445228" cy="274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836A96-3D31-4FE5-89E8-6942DD46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24" y="2628828"/>
            <a:ext cx="4445228" cy="274334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EB78B-B414-41F8-8C14-1E60914B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C3538-8BAD-43B6-82EB-4367DA5E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D7A212-E4E5-45DE-8450-DB473501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constraint</a:t>
            </a:r>
          </a:p>
          <a:p>
            <a:pPr lvl="1"/>
            <a:r>
              <a:rPr lang="en-US" dirty="0"/>
              <a:t>Small sample size</a:t>
            </a:r>
          </a:p>
          <a:p>
            <a:r>
              <a:rPr lang="en-US" dirty="0"/>
              <a:t>Convenience sampling</a:t>
            </a:r>
          </a:p>
          <a:p>
            <a:pPr lvl="1"/>
            <a:r>
              <a:rPr lang="en-US" dirty="0"/>
              <a:t>Non-random</a:t>
            </a:r>
          </a:p>
          <a:p>
            <a:pPr lvl="2"/>
            <a:r>
              <a:rPr lang="en-US" dirty="0"/>
              <a:t>Geographically similar</a:t>
            </a:r>
          </a:p>
          <a:p>
            <a:r>
              <a:rPr lang="en-US" dirty="0"/>
              <a:t>Accuracy of responses</a:t>
            </a:r>
          </a:p>
          <a:p>
            <a:pPr lvl="1"/>
            <a:r>
              <a:rPr lang="en-US" dirty="0"/>
              <a:t>Limited knowledge of media</a:t>
            </a:r>
          </a:p>
          <a:p>
            <a:pPr lvl="1"/>
            <a:r>
              <a:rPr lang="en-US" dirty="0"/>
              <a:t>Real vs. advertised download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D4D74-7120-4E8A-95F6-B6E9DEE7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and external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6E216D-7205-405D-9742-C60149EB1D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Internal Validity</a:t>
            </a:r>
          </a:p>
          <a:p>
            <a:pPr lvl="1"/>
            <a:r>
              <a:rPr lang="en-US" dirty="0"/>
              <a:t>Criterion Validity</a:t>
            </a:r>
          </a:p>
          <a:p>
            <a:pPr lvl="2"/>
            <a:r>
              <a:rPr lang="en-US" dirty="0"/>
              <a:t>Real vs. advertised download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2B5042-4CA5-4675-A82B-B1823D7A3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Population Validity</a:t>
            </a:r>
          </a:p>
          <a:p>
            <a:pPr lvl="2"/>
            <a:r>
              <a:rPr lang="en-US" dirty="0"/>
              <a:t>Small non-random sample</a:t>
            </a:r>
          </a:p>
          <a:p>
            <a:pPr lvl="2"/>
            <a:r>
              <a:rPr lang="en-US" dirty="0"/>
              <a:t>Friends, family, and colleagues of data interested individuals</a:t>
            </a:r>
          </a:p>
          <a:p>
            <a:pPr lvl="1"/>
            <a:r>
              <a:rPr lang="en-US" dirty="0"/>
              <a:t>Ecological Validity</a:t>
            </a:r>
          </a:p>
          <a:p>
            <a:pPr lvl="2"/>
            <a:r>
              <a:rPr lang="en-US" dirty="0"/>
              <a:t>Results from cities vary from rural areas due to availability</a:t>
            </a:r>
          </a:p>
          <a:p>
            <a:pPr lvl="1"/>
            <a:r>
              <a:rPr lang="en-US" dirty="0"/>
              <a:t>Temporal Validity</a:t>
            </a:r>
          </a:p>
          <a:p>
            <a:pPr lvl="2"/>
            <a:r>
              <a:rPr lang="en-US" dirty="0"/>
              <a:t>Held constant for mean hypothesis test as both predicted vs tested were in the year 2017</a:t>
            </a:r>
          </a:p>
          <a:p>
            <a:pPr lvl="2"/>
            <a:r>
              <a:rPr lang="en-US" dirty="0"/>
              <a:t>As technology increases, the mean bandwidth and prediction model will not hold constant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F87E7-F5B1-4D42-8F58-CAB635B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Contribution and Further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7CFE01-29F6-4C85-B94B-0AAD13E6BE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Back </a:t>
            </a:r>
            <a:r>
              <a:rPr lang="en-US" sz="2000" dirty="0" err="1"/>
              <a:t>Speedtest’s</a:t>
            </a:r>
            <a:r>
              <a:rPr lang="en-US" sz="2000" dirty="0"/>
              <a:t> estimate about download speed, but find that upload speed estimate is possibly too high</a:t>
            </a:r>
          </a:p>
          <a:p>
            <a:r>
              <a:rPr lang="en-US" sz="2000" dirty="0"/>
              <a:t>Begin the conversation about whether people are paying for too much bandwidth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D6CDE2-169F-4D03-980A-FFE7A1C3B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improve this study:</a:t>
            </a:r>
          </a:p>
          <a:p>
            <a:pPr lvl="1"/>
            <a:r>
              <a:rPr lang="en-US" dirty="0"/>
              <a:t>Larger sample size including a larger geographic distribution</a:t>
            </a:r>
          </a:p>
          <a:p>
            <a:pPr lvl="1"/>
            <a:r>
              <a:rPr lang="en-US" dirty="0"/>
              <a:t>Experimenting vs. surveying</a:t>
            </a:r>
          </a:p>
          <a:p>
            <a:pPr lvl="1"/>
            <a:r>
              <a:rPr lang="en-US" dirty="0"/>
              <a:t>More time for a larger sample size</a:t>
            </a:r>
          </a:p>
          <a:p>
            <a:pPr lvl="1"/>
            <a:r>
              <a:rPr lang="en-US" dirty="0"/>
              <a:t>Expanding the survey/experiment outside of the United States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08956-A1B3-4FEA-A376-206A72B9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219200"/>
            <a:ext cx="8692399" cy="2819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36BF6-C27E-462B-B019-F83C1E78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importance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B37BF3-37E4-4023-8168-810F73D8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information</a:t>
            </a:r>
          </a:p>
          <a:p>
            <a:pPr lvl="1"/>
            <a:r>
              <a:rPr lang="en-US" dirty="0"/>
              <a:t>Use at home, school, library, etc.</a:t>
            </a:r>
          </a:p>
          <a:p>
            <a:r>
              <a:rPr lang="en-US" dirty="0"/>
              <a:t>Bandwidth per user per device</a:t>
            </a:r>
          </a:p>
          <a:p>
            <a:pPr lvl="1"/>
            <a:r>
              <a:rPr lang="en-US" dirty="0"/>
              <a:t>Average of 2.9 connected devices per person in 2014</a:t>
            </a:r>
          </a:p>
          <a:p>
            <a:pPr lvl="2"/>
            <a:r>
              <a:rPr lang="en-US" sz="1000" dirty="0"/>
              <a:t>https://www.statista.com/statistics/333861/connected-devices-per-person-in-selected-countries/</a:t>
            </a:r>
          </a:p>
          <a:p>
            <a:r>
              <a:rPr lang="en-US" dirty="0"/>
              <a:t>Net Neutrality Implications</a:t>
            </a:r>
          </a:p>
          <a:p>
            <a:pPr lvl="1"/>
            <a:r>
              <a:rPr lang="en-US" dirty="0"/>
              <a:t>Will bandwidth even matter?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EC2FB0E-6AE5-41C8-9AB7-2DB5135E6BD2}"/>
              </a:ext>
            </a:extLst>
          </p:cNvPr>
          <p:cNvSpPr txBox="1">
            <a:spLocks/>
          </p:cNvSpPr>
          <p:nvPr/>
        </p:nvSpPr>
        <p:spPr>
          <a:xfrm>
            <a:off x="1293812" y="464820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1" dirty="0"/>
              <a:t>“</a:t>
            </a:r>
            <a:r>
              <a:rPr lang="en-US" sz="2800" i="1" dirty="0" err="1"/>
              <a:t>scientia</a:t>
            </a:r>
            <a:r>
              <a:rPr lang="en-US" sz="2800" i="1" dirty="0"/>
              <a:t> </a:t>
            </a:r>
            <a:r>
              <a:rPr lang="en-US" sz="2800" i="1" dirty="0" err="1"/>
              <a:t>potentia</a:t>
            </a:r>
            <a:r>
              <a:rPr lang="en-US" sz="2800" i="1" dirty="0"/>
              <a:t> </a:t>
            </a:r>
            <a:r>
              <a:rPr lang="en-US" sz="2800" i="1" dirty="0" err="1"/>
              <a:t>est</a:t>
            </a:r>
            <a:r>
              <a:rPr lang="en-US" sz="2800" i="1" dirty="0"/>
              <a:t>” – knowledge is power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E673D-597C-4A61-891A-24614CF3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Understanding 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46B3F-0836-4930-B86B-DA13FCE7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5333998" cy="4343400"/>
          </a:xfrm>
        </p:spPr>
        <p:txBody>
          <a:bodyPr/>
          <a:lstStyle/>
          <a:p>
            <a:r>
              <a:rPr lang="en-US" dirty="0"/>
              <a:t>Internet access</a:t>
            </a:r>
          </a:p>
          <a:p>
            <a:pPr lvl="1"/>
            <a:r>
              <a:rPr lang="en-US" dirty="0"/>
              <a:t>Download vs. Upload speed</a:t>
            </a:r>
          </a:p>
          <a:p>
            <a:r>
              <a:rPr lang="en-US" dirty="0"/>
              <a:t>Residential vs. commercial clients</a:t>
            </a:r>
          </a:p>
          <a:p>
            <a:r>
              <a:rPr lang="en-US" dirty="0"/>
              <a:t>Telco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A9BA61-8C2A-4C51-B14B-5019CFF6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55" y="1828800"/>
            <a:ext cx="4028159" cy="4648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C8DDA-46E6-4409-A5A7-CDC94285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1652B-F8BB-426F-8DFB-3CD57F4CA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What is the average download speed per household?</a:t>
            </a:r>
          </a:p>
          <a:p>
            <a:pPr lvl="1"/>
            <a:r>
              <a:rPr lang="en-US" sz="1600" dirty="0"/>
              <a:t>Average 70.75mbps per household (</a:t>
            </a:r>
            <a:r>
              <a:rPr lang="en-US" sz="1600" dirty="0" err="1"/>
              <a:t>Speedtest</a:t>
            </a:r>
            <a:r>
              <a:rPr lang="en-US" sz="1600" dirty="0"/>
              <a:t>)</a:t>
            </a:r>
          </a:p>
          <a:p>
            <a:pPr marL="274320" lvl="1" indent="0" algn="ctr">
              <a:buNone/>
            </a:pPr>
            <a:r>
              <a:rPr lang="el-GR" sz="1600" dirty="0"/>
              <a:t>μ</a:t>
            </a:r>
            <a:r>
              <a:rPr lang="en-US" sz="1600" dirty="0"/>
              <a:t> = 70.75</a:t>
            </a:r>
          </a:p>
          <a:p>
            <a:pPr marL="274320" lvl="1" indent="0" algn="ctr">
              <a:buNone/>
            </a:pPr>
            <a:r>
              <a:rPr lang="el-GR" sz="1600" dirty="0"/>
              <a:t>μ≠</a:t>
            </a:r>
            <a:r>
              <a:rPr lang="en-US" sz="1600" dirty="0"/>
              <a:t> 70.75</a:t>
            </a:r>
          </a:p>
          <a:p>
            <a:r>
              <a:rPr lang="en-US" sz="2000" dirty="0"/>
              <a:t>What is the average upload speed per household?</a:t>
            </a:r>
          </a:p>
          <a:p>
            <a:pPr lvl="1"/>
            <a:r>
              <a:rPr lang="en-US" sz="1600" dirty="0"/>
              <a:t>Average 27.64mbps per household (</a:t>
            </a:r>
            <a:r>
              <a:rPr lang="en-US" sz="1600" dirty="0" err="1"/>
              <a:t>Speedtest</a:t>
            </a:r>
            <a:r>
              <a:rPr lang="en-US" sz="1600" dirty="0"/>
              <a:t>)</a:t>
            </a:r>
          </a:p>
          <a:p>
            <a:pPr marL="274320" lvl="1" indent="0" algn="ctr">
              <a:buNone/>
            </a:pPr>
            <a:r>
              <a:rPr lang="el-GR" sz="1600" dirty="0"/>
              <a:t>μ</a:t>
            </a:r>
            <a:r>
              <a:rPr lang="en-US" sz="1600" dirty="0"/>
              <a:t> = 27.64</a:t>
            </a:r>
          </a:p>
          <a:p>
            <a:pPr marL="274320" lvl="1" indent="0" algn="ctr">
              <a:buNone/>
            </a:pPr>
            <a:r>
              <a:rPr lang="el-GR" sz="1600" dirty="0"/>
              <a:t>μ≠</a:t>
            </a:r>
            <a:r>
              <a:rPr lang="en-US" sz="1600" dirty="0"/>
              <a:t> 27.64</a:t>
            </a:r>
          </a:p>
          <a:p>
            <a:pPr marL="45720" indent="0" algn="ctr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2B0B6D-C4CF-4BC1-BE5A-F5E9FFAE1D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Estimate household bandwidth per number of people in household</a:t>
            </a:r>
          </a:p>
          <a:p>
            <a:pPr lvl="1"/>
            <a:r>
              <a:rPr lang="en-US" sz="1600" dirty="0"/>
              <a:t>Create SLR model based on survey responses</a:t>
            </a:r>
          </a:p>
          <a:p>
            <a:pPr lvl="1"/>
            <a:r>
              <a:rPr lang="en-US" sz="1600" dirty="0"/>
              <a:t>Test the assumptions and validity of model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05AD1-7726-4234-97EB-CBE6F61B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85410-211E-4D19-93B4-66DE30F8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Univariate Survey Response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3DFD7-EB01-4E56-BB43-77D77C67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Surveys collected via Survey Monkey</a:t>
            </a:r>
          </a:p>
          <a:p>
            <a:pPr lvl="1"/>
            <a:r>
              <a:rPr lang="en-US" dirty="0"/>
              <a:t>Convenience sampling</a:t>
            </a:r>
          </a:p>
          <a:p>
            <a:pPr lvl="2"/>
            <a:r>
              <a:rPr lang="en-US" dirty="0"/>
              <a:t>Sent to friends, family, colleagues</a:t>
            </a:r>
          </a:p>
          <a:p>
            <a:pPr lvl="1"/>
            <a:r>
              <a:rPr lang="en-US" dirty="0"/>
              <a:t>Collected between November 21</a:t>
            </a:r>
            <a:r>
              <a:rPr lang="en-US" baseline="30000" dirty="0"/>
              <a:t>st</a:t>
            </a:r>
            <a:r>
              <a:rPr lang="en-US" dirty="0"/>
              <a:t>, 2017 and November 28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Relevant variables: Download speed, Upload speed</a:t>
            </a:r>
          </a:p>
          <a:p>
            <a:pPr lvl="1"/>
            <a:r>
              <a:rPr lang="en-US" dirty="0"/>
              <a:t>Ratio Scale</a:t>
            </a:r>
          </a:p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3 responses missing download speed = 34 total responses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201D7-C357-495D-94B8-DE878700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20A7F-10F8-4AA9-983F-8A5009843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188622-6654-421E-9B21-65153B211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In which state do you live?</a:t>
            </a:r>
          </a:p>
          <a:p>
            <a:r>
              <a:rPr lang="en-US" sz="1700" dirty="0"/>
              <a:t>How many people use the internet in your house?</a:t>
            </a:r>
          </a:p>
          <a:p>
            <a:r>
              <a:rPr lang="en-US" sz="1700" dirty="0"/>
              <a:t>Who is your internet service provider?</a:t>
            </a:r>
          </a:p>
          <a:p>
            <a:r>
              <a:rPr lang="en-US" sz="1700" dirty="0"/>
              <a:t>What is your download speed?</a:t>
            </a:r>
          </a:p>
          <a:p>
            <a:r>
              <a:rPr lang="en-US" sz="1700" dirty="0"/>
              <a:t>What is your upload speed?</a:t>
            </a:r>
          </a:p>
          <a:p>
            <a:r>
              <a:rPr lang="en-US" sz="1700" dirty="0"/>
              <a:t>What form of media connects you to the internet?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3033C29-40A7-4426-B5F9-7A70FEB44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23C510-86E3-46A4-909B-F627E38E6A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1700" dirty="0"/>
              <a:t>37 total responses</a:t>
            </a:r>
          </a:p>
          <a:p>
            <a:r>
              <a:rPr lang="en-US" sz="1700" dirty="0"/>
              <a:t>Household sizes between 1 and 6</a:t>
            </a:r>
          </a:p>
          <a:p>
            <a:r>
              <a:rPr lang="en-US" sz="1700" dirty="0"/>
              <a:t>Multiple providers (Comcast, Verizon, AT&amp;T, etc.)</a:t>
            </a:r>
          </a:p>
          <a:p>
            <a:r>
              <a:rPr lang="en-US" sz="1700" dirty="0"/>
              <a:t>Download speeds between 10mbps and 150mbps</a:t>
            </a:r>
          </a:p>
          <a:p>
            <a:r>
              <a:rPr lang="en-US" sz="1700" dirty="0"/>
              <a:t>Responses from Alabama, California, Georgia, and Tennessee</a:t>
            </a:r>
          </a:p>
          <a:p>
            <a:r>
              <a:rPr lang="en-US" sz="1700" dirty="0"/>
              <a:t>Mixture of cable, fiber and wireless media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A1FB7-C6AF-435E-B836-D2A60F34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Jointly Distributed Survey Response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ECCD6-0B1E-4B3D-B369-6ADAA549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same dataset as univariate analysis</a:t>
            </a:r>
          </a:p>
          <a:p>
            <a:r>
              <a:rPr lang="en-US" dirty="0"/>
              <a:t>Independent variable: Number of people per household</a:t>
            </a:r>
          </a:p>
          <a:p>
            <a:pPr lvl="1"/>
            <a:r>
              <a:rPr lang="en-US" dirty="0"/>
              <a:t>Ratio Scale</a:t>
            </a:r>
          </a:p>
          <a:p>
            <a:r>
              <a:rPr lang="en-US" dirty="0"/>
              <a:t>Dependent variable: Download speed</a:t>
            </a:r>
          </a:p>
          <a:p>
            <a:pPr lvl="1"/>
            <a:r>
              <a:rPr lang="en-US" dirty="0"/>
              <a:t>Ratio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468</TotalTime>
  <Words>748</Words>
  <Application>Microsoft Macintosh PowerPoint</Application>
  <PresentationFormat>Custom</PresentationFormat>
  <Paragraphs>160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Gothic</vt:lpstr>
      <vt:lpstr>Corbel</vt:lpstr>
      <vt:lpstr>Digital Blue Tunnel 16x9</vt:lpstr>
      <vt:lpstr>Analysis of Internet Speeds in the United States</vt:lpstr>
      <vt:lpstr>Agenda</vt:lpstr>
      <vt:lpstr>The importance of the internet</vt:lpstr>
      <vt:lpstr>Understanding the Background</vt:lpstr>
      <vt:lpstr>The Questions</vt:lpstr>
      <vt:lpstr>The Dataset</vt:lpstr>
      <vt:lpstr>Univariate Survey Response Analysis</vt:lpstr>
      <vt:lpstr>The Survey</vt:lpstr>
      <vt:lpstr>Jointly Distributed Survey Response Analysis</vt:lpstr>
      <vt:lpstr>Methodology</vt:lpstr>
      <vt:lpstr>Univariate Analysis</vt:lpstr>
      <vt:lpstr>PowerPoint Presentation</vt:lpstr>
      <vt:lpstr>PowerPoint Presentation</vt:lpstr>
      <vt:lpstr>PowerPoint Presentation</vt:lpstr>
      <vt:lpstr>Jointly Distributed Analysis</vt:lpstr>
      <vt:lpstr>Results and Discussion</vt:lpstr>
      <vt:lpstr>Univariate Analysis- Download Speed</vt:lpstr>
      <vt:lpstr>Univariate Analysis- Upload Speed</vt:lpstr>
      <vt:lpstr>Jointly Distributed Analysis</vt:lpstr>
      <vt:lpstr>Jointly Distributed Analysis</vt:lpstr>
      <vt:lpstr>Conclusion</vt:lpstr>
      <vt:lpstr>Limitations of Research</vt:lpstr>
      <vt:lpstr>Internal and external validity</vt:lpstr>
      <vt:lpstr>Contribution and Further Work</vt:lpstr>
      <vt:lpstr>Questions?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internet speeds in the united states</dc:title>
  <dc:creator>Mike Hendrickson</dc:creator>
  <cp:lastModifiedBy>Microsoft Office User</cp:lastModifiedBy>
  <cp:revision>31</cp:revision>
  <dcterms:created xsi:type="dcterms:W3CDTF">2017-11-30T18:32:17Z</dcterms:created>
  <dcterms:modified xsi:type="dcterms:W3CDTF">2017-12-03T00:01:24Z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