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Thin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3a8590987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3a8590987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a8590987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3a8590987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3a8590987_0_3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3a8590987_0_3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3a8590987_0_3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3a8590987_0_3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15263944_0_2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15263944_0_2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3a8590987_0_3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3a8590987_0_3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Life Expectancy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691750" y="2893975"/>
            <a:ext cx="34707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 WHO data to build a predictive model on effect of various health and sociodemographic factors on life expectancy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90850" y="332050"/>
            <a:ext cx="75615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/>
              <a:t>The Data Frame</a:t>
            </a:r>
            <a:endParaRPr sz="4740"/>
          </a:p>
        </p:txBody>
      </p:sp>
      <p:grpSp>
        <p:nvGrpSpPr>
          <p:cNvPr id="79" name="Google Shape;79;p14"/>
          <p:cNvGrpSpPr/>
          <p:nvPr/>
        </p:nvGrpSpPr>
        <p:grpSpPr>
          <a:xfrm>
            <a:off x="756455" y="1403643"/>
            <a:ext cx="3768296" cy="3194675"/>
            <a:chOff x="1118224" y="283725"/>
            <a:chExt cx="2090826" cy="4076400"/>
          </a:xfrm>
        </p:grpSpPr>
        <p:sp>
          <p:nvSpPr>
            <p:cNvPr id="80" name="Google Shape;80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Columns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Sociodemographic and Health Indicators</a:t>
              </a:r>
              <a:endParaRPr sz="1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Life Expectancy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Water Access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Vaccination rates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Doctors per 10,000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619252" y="1403643"/>
            <a:ext cx="3768296" cy="3194675"/>
            <a:chOff x="1118224" y="283725"/>
            <a:chExt cx="2090826" cy="4076400"/>
          </a:xfrm>
        </p:grpSpPr>
        <p:sp>
          <p:nvSpPr>
            <p:cNvPr id="88" name="Google Shape;88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Records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Each records represents 1 country at a given year from 2000 to 2016 labeled by region</a:t>
              </a:r>
              <a:endParaRPr sz="9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3111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118308" y="2959896"/>
              <a:ext cx="2030400" cy="12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Africa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Americas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Eastern Mediterranean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South-East Asia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Western Pacific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-89625" y="78675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40"/>
              <a:t>Data cleaning pipeline</a:t>
            </a:r>
            <a:endParaRPr sz="5140"/>
          </a:p>
        </p:txBody>
      </p:sp>
      <p:sp>
        <p:nvSpPr>
          <p:cNvPr id="100" name="Google Shape;100;p15"/>
          <p:cNvSpPr/>
          <p:nvPr/>
        </p:nvSpPr>
        <p:spPr>
          <a:xfrm>
            <a:off x="2014888" y="24497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421461" y="2158825"/>
            <a:ext cx="1755000" cy="1897977"/>
            <a:chOff x="571536" y="1957150"/>
            <a:chExt cx="1755000" cy="1897977"/>
          </a:xfrm>
        </p:grpSpPr>
        <p:sp>
          <p:nvSpPr>
            <p:cNvPr id="102" name="Google Shape;102;p15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Drop columns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549348" y="2158825"/>
            <a:ext cx="1709103" cy="1897977"/>
            <a:chOff x="2699423" y="1957150"/>
            <a:chExt cx="1709103" cy="1897977"/>
          </a:xfrm>
        </p:grpSpPr>
        <p:sp>
          <p:nvSpPr>
            <p:cNvPr id="107" name="Google Shape;107;p1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Drop records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>
            <a:off x="4187100" y="24497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269075" y="24497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7013448" y="2158825"/>
            <a:ext cx="1709103" cy="1897977"/>
            <a:chOff x="2699423" y="1957150"/>
            <a:chExt cx="1709103" cy="1897977"/>
          </a:xfrm>
        </p:grpSpPr>
        <p:sp>
          <p:nvSpPr>
            <p:cNvPr id="114" name="Google Shape;114;p1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Replace missing values with mean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4781398" y="2158825"/>
            <a:ext cx="1709103" cy="1897977"/>
            <a:chOff x="2699423" y="1957150"/>
            <a:chExt cx="1709103" cy="1897977"/>
          </a:xfrm>
        </p:grpSpPr>
        <p:sp>
          <p:nvSpPr>
            <p:cNvPr id="119" name="Google Shape;119;p1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Fill missing population data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H0: The features predict Life Expectancy accurately in a given region or country over a given period of time. </a:t>
            </a:r>
            <a:endParaRPr i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38500" y="-58975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Regression Model</a:t>
            </a:r>
            <a:endParaRPr sz="3440"/>
          </a:p>
        </p:txBody>
      </p:sp>
      <p:grpSp>
        <p:nvGrpSpPr>
          <p:cNvPr id="134" name="Google Shape;134;p17"/>
          <p:cNvGrpSpPr/>
          <p:nvPr/>
        </p:nvGrpSpPr>
        <p:grpSpPr>
          <a:xfrm>
            <a:off x="470700" y="2810029"/>
            <a:ext cx="7945556" cy="1649805"/>
            <a:chOff x="1593000" y="2322568"/>
            <a:chExt cx="5957975" cy="643500"/>
          </a:xfrm>
        </p:grpSpPr>
        <p:sp>
          <p:nvSpPr>
            <p:cNvPr id="135" name="Google Shape;13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586353" y="2399951"/>
              <a:ext cx="1697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593000" y="2322576"/>
              <a:ext cx="9075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Categorical</a:t>
              </a:r>
              <a:endParaRPr sz="1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470675" y="1130393"/>
            <a:ext cx="7945581" cy="1649805"/>
            <a:chOff x="1592981" y="2322568"/>
            <a:chExt cx="5957994" cy="643500"/>
          </a:xfrm>
        </p:grpSpPr>
        <p:sp>
          <p:nvSpPr>
            <p:cNvPr id="143" name="Google Shape;143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38943" y="2399956"/>
              <a:ext cx="1844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AutoNum type="arabicPeriod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80/20 Test split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AutoNum type="arabicPeriod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Standard Scalar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592981" y="2322873"/>
              <a:ext cx="915900" cy="6423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Numerical</a:t>
              </a:r>
              <a:endParaRPr sz="1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4387859" y="2366002"/>
              <a:ext cx="29712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 squared =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Adjusted R2=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8"/>
          <p:cNvGrpSpPr/>
          <p:nvPr/>
        </p:nvGrpSpPr>
        <p:grpSpPr>
          <a:xfrm>
            <a:off x="2256567" y="600903"/>
            <a:ext cx="4036590" cy="3713071"/>
            <a:chOff x="2256567" y="677103"/>
            <a:chExt cx="4036590" cy="3713071"/>
          </a:xfrm>
        </p:grpSpPr>
        <p:sp>
          <p:nvSpPr>
            <p:cNvPr id="155" name="Google Shape;155;p18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4447194" y="1739566"/>
            <a:ext cx="2440200" cy="2440200"/>
            <a:chOff x="4447194" y="1815766"/>
            <a:chExt cx="2440200" cy="2440200"/>
          </a:xfrm>
        </p:grpSpPr>
        <p:sp>
          <p:nvSpPr>
            <p:cNvPr id="162" name="Google Shape;162;p18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3566937" y="1297853"/>
            <a:ext cx="1423800" cy="1423800"/>
            <a:chOff x="3490737" y="1374053"/>
            <a:chExt cx="1423800" cy="1423800"/>
          </a:xfrm>
        </p:grpSpPr>
        <p:sp>
          <p:nvSpPr>
            <p:cNvPr id="165" name="Google Shape;165;p18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tempus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18"/>
          <p:cNvSpPr txBox="1"/>
          <p:nvPr>
            <p:ph type="title"/>
          </p:nvPr>
        </p:nvSpPr>
        <p:spPr>
          <a:xfrm>
            <a:off x="338500" y="-58975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Feature Importance</a:t>
            </a:r>
            <a:endParaRPr sz="34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Limits</a:t>
            </a:r>
            <a:endParaRPr/>
          </a:p>
        </p:txBody>
      </p:sp>
      <p:sp>
        <p:nvSpPr>
          <p:cNvPr id="173" name="Google Shape;173;p19"/>
          <p:cNvSpPr txBox="1"/>
          <p:nvPr>
            <p:ph idx="4294967295" type="body"/>
          </p:nvPr>
        </p:nvSpPr>
        <p:spPr>
          <a:xfrm>
            <a:off x="4986900" y="11164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rop categorical because of overfitting c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319866" y="2317516"/>
            <a:ext cx="335700" cy="354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