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67"/>
    <a:srgbClr val="F28F38"/>
    <a:srgbClr val="4A8C8C"/>
    <a:srgbClr val="213141"/>
    <a:srgbClr val="F38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5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9A07-AFBE-4552-832A-333E02E0DF5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16E1-1853-4F9A-BEFB-1B1FB3B50B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6.jpe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7.jpe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8.jpe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9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jpeg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slide" Target="slide13.xml"/><Relationship Id="rId10" Type="http://schemas.openxmlformats.org/officeDocument/2006/relationships/image" Target="../media/image5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0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1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2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3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4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5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6.jpg"/><Relationship Id="rId4" Type="http://schemas.openxmlformats.org/officeDocument/2006/relationships/slide" Target="slide13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Action Button: Custom 13">
            <a:hlinkClick r:id="" action="ppaction://hlinkshowjump?jump=nextslide" highlightClick="1"/>
          </p:cNvPr>
          <p:cNvSpPr/>
          <p:nvPr/>
        </p:nvSpPr>
        <p:spPr>
          <a:xfrm>
            <a:off x="471101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" action="ppaction://hlinkshowjump?jump=firstslide" highlightClick="1"/>
          </p:cNvPr>
          <p:cNvSpPr/>
          <p:nvPr/>
        </p:nvSpPr>
        <p:spPr>
          <a:xfrm>
            <a:off x="3442840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rId3" action="ppaction://hlinksldjump" highlightClick="1"/>
          </p:cNvPr>
          <p:cNvSpPr/>
          <p:nvPr/>
        </p:nvSpPr>
        <p:spPr>
          <a:xfrm>
            <a:off x="5973762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8" name="Action Button: Custom 17">
            <a:hlinkClick r:id="rId4" action="ppaction://hlinksldjump" highlightClick="1"/>
          </p:cNvPr>
          <p:cNvSpPr/>
          <p:nvPr/>
        </p:nvSpPr>
        <p:spPr>
          <a:xfrm>
            <a:off x="7236505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026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51590" y="944847"/>
            <a:ext cx="8392970" cy="2214221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3" b="16718"/>
          <a:stretch/>
        </p:blipFill>
        <p:spPr>
          <a:xfrm flipH="1">
            <a:off x="8973022" y="941624"/>
            <a:ext cx="3067388" cy="222066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324" y="1238234"/>
            <a:ext cx="373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СОЦИАЛЕН ХЪБ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324" y="1662528"/>
            <a:ext cx="811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 платформа, предоставяща възможност на физически лица, организации и</a:t>
            </a:r>
          </a:p>
          <a:p>
            <a:pPr algn="just"/>
            <a:r>
              <a:rPr lang="ru-RU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независими местни занаятчии да продават продуктите си в региона и извън него.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1590" y="3454400"/>
            <a:ext cx="3495850" cy="2712720"/>
          </a:xfrm>
          <a:prstGeom prst="rect">
            <a:avLst/>
          </a:prstGeom>
          <a:solidFill>
            <a:srgbClr val="4A8C8C"/>
          </a:solidFill>
          <a:ln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348075" y="3461580"/>
            <a:ext cx="3495850" cy="2712720"/>
          </a:xfrm>
          <a:prstGeom prst="rect">
            <a:avLst/>
          </a:prstGeom>
          <a:solidFill>
            <a:srgbClr val="4A8C8C"/>
          </a:solidFill>
          <a:ln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544560" y="3461580"/>
            <a:ext cx="3495850" cy="2712720"/>
          </a:xfrm>
          <a:prstGeom prst="rect">
            <a:avLst/>
          </a:prstGeom>
          <a:solidFill>
            <a:srgbClr val="4A8C8C"/>
          </a:solidFill>
          <a:ln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2646" y="3600684"/>
            <a:ext cx="229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НАШАТА МИСИЯ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1590" y="4160627"/>
            <a:ext cx="3511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... да помогнем на бизнеса да намери своите клиенти, за да финансираме социална</a:t>
            </a:r>
          </a:p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кухня за подпомагане на възрастни хора в неравностойно положение.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22293" y="3600684"/>
            <a:ext cx="2293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КАК РАБОТИ</a:t>
            </a:r>
          </a:p>
          <a:p>
            <a:pPr algn="ctr"/>
            <a:r>
              <a:rPr lang="bg-BG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Социален хъб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7853" y="3600684"/>
            <a:ext cx="3229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ЗАЩОТО МОЖЕМ</a:t>
            </a:r>
          </a:p>
          <a:p>
            <a:pPr algn="ctr"/>
            <a:r>
              <a:rPr lang="bg-BG" sz="2000" b="1" dirty="0">
                <a:latin typeface="Cambria" panose="02040503050406030204" pitchFamily="18" charset="0"/>
                <a:ea typeface="Cambria" panose="02040503050406030204" pitchFamily="18" charset="0"/>
              </a:rPr>
              <a:t>д</a:t>
            </a:r>
            <a:r>
              <a:rPr lang="bg-BG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а си помагаме взаимно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44560" y="4453014"/>
            <a:ext cx="3503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... като ви помогнем да управлявате успешно бизнеса си и едновременно с това да</a:t>
            </a:r>
          </a:p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бъдете социално ангажирани.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0489" y="4447674"/>
            <a:ext cx="3511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... ако производителите имат собствен онлайн магазин или фейсбук страница,</a:t>
            </a:r>
          </a:p>
          <a:p>
            <a:pPr algn="ctr"/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Социален хъб ще Ви свърже с бъдещи клиенти!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Flowchart: Process 42">
            <a:hlinkClick r:id="" action="ppaction://hlinkshowjump?jump=lastslide"/>
          </p:cNvPr>
          <p:cNvSpPr/>
          <p:nvPr/>
        </p:nvSpPr>
        <p:spPr>
          <a:xfrm>
            <a:off x="400593" y="2745691"/>
            <a:ext cx="2090057" cy="288009"/>
          </a:xfrm>
          <a:prstGeom prst="flowChartProcess">
            <a:avLst/>
          </a:prstGeom>
          <a:solidFill>
            <a:srgbClr val="4A8C8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Свържете се с нас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2"/>
            <a:ext cx="12030010" cy="3732665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Физалис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449" y="2257848"/>
            <a:ext cx="8535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“Физалис” е бързо развиваща се кетъринг фирма, гордееща се с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качествената храна, която доставя на своите клиенти.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Нашата цел е посветена на приемането на всички детайли от вашето</a:t>
            </a:r>
            <a:r>
              <a:rPr lang="bg-BG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специално събитие. Гордеем се с това, че сервираме качествена, свежа</a:t>
            </a:r>
            <a:r>
              <a:rPr lang="bg-BG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иновативна храна с презентация, която представя елегантност и класа.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Ние сме специализирани в посрещането на всяка ваша нужда от всяко</a:t>
            </a:r>
            <a:r>
              <a:rPr lang="bg-BG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събитие, голямо или малко. Можем да персонализираме вашето меню, за да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отговорим на вашите нужди и вашия бюджет. Независимо дали става въпрос за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сватба, корпоративен обяд, репетиционна вечеря, празнично парти, годишнина,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събиране или коктейл, ние сме ресторантьорът, на който можете да разчитате.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Нашият креативен и опитен персонал гарантира, че вашето специално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събитие ще се фокусира върху личното внимание, което вие и вашите гости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изисквате. Нашата цел е да осигурим отлично обслужване на клиентите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внимание към детайлите.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13" y="2540915"/>
            <a:ext cx="3656438" cy="243697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665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524618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958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Delicious Food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53476"/>
            <a:ext cx="90630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Ресторант. Вярваме, че има изкуство към храната и изкуство към живота, 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зад двете стои страстта. Ето защо ние, вярваме в ярките аромати на свежите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местни съставки. Ние избираме ежедневно, от малки ферми и производители,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винаги най-пресните хранителни продукти. Вярваме в страхотните ястия, които са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достъпни за всички.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Екипът ни се гордее с това, че предлага страхотна и бърза храна, на която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може да се насладите в уюта на вашия дом. Разнообразието от сандвичи,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спагети, салати, хамбургери, пица или десерти, могат да задоволят всеки вкус.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Ние се гордеем с ефективно и компетентно обслужване, което винаги е с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усмивка. Вярваме в упорития труд и всеотдайност, и се забавляваме, докато го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правим. Искаме всички от нашия екип да растат, така че инвестираме в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обучението и развитието на персонала.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00" y="2407770"/>
            <a:ext cx="3882951" cy="25900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456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2"/>
            <a:ext cx="12030010" cy="3821905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InterTrans2go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53476"/>
            <a:ext cx="86252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InterTrans2go наистина вярваме във важността да поддържаме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отворените опции и ниски цени на куриерските услуги. Ето защо ние предлагаме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услуги, които да ви дадат достъп до най-широката гама от куриери, независимо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дали търсите куриер за страната или чужбина. По този начин, по-лесно от всякога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ще намерите евтина оферта за куриерска услуга, която да отговаря на вашите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нужди, както и на вашия бюджет.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Ние работим само с куриери, на които наистина се доверяваме, което означава, че ние работим с редица местни куриери, които работят изключително в определени райони, осигурявайки услуги за доставка, които предлагат познания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за местната логистика.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Каквато и услуга да търсите, със сигурност ще намерите набор от опции, от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които да избирате. В нашата мрежа е включен набор от куриерски услуги, които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работят с големи фирми, като по този начин постигаме по-евтините куриерски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разходи и по-бързи доставки.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3"/>
          <a:stretch/>
        </p:blipFill>
        <p:spPr>
          <a:xfrm>
            <a:off x="9066447" y="2500745"/>
            <a:ext cx="2608217" cy="29986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817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Контакти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995" y="1786486"/>
            <a:ext cx="1150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Не се притеснявайте да се свържете с нас. Ние ще Ви запознаем с възможностите на СОЦИАЛЕН ХЪБ.</a:t>
            </a:r>
          </a:p>
          <a:p>
            <a:r>
              <a:rPr lang="ru-RU" dirty="0" smtClean="0">
                <a:latin typeface="Cambria" panose="02040503050406030204" pitchFamily="18" charset="0"/>
                <a:ea typeface="Cambria" panose="02040503050406030204" pitchFamily="18" charset="0"/>
              </a:rPr>
              <a:t>Можете да зададете въпрос и като попълните онлайн формата или ни позвъните на телефон </a:t>
            </a:r>
            <a:r>
              <a:rPr lang="ru-RU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0885347791.</a:t>
            </a:r>
            <a:endParaRPr lang="en-US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1846" y="2940826"/>
            <a:ext cx="4640823" cy="345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Име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91224" y="2940826"/>
            <a:ext cx="4640823" cy="345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амилия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1845" y="3467564"/>
            <a:ext cx="4640823" cy="345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Имейл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1224" y="3467564"/>
            <a:ext cx="4640823" cy="345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Телефонен номер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1844" y="3994302"/>
            <a:ext cx="10030203" cy="15584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Съобщение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4414" y="5660543"/>
            <a:ext cx="2125061" cy="27190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Изпращане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663338"/>
          </a:xfrm>
          <a:prstGeom prst="rect">
            <a:avLst/>
          </a:prstGeom>
          <a:solidFill>
            <a:srgbClr val="4A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46" y="2220686"/>
            <a:ext cx="2740479" cy="37229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6274" y="139170"/>
            <a:ext cx="124445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9667"/>
                </a:solidFill>
              </a:rPr>
              <a:t>Възползвайте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се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от</a:t>
            </a:r>
            <a:r>
              <a:rPr lang="en-US" sz="2800" b="1" dirty="0">
                <a:solidFill>
                  <a:srgbClr val="FF9667"/>
                </a:solidFill>
              </a:rPr>
              <a:t> </a:t>
            </a:r>
            <a:endParaRPr lang="en-US" sz="2800" b="1" dirty="0" smtClean="0">
              <a:solidFill>
                <a:srgbClr val="FF9667"/>
              </a:solidFill>
            </a:endParaRPr>
          </a:p>
          <a:p>
            <a:pPr algn="ctr"/>
            <a:r>
              <a:rPr lang="en-US" sz="2800" b="1" dirty="0" err="1" smtClean="0">
                <a:solidFill>
                  <a:srgbClr val="FF9667"/>
                </a:solidFill>
              </a:rPr>
              <a:t>финансовото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решение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на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проект</a:t>
            </a:r>
            <a:r>
              <a:rPr lang="en-US" sz="2800" b="1" dirty="0" smtClean="0">
                <a:solidFill>
                  <a:srgbClr val="FF9667"/>
                </a:solidFill>
              </a:rPr>
              <a:t> JOBS</a:t>
            </a:r>
          </a:p>
          <a:p>
            <a:pPr algn="ctr"/>
            <a:r>
              <a:rPr lang="en-US" sz="2800" b="1" dirty="0" err="1" smtClean="0">
                <a:solidFill>
                  <a:srgbClr val="FF9667"/>
                </a:solidFill>
              </a:rPr>
              <a:t>за</a:t>
            </a:r>
            <a:r>
              <a:rPr lang="en-US" sz="2800" b="1" dirty="0" smtClean="0">
                <a:solidFill>
                  <a:srgbClr val="FF9667"/>
                </a:solidFill>
              </a:rPr>
              <a:t> </a:t>
            </a:r>
            <a:r>
              <a:rPr lang="en-US" sz="2800" b="1" dirty="0" err="1" smtClean="0">
                <a:solidFill>
                  <a:srgbClr val="FF9667"/>
                </a:solidFill>
              </a:rPr>
              <a:t>безработни</a:t>
            </a:r>
            <a:endParaRPr lang="en-US" sz="2800" b="1" dirty="0">
              <a:solidFill>
                <a:srgbClr val="FF9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Action Button: Custom 14">
            <a:hlinkClick r:id="rId3" action="ppaction://hlinksldjump" highlightClick="1"/>
          </p:cNvPr>
          <p:cNvSpPr/>
          <p:nvPr/>
        </p:nvSpPr>
        <p:spPr>
          <a:xfrm>
            <a:off x="4629087" y="287379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hlinkshowjump?jump=firstslide" highlightClick="1"/>
          </p:cNvPr>
          <p:cNvSpPr/>
          <p:nvPr/>
        </p:nvSpPr>
        <p:spPr>
          <a:xfrm>
            <a:off x="3360908" y="288481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7" name="Action Button: Custom 16">
            <a:hlinkClick r:id="rId4" action="ppaction://hlinksldjump" highlightClick="1"/>
          </p:cNvPr>
          <p:cNvSpPr/>
          <p:nvPr/>
        </p:nvSpPr>
        <p:spPr>
          <a:xfrm>
            <a:off x="5891830" y="287379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8" name="Action Button: Custom 17">
            <a:hlinkClick r:id="rId5" action="ppaction://hlinksldjump" highlightClick="1"/>
          </p:cNvPr>
          <p:cNvSpPr/>
          <p:nvPr/>
        </p:nvSpPr>
        <p:spPr>
          <a:xfrm>
            <a:off x="7154573" y="287379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21" name="Picture 2" descr="търсача png | PNGEgg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 НАС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549" y="1656080"/>
            <a:ext cx="12040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Чрез Социален хъб физически лица, организации и независими местни занаятчии ще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могат лесно и бързо да продават продуктите си в региона и извън него. Ако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производителите имат собствен он-лайн магазин или фейсбук страница, чрез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платформата на Социален хъб ще имат възможност да достигнат до много повече</a:t>
            </a:r>
          </a:p>
          <a:p>
            <a:pPr algn="just"/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потенциални клиенти. Ако нямате онлайн присъствие, ние ще Ви помогнем - група от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студенти и ученици с високотехнологични умения ще изградят вашия уебсайт, магазин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или страница в социалните мрежи.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Генерираната от нас печалба ще се използва за финансиране на социална кухня за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подпомагане на възрастни хора в неравностойно положение, за разнос на храна по</a:t>
            </a:r>
            <a:r>
              <a:rPr lang="bg-BG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домовете и други социални услуги.</a:t>
            </a:r>
            <a:endParaRPr lang="en-US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" y="4019788"/>
            <a:ext cx="3087597" cy="205839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08" y="4019788"/>
            <a:ext cx="3099948" cy="20583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00" y="4037532"/>
            <a:ext cx="3027199" cy="201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524618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2275" y="2618770"/>
            <a:ext cx="80774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Фирма “Семейната ферма” е производител на земеделски продукти. В нея се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отглеждат основно български сортове зеленчуци, които са се доказали на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българския пазар. В региона тя е единствената фирма, която осигурява работна</a:t>
            </a:r>
            <a:r>
              <a:rPr lang="bg-BG" sz="1600" dirty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ръка на над 30 семейства.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Фирмата стартира своята дейност през 1993 г., като първоначално се е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занимавала с отглеждането на картофи и краставици на площ от около 15 декара.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Първите работници били приятели и членове на семейството. Сега се отглеждат</a:t>
            </a:r>
            <a:r>
              <a:rPr lang="bg-BG" sz="1600" dirty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над 10 вида зеленчукови култури върху площ от 120 декара, които се продават в</a:t>
            </a:r>
            <a:r>
              <a:rPr lang="bg-BG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местните фирми и магазини.</a:t>
            </a:r>
            <a:endParaRPr lang="en-US" sz="1600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275" y="1977894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Семейната ферма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60" y="2548647"/>
            <a:ext cx="3559488" cy="237299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7" name="TextBox 26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2"/>
            <a:ext cx="12030010" cy="3665029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738" y="1924160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APT-leather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38" y="2324270"/>
            <a:ext cx="722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Арт-leather e фирма за изработване на чанти, портфейли, ръкавици,</a:t>
            </a:r>
          </a:p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аксесоари и бижута от естествена кожа. Това, което ни прави толкова уникални, са нашите висококачествени продукти, съчетани с достъпни цени. Ние преработваме висококачествени кожи до съвършенство, </a:t>
            </a:r>
          </a:p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като ги превръщаме в едни от най-добрите кожени изделия в България.</a:t>
            </a:r>
          </a:p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 да се уверят клиентите в качеството на нашите изделия, от тази</a:t>
            </a:r>
          </a:p>
          <a:p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година предлагаме обиколки във фирмения шоурум и работилниците. Нашата фирма предоставяме възможност, за обучение на ученици и студенти, които искат да усвоят знания, свързани с производството на кожени</a:t>
            </a:r>
            <a:r>
              <a:rPr lang="en-US" sz="1600" dirty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изделия. Те ще придобият уникален опит, свързан с ръчната обработка на кожа и използването на съвременни техники в нейното шиене. </a:t>
            </a:r>
            <a:endParaRPr lang="en-US" sz="1600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26" y="2580873"/>
            <a:ext cx="4038734" cy="24088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363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621312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ARD-studio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49832"/>
            <a:ext cx="77422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ARD Студио е студио за създаване на глинени и керамични изделия.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Вратите на студиото са отворени за всички с интерес към глината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керамиката. Ние искаме да споделим любовта си към правенето, създаването и експериментирането във всички аспекти при работата с глина. Предлагаме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възможности за обучение на желаещи, които искат да развиват и усъвършенстват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уменията си за работа с глина и керамика. ARD Студио се управлява от екипа на майка - дъщеря, Елена и Ана. Елена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се влюбва в глината, когато се записа на любителски курс, докато е в отпуск по майчинство. След това продължава да учи керамика, изкуство и дизайн. Ана е израснала буквално с глината, научавайки почти всичко, което знае от майка си в студиото. Тя учи компютърна графика и дизайн, като предава своите умения в скулптурно ателие, преди да се прибере обратно в родния си дом, при майка си.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38" y="2373145"/>
            <a:ext cx="3991752" cy="266116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7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2"/>
            <a:ext cx="12030010" cy="3714411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Старата пекарна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14275"/>
            <a:ext cx="79877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Старата пекарна е име на най-старата и автентична семейна пекарна в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региона. Тя е основана през далечната 1965 г., като в нея работят вече трето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поколение пекари. Непрекъснатите усилия да подобрят качеството и вкуса на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храната допринасят за създаването на дългогодишни приятелства с клиентите ни.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Водени от страстта си да печем страхотен хляб, закуски и сладкиши ние се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усъвършенстваме и развиваме.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Ние печем, използвайки най-добрите съставки, които можем да намерим,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включително пшенично брашно, ръжено брашно, зърнени култури, като и лимец.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За избрани хлябове и сладкиши ние прясно смиламе пълнозърнести брашна в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подбрана от нас мелница.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Използваме местни ферми за яйца, мляко и млечни продукти, което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гарантира високото качество на продуктите. Ние използваме местно произведени</a:t>
            </a:r>
            <a:r>
              <a:rPr lang="bg-BG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съставки и продукти, когато е възможно, и изграждаме трайни отношения с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производители от региона.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71" y="2414540"/>
            <a:ext cx="3604623" cy="26714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284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621312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31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Печатница „Ян Бибиян“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608" y="2397766"/>
            <a:ext cx="79980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Ако търсите печатница, която да ви предложи качествен продукт на достъпна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цена, тогава се обърнете към нас.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Ние сме млад и амбициозен колектив, който е в крак с нуждите на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съвременните клиенти. В нашата малка местна печатница работи персонал, който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иска да се докаже, като успешна търговска печатница, която може да предложи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голяма гама от решения за всеки клиент. Ние осигурява офсетов печат, дигитален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печат, широкоформатен печат, табели, дизайнерски и креативни потребителски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продукти.</a:t>
            </a:r>
            <a:r>
              <a:rPr lang="bg-BG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Списъкът с продукти, които можем да произвеждаме е безкраен, като всеки</a:t>
            </a:r>
            <a:r>
              <a:rPr lang="bg-BG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клиенти може да разчита на нас за качествен печат, работа в срок и на добра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цена. Ние също така можем да предоставим търговска услуга на агенции за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графичен дизайн или други печатни компании, за да обслужваме нуждите на</a:t>
            </a:r>
          </a:p>
          <a:p>
            <a:pPr algn="just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своите клиенти.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0" y="2540479"/>
            <a:ext cx="3744818" cy="25015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209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524618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53366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DAN-</a:t>
            </a:r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сървис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53476"/>
            <a:ext cx="80538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“DAN Сървис” е съвременна фирма за поддръжка на информационни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технологии (IT), изграждане и поддръжка на локални мрежи, облачни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инфраструктурни услуги. Тя е специализирана в предоставянето на ИТ услуги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поддръжка на компютърна техника. През последните 5 години се изградиха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партньорства с частни и фирмени клиенти.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Нашият екип е изграден от млади специалисти със сертифицирано обучение.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Те са доказани експерти в различни облачни базирани услуги, виртуална ИТ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поддръжка, управление на мрежи, облачно архивиране на данни.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Най-важното е, че екипът на “DAN Сървис” има необходимите знания и опит,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за да ви помогне в изграждането на вашия бизнес, като ви се изготви анализ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план на оперативните разходи, които да се инвестират в подходящите услуги и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технически решения.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36" y="2589184"/>
            <a:ext cx="3552304" cy="23682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3275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93986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7" y="27628"/>
            <a:ext cx="694747" cy="679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9" y="6096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69" y="65529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799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941" y="65526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6796" y="65525"/>
            <a:ext cx="3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8768" y="65524"/>
            <a:ext cx="11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HUB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Action Button: Custom 11">
            <a:hlinkClick r:id="" action="ppaction://hlinkshowjump?jump=nextslide" highlightClick="1"/>
          </p:cNvPr>
          <p:cNvSpPr/>
          <p:nvPr/>
        </p:nvSpPr>
        <p:spPr>
          <a:xfrm>
            <a:off x="4637906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За нас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3" name="Action Button: Custom 12">
            <a:hlinkClick r:id="" action="ppaction://hlinkshowjump?jump=firstslide" highlightClick="1"/>
          </p:cNvPr>
          <p:cNvSpPr/>
          <p:nvPr/>
        </p:nvSpPr>
        <p:spPr>
          <a:xfrm>
            <a:off x="3369727" y="289583"/>
            <a:ext cx="126817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Начало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4" name="Action Button: Custom 13">
            <a:hlinkClick r:id="rId3" action="ppaction://hlinksldjump" highlightClick="1"/>
          </p:cNvPr>
          <p:cNvSpPr/>
          <p:nvPr/>
        </p:nvSpPr>
        <p:spPr>
          <a:xfrm>
            <a:off x="5900649" y="288481"/>
            <a:ext cx="1262743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Партньори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5" name="Action Button: Custom 14">
            <a:hlinkClick r:id="rId4" action="ppaction://hlinksldjump" highlightClick="1"/>
          </p:cNvPr>
          <p:cNvSpPr/>
          <p:nvPr/>
        </p:nvSpPr>
        <p:spPr>
          <a:xfrm>
            <a:off x="7163392" y="288481"/>
            <a:ext cx="1288869" cy="266329"/>
          </a:xfrm>
          <a:prstGeom prst="actionButtonBlank">
            <a:avLst/>
          </a:prstGeom>
          <a:noFill/>
          <a:ln w="19050">
            <a:solidFill>
              <a:srgbClr val="213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 smtClean="0">
                <a:solidFill>
                  <a:srgbClr val="213141"/>
                </a:solidFill>
              </a:rPr>
              <a:t>Контакти</a:t>
            </a:r>
            <a:endParaRPr lang="en-US" b="1" dirty="0">
              <a:solidFill>
                <a:srgbClr val="213141"/>
              </a:solidFill>
            </a:endParaRPr>
          </a:p>
        </p:txBody>
      </p: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8752114" y="288481"/>
            <a:ext cx="1618442" cy="364662"/>
          </a:xfrm>
          <a:prstGeom prst="actionButtonBlank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213141"/>
                </a:solidFill>
              </a:rPr>
              <a:t>Търси..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412374"/>
            <a:ext cx="12192000" cy="445625"/>
          </a:xfrm>
          <a:prstGeom prst="rect">
            <a:avLst/>
          </a:prstGeom>
          <a:solidFill>
            <a:srgbClr val="4A8C8C"/>
          </a:solidFill>
          <a:ln>
            <a:solidFill>
              <a:srgbClr val="4A8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Йоанна Циака</a:t>
            </a:r>
            <a:r>
              <a:rPr lang="en-US" sz="1600" b="1" dirty="0" smtClean="0">
                <a:solidFill>
                  <a:srgbClr val="213141"/>
                </a:solidFill>
                <a:ea typeface="Cambria" panose="02040503050406030204" pitchFamily="18" charset="0"/>
              </a:rPr>
              <a:t>|2023</a:t>
            </a:r>
            <a:endParaRPr lang="en-US" sz="1600" b="1" dirty="0">
              <a:solidFill>
                <a:srgbClr val="213141"/>
              </a:solidFill>
              <a:ea typeface="Cambria" panose="02040503050406030204" pitchFamily="18" charset="0"/>
            </a:endParaRPr>
          </a:p>
        </p:txBody>
      </p:sp>
      <p:pic>
        <p:nvPicPr>
          <p:cNvPr id="18" name="Picture 2" descr="търсача png | PNGEg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312274"/>
            <a:ext cx="311538" cy="3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213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55" y="116505"/>
            <a:ext cx="641586" cy="641586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841" y="196442"/>
            <a:ext cx="481712" cy="481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252" y="213199"/>
            <a:ext cx="448198" cy="4481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0995" y="924392"/>
            <a:ext cx="12030010" cy="731688"/>
          </a:xfrm>
          <a:prstGeom prst="rect">
            <a:avLst/>
          </a:prstGeom>
          <a:solidFill>
            <a:srgbClr val="F28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НАШИТЕ ПАРТНЬОРИ 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995" y="1893073"/>
            <a:ext cx="12030010" cy="3524618"/>
          </a:xfrm>
          <a:prstGeom prst="rect">
            <a:avLst/>
          </a:prstGeom>
          <a:noFill/>
          <a:ln w="19050">
            <a:solidFill>
              <a:srgbClr val="2131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995" y="1949281"/>
            <a:ext cx="269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131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Woo-D</a:t>
            </a:r>
            <a:endParaRPr lang="en-US" sz="2000" b="1" dirty="0">
              <a:solidFill>
                <a:srgbClr val="21314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804" y="5797278"/>
            <a:ext cx="2420391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213141"/>
                </a:solidFill>
              </a:rPr>
              <a:t>1</a:t>
            </a:r>
            <a:r>
              <a:rPr lang="en-US" dirty="0" smtClean="0">
                <a:solidFill>
                  <a:srgbClr val="213141"/>
                </a:solidFill>
              </a:rPr>
              <a:t>|2|3|4|5|6|7|8|9|10</a:t>
            </a:r>
            <a:endParaRPr lang="en-US" dirty="0">
              <a:solidFill>
                <a:srgbClr val="21314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995" y="2349391"/>
            <a:ext cx="88304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Фирма “Woo-D” и строителната индустрия дърводелските услуги и продукти,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включително кухни, прозорци, врати, оранжерии и стълбища. Тук ще намерите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професионално и надеждно дърводелско обслужване, което ще надмине вашите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очаквания.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Различните видове мебелни предмети, както врати и дограмата се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изработват без използването на железни гвоздеи. Целта е не само да спестите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пари, но и да се постигне по-добра визия и издръжливост. Необходимо е много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умения и опит, за да се изработи един красив и елегантен предмет от дърво.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Всички предварителни и консултантски работи по дърводелството са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безплатни, без предварителна оценка, а изработката е на много добра</a:t>
            </a:r>
          </a:p>
          <a:p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конкурентна цена.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26" y="2349391"/>
            <a:ext cx="4157751" cy="278296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017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1946</Words>
  <Application>Microsoft Office PowerPoint</Application>
  <PresentationFormat>Widescreen</PresentationFormat>
  <Paragraphs>299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2023-11-23T20:07:47Z</dcterms:created>
  <dcterms:modified xsi:type="dcterms:W3CDTF">2024-01-10T22:37:18Z</dcterms:modified>
</cp:coreProperties>
</file>