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1EA40-20FF-48B2-B4B2-E680F295C165}">
  <a:tblStyle styleId="{5AA1EA40-20FF-48B2-B4B2-E680F295C1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1bb9fc79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1bb9fc79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1bb9fc79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1bb9fc79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66e95cea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66e95cea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66e95cea7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66e95cea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1bb9fc79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61bb9fc79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Mention Docker + Nextflow + SLURM</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424242"/>
                </a:solidFill>
                <a:latin typeface="Nunito"/>
                <a:ea typeface="Nunito"/>
                <a:cs typeface="Nunito"/>
                <a:sym typeface="Nunito"/>
              </a:rPr>
              <a:t>Parallelized and traceable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66e95cea7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66e95cea7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Mention Docker + Nextflow + SLURM</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424242"/>
                </a:solidFill>
                <a:latin typeface="Nunito"/>
                <a:ea typeface="Nunito"/>
                <a:cs typeface="Nunito"/>
                <a:sym typeface="Nunito"/>
              </a:rPr>
              <a:t>Parallelized and traceable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66e95cea7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66e95cea7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Mention Docker + Nextflow + SLURM</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424242"/>
                </a:solidFill>
                <a:latin typeface="Nunito"/>
                <a:ea typeface="Nunito"/>
                <a:cs typeface="Nunito"/>
                <a:sym typeface="Nunito"/>
              </a:rPr>
              <a:t>Parallelized and traceable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66e95cea7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66e95cea7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Mention Docker + Nextflow + SLURM</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424242"/>
                </a:solidFill>
                <a:latin typeface="Nunito"/>
                <a:ea typeface="Nunito"/>
                <a:cs typeface="Nunito"/>
                <a:sym typeface="Nunito"/>
              </a:rPr>
              <a:t>Parallelized and traceable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66e95cea7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66e95cea7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424242"/>
                </a:solidFill>
                <a:latin typeface="Nunito"/>
                <a:ea typeface="Nunito"/>
                <a:cs typeface="Nunito"/>
                <a:sym typeface="Nunito"/>
              </a:rPr>
              <a:t>Mention Docker + Nextflow + SLURM</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424242"/>
                </a:solidFill>
                <a:latin typeface="Nunito"/>
                <a:ea typeface="Nunito"/>
                <a:cs typeface="Nunito"/>
                <a:sym typeface="Nunito"/>
              </a:rPr>
              <a:t>Parallelized and traceable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1bb9fc79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1bb9fc79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1bb9fc79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1bb9fc79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61bb9fc79f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61bb9fc79f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1bb9fc79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1bb9fc79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66e95cea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66e95cea7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1bb9fc79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1bb9fc79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60ee12e6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60ee12e6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66e95cea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66e95cea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hyperlink" Target="https://doi.org/10.1101/2022.01.13.476279" TargetMode="External"/><Relationship Id="rId6" Type="http://schemas.openxmlformats.org/officeDocument/2006/relationships/hyperlink" Target="https://doi.org/10.1099/mgen.0.00115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AMR Analysis Pipeline for Illumina &amp; Nanopore</a:t>
            </a:r>
            <a:endParaRPr/>
          </a:p>
        </p:txBody>
      </p:sp>
      <p:sp>
        <p:nvSpPr>
          <p:cNvPr id="278" name="Google Shape;278;p13"/>
          <p:cNvSpPr txBox="1"/>
          <p:nvPr>
            <p:ph idx="1" type="subTitle"/>
          </p:nvPr>
        </p:nvSpPr>
        <p:spPr>
          <a:xfrm>
            <a:off x="824000" y="3596300"/>
            <a:ext cx="5563500" cy="13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Reproducible, containerized workflow with lakehouse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Dr. Magdalena Zarowiecki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22"/>
          <p:cNvSpPr/>
          <p:nvPr/>
        </p:nvSpPr>
        <p:spPr>
          <a:xfrm>
            <a:off x="0" y="0"/>
            <a:ext cx="9144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80" name="Google Shape;380;p22" title="architecture_diagram.png"/>
          <p:cNvPicPr preferRelativeResize="0"/>
          <p:nvPr/>
        </p:nvPicPr>
        <p:blipFill rotWithShape="1">
          <a:blip r:embed="rId4">
            <a:alphaModFix/>
          </a:blip>
          <a:srcRect b="70334" l="3243" r="64256" t="4514"/>
          <a:stretch/>
        </p:blipFill>
        <p:spPr>
          <a:xfrm>
            <a:off x="3237778" y="1025525"/>
            <a:ext cx="911273" cy="705226"/>
          </a:xfrm>
          <a:prstGeom prst="rect">
            <a:avLst/>
          </a:prstGeom>
          <a:noFill/>
          <a:ln>
            <a:noFill/>
          </a:ln>
        </p:spPr>
      </p:pic>
      <p:pic>
        <p:nvPicPr>
          <p:cNvPr id="381" name="Google Shape;381;p22" title="architecture_diagram.png"/>
          <p:cNvPicPr preferRelativeResize="0"/>
          <p:nvPr/>
        </p:nvPicPr>
        <p:blipFill rotWithShape="1">
          <a:blip r:embed="rId4">
            <a:alphaModFix/>
          </a:blip>
          <a:srcRect b="34669" l="0" r="64256" t="38136"/>
          <a:stretch/>
        </p:blipFill>
        <p:spPr>
          <a:xfrm>
            <a:off x="4239863" y="882513"/>
            <a:ext cx="1158374" cy="881326"/>
          </a:xfrm>
          <a:prstGeom prst="rect">
            <a:avLst/>
          </a:prstGeom>
          <a:noFill/>
          <a:ln>
            <a:noFill/>
          </a:ln>
        </p:spPr>
      </p:pic>
      <p:pic>
        <p:nvPicPr>
          <p:cNvPr id="382" name="Google Shape;382;p22" title="architecture_diagram.png"/>
          <p:cNvPicPr preferRelativeResize="0"/>
          <p:nvPr/>
        </p:nvPicPr>
        <p:blipFill rotWithShape="1">
          <a:blip r:embed="rId4">
            <a:alphaModFix/>
          </a:blip>
          <a:srcRect b="70638" l="64102" r="3399" t="4210"/>
          <a:stretch/>
        </p:blipFill>
        <p:spPr>
          <a:xfrm>
            <a:off x="5619025" y="1451850"/>
            <a:ext cx="1053251" cy="815099"/>
          </a:xfrm>
          <a:prstGeom prst="rect">
            <a:avLst/>
          </a:prstGeom>
          <a:noFill/>
          <a:ln>
            <a:noFill/>
          </a:ln>
        </p:spPr>
      </p:pic>
      <p:pic>
        <p:nvPicPr>
          <p:cNvPr id="383" name="Google Shape;383;p22" title="Screenshot 2025-06-10 at 16.25.44.png"/>
          <p:cNvPicPr preferRelativeResize="0"/>
          <p:nvPr/>
        </p:nvPicPr>
        <p:blipFill>
          <a:blip r:embed="rId5">
            <a:alphaModFix/>
          </a:blip>
          <a:stretch>
            <a:fillRect/>
          </a:stretch>
        </p:blipFill>
        <p:spPr>
          <a:xfrm flipH="1">
            <a:off x="4809325" y="3238950"/>
            <a:ext cx="1534900" cy="1599750"/>
          </a:xfrm>
          <a:prstGeom prst="rect">
            <a:avLst/>
          </a:prstGeom>
          <a:noFill/>
          <a:ln>
            <a:noFill/>
          </a:ln>
        </p:spPr>
      </p:pic>
      <p:pic>
        <p:nvPicPr>
          <p:cNvPr id="384" name="Google Shape;384;p22" title="Screenshot 2025-06-10 at 16.27.50.png"/>
          <p:cNvPicPr preferRelativeResize="0"/>
          <p:nvPr/>
        </p:nvPicPr>
        <p:blipFill>
          <a:blip r:embed="rId6">
            <a:alphaModFix/>
          </a:blip>
          <a:stretch>
            <a:fillRect/>
          </a:stretch>
        </p:blipFill>
        <p:spPr>
          <a:xfrm>
            <a:off x="1941153" y="1976600"/>
            <a:ext cx="1158375" cy="1105460"/>
          </a:xfrm>
          <a:prstGeom prst="rect">
            <a:avLst/>
          </a:prstGeom>
          <a:noFill/>
          <a:ln>
            <a:noFill/>
          </a:ln>
        </p:spPr>
      </p:pic>
      <p:pic>
        <p:nvPicPr>
          <p:cNvPr id="385" name="Google Shape;385;p22" title="Screenshot 2025-06-10 at 16.28.34.png"/>
          <p:cNvPicPr preferRelativeResize="0"/>
          <p:nvPr/>
        </p:nvPicPr>
        <p:blipFill>
          <a:blip r:embed="rId7">
            <a:alphaModFix/>
          </a:blip>
          <a:stretch>
            <a:fillRect/>
          </a:stretch>
        </p:blipFill>
        <p:spPr>
          <a:xfrm>
            <a:off x="2725988" y="3238950"/>
            <a:ext cx="1266825" cy="1409700"/>
          </a:xfrm>
          <a:prstGeom prst="rect">
            <a:avLst/>
          </a:prstGeom>
          <a:noFill/>
          <a:ln>
            <a:noFill/>
          </a:ln>
        </p:spPr>
      </p:pic>
      <p:pic>
        <p:nvPicPr>
          <p:cNvPr id="386" name="Google Shape;386;p22" title="architecture_diagram.png"/>
          <p:cNvPicPr preferRelativeResize="0"/>
          <p:nvPr/>
        </p:nvPicPr>
        <p:blipFill rotWithShape="1">
          <a:blip r:embed="rId4">
            <a:alphaModFix/>
          </a:blip>
          <a:srcRect b="22773" l="64486" r="3015" t="55465"/>
          <a:stretch/>
        </p:blipFill>
        <p:spPr>
          <a:xfrm>
            <a:off x="6044475" y="2613024"/>
            <a:ext cx="1053251" cy="705226"/>
          </a:xfrm>
          <a:prstGeom prst="rect">
            <a:avLst/>
          </a:prstGeom>
          <a:noFill/>
          <a:ln>
            <a:noFill/>
          </a:ln>
        </p:spPr>
      </p:pic>
      <p:sp>
        <p:nvSpPr>
          <p:cNvPr id="387" name="Google Shape;387;p22"/>
          <p:cNvSpPr/>
          <p:nvPr/>
        </p:nvSpPr>
        <p:spPr>
          <a:xfrm>
            <a:off x="2184475" y="1025525"/>
            <a:ext cx="1053300" cy="881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8" name="Google Shape;388;p22"/>
          <p:cNvSpPr/>
          <p:nvPr/>
        </p:nvSpPr>
        <p:spPr>
          <a:xfrm rot="-5206005">
            <a:off x="1729763" y="3348956"/>
            <a:ext cx="1053176" cy="881308"/>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89" name="Google Shape;389;p22"/>
          <p:cNvSpPr/>
          <p:nvPr/>
        </p:nvSpPr>
        <p:spPr>
          <a:xfrm rot="9064144">
            <a:off x="6284003" y="3598198"/>
            <a:ext cx="1053012" cy="881269"/>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0" name="Google Shape;390;p22"/>
          <p:cNvSpPr/>
          <p:nvPr/>
        </p:nvSpPr>
        <p:spPr>
          <a:xfrm>
            <a:off x="3882150" y="4010325"/>
            <a:ext cx="7650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1" name="Google Shape;391;p22"/>
          <p:cNvSpPr/>
          <p:nvPr/>
        </p:nvSpPr>
        <p:spPr>
          <a:xfrm rot="10800000">
            <a:off x="4083600" y="1158188"/>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2" name="Google Shape;392;p22"/>
          <p:cNvSpPr/>
          <p:nvPr/>
        </p:nvSpPr>
        <p:spPr>
          <a:xfrm rot="-5400000">
            <a:off x="6120500" y="2282988"/>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3" name="Google Shape;393;p22"/>
          <p:cNvSpPr/>
          <p:nvPr/>
        </p:nvSpPr>
        <p:spPr>
          <a:xfrm rot="-7611055">
            <a:off x="5351034" y="1213239"/>
            <a:ext cx="362160" cy="32982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4" name="Google Shape;394;p22"/>
          <p:cNvSpPr/>
          <p:nvPr/>
        </p:nvSpPr>
        <p:spPr>
          <a:xfrm rot="9064229">
            <a:off x="3508761" y="2165718"/>
            <a:ext cx="2175579" cy="1357424"/>
          </a:xfrm>
          <a:prstGeom prst="bentArrow">
            <a:avLst>
              <a:gd fmla="val 10864" name="adj1"/>
              <a:gd fmla="val 944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5" name="Google Shape;395;p22"/>
          <p:cNvSpPr/>
          <p:nvPr/>
        </p:nvSpPr>
        <p:spPr>
          <a:xfrm>
            <a:off x="4355950" y="3194925"/>
            <a:ext cx="481200" cy="497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96" name="Google Shape;396;p22" title="architecture_diagram.png"/>
          <p:cNvPicPr preferRelativeResize="0"/>
          <p:nvPr/>
        </p:nvPicPr>
        <p:blipFill rotWithShape="1">
          <a:blip r:embed="rId4">
            <a:alphaModFix/>
          </a:blip>
          <a:srcRect b="2354" l="0" r="64256" t="72495"/>
          <a:stretch/>
        </p:blipFill>
        <p:spPr>
          <a:xfrm>
            <a:off x="3840413" y="2114549"/>
            <a:ext cx="1158374" cy="815099"/>
          </a:xfrm>
          <a:prstGeom prst="rect">
            <a:avLst/>
          </a:prstGeom>
          <a:noFill/>
          <a:ln>
            <a:noFill/>
          </a:ln>
        </p:spPr>
      </p:pic>
      <p:sp>
        <p:nvSpPr>
          <p:cNvPr id="397" name="Google Shape;397;p22"/>
          <p:cNvSpPr/>
          <p:nvPr/>
        </p:nvSpPr>
        <p:spPr>
          <a:xfrm rot="5402848">
            <a:off x="4403505" y="1774294"/>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8" name="Google Shape;398;p22"/>
          <p:cNvSpPr txBox="1"/>
          <p:nvPr/>
        </p:nvSpPr>
        <p:spPr>
          <a:xfrm>
            <a:off x="191025" y="95825"/>
            <a:ext cx="87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Maven Pro"/>
                <a:ea typeface="Maven Pro"/>
                <a:cs typeface="Maven Pro"/>
                <a:sym typeface="Maven Pro"/>
              </a:rPr>
              <a:t>Steg 5: Skalbar lösningsarkitektur (större bilden)</a:t>
            </a:r>
            <a:endParaRPr b="1" sz="2800">
              <a:solidFill>
                <a:schemeClr val="dk2"/>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2" name="Shape 402"/>
        <p:cNvGrpSpPr/>
        <p:nvPr/>
      </p:nvGrpSpPr>
      <p:grpSpPr>
        <a:xfrm>
          <a:off x="0" y="0"/>
          <a:ext cx="0" cy="0"/>
          <a:chOff x="0" y="0"/>
          <a:chExt cx="0" cy="0"/>
        </a:xfrm>
      </p:grpSpPr>
      <p:sp>
        <p:nvSpPr>
          <p:cNvPr id="403" name="Google Shape;403;p23"/>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4" name="Google Shape;404;p23"/>
          <p:cNvSpPr txBox="1"/>
          <p:nvPr>
            <p:ph type="title"/>
          </p:nvPr>
        </p:nvSpPr>
        <p:spPr>
          <a:xfrm>
            <a:off x="1303800" y="293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Sammanfattning och reflektioner</a:t>
            </a:r>
            <a:endParaRPr/>
          </a:p>
        </p:txBody>
      </p:sp>
      <p:sp>
        <p:nvSpPr>
          <p:cNvPr id="405" name="Google Shape;405;p23"/>
          <p:cNvSpPr txBox="1"/>
          <p:nvPr>
            <p:ph idx="1" type="body"/>
          </p:nvPr>
        </p:nvSpPr>
        <p:spPr>
          <a:xfrm>
            <a:off x="171975" y="923250"/>
            <a:ext cx="8850300" cy="3680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b="1" lang="en-GB" sz="1800">
                <a:solidFill>
                  <a:srgbClr val="000000"/>
                </a:solidFill>
                <a:latin typeface="Arial"/>
                <a:ea typeface="Arial"/>
                <a:cs typeface="Arial"/>
                <a:sym typeface="Arial"/>
              </a:rPr>
              <a:t>Levererat:</a:t>
            </a:r>
            <a:endParaRPr b="1" sz="1800">
              <a:solidFill>
                <a:srgbClr val="000000"/>
              </a:solidFill>
              <a:latin typeface="Arial"/>
              <a:ea typeface="Arial"/>
              <a:cs typeface="Arial"/>
              <a:sym typeface="Arial"/>
            </a:endParaRPr>
          </a:p>
          <a:p>
            <a:pPr indent="-334327" lvl="0" marL="457200" rtl="0" algn="l">
              <a:spcBef>
                <a:spcPts val="1200"/>
              </a:spcBef>
              <a:spcAft>
                <a:spcPts val="0"/>
              </a:spcAft>
              <a:buClr>
                <a:srgbClr val="000000"/>
              </a:buClr>
              <a:buSzPct val="100000"/>
              <a:buFont typeface="Arial"/>
              <a:buChar char="●"/>
            </a:pPr>
            <a:r>
              <a:rPr lang="en-GB" sz="1800">
                <a:solidFill>
                  <a:srgbClr val="000000"/>
                </a:solidFill>
                <a:latin typeface="Arial"/>
                <a:ea typeface="Arial"/>
                <a:cs typeface="Arial"/>
                <a:sym typeface="Arial"/>
              </a:rPr>
              <a:t>Reproducerbar, modulär och containeriserad pipeline, baserad på </a:t>
            </a:r>
            <a:r>
              <a:rPr lang="en-GB" sz="1800">
                <a:solidFill>
                  <a:srgbClr val="000000"/>
                </a:solidFill>
                <a:latin typeface="Arial"/>
                <a:ea typeface="Arial"/>
                <a:cs typeface="Arial"/>
                <a:sym typeface="Arial"/>
              </a:rPr>
              <a:t>bästa</a:t>
            </a:r>
            <a:r>
              <a:rPr lang="en-GB" sz="1800">
                <a:solidFill>
                  <a:srgbClr val="000000"/>
                </a:solidFill>
                <a:latin typeface="Arial"/>
                <a:ea typeface="Arial"/>
                <a:cs typeface="Arial"/>
                <a:sym typeface="Arial"/>
              </a:rPr>
              <a:t> praxis</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sz="1800">
                <a:solidFill>
                  <a:srgbClr val="000000"/>
                </a:solidFill>
                <a:latin typeface="Arial"/>
                <a:ea typeface="Arial"/>
                <a:cs typeface="Arial"/>
                <a:sym typeface="Arial"/>
              </a:rPr>
              <a:t>Fullfyller alla kriterier</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sz="1800">
                <a:solidFill>
                  <a:srgbClr val="000000"/>
                </a:solidFill>
                <a:latin typeface="Arial"/>
                <a:ea typeface="Arial"/>
                <a:cs typeface="Arial"/>
                <a:sym typeface="Arial"/>
              </a:rPr>
              <a:t>Lätt att utöka för användning i verklig övervakning</a:t>
            </a:r>
            <a:endParaRPr sz="1800">
              <a:solidFill>
                <a:srgbClr val="000000"/>
              </a:solidFill>
              <a:latin typeface="Arial"/>
              <a:ea typeface="Arial"/>
              <a:cs typeface="Arial"/>
              <a:sym typeface="Arial"/>
            </a:endParaRPr>
          </a:p>
          <a:p>
            <a:pPr indent="0" lvl="0" marL="0" rtl="0" algn="l">
              <a:spcBef>
                <a:spcPts val="1200"/>
              </a:spcBef>
              <a:spcAft>
                <a:spcPts val="0"/>
              </a:spcAft>
              <a:buNone/>
            </a:pPr>
            <a:r>
              <a:rPr b="1" lang="en-GB" sz="1800">
                <a:solidFill>
                  <a:srgbClr val="000000"/>
                </a:solidFill>
                <a:latin typeface="Arial"/>
                <a:ea typeface="Arial"/>
                <a:cs typeface="Arial"/>
                <a:sym typeface="Arial"/>
              </a:rPr>
              <a:t>Det sker en snabb teknikutveckling:</a:t>
            </a:r>
            <a:endParaRPr b="1" sz="1800">
              <a:solidFill>
                <a:srgbClr val="000000"/>
              </a:solidFill>
              <a:latin typeface="Arial"/>
              <a:ea typeface="Arial"/>
              <a:cs typeface="Arial"/>
              <a:sym typeface="Arial"/>
            </a:endParaRPr>
          </a:p>
          <a:p>
            <a:pPr indent="-334327" lvl="0" marL="457200" rtl="0" algn="l">
              <a:spcBef>
                <a:spcPts val="1200"/>
              </a:spcBef>
              <a:spcAft>
                <a:spcPts val="0"/>
              </a:spcAft>
              <a:buClr>
                <a:srgbClr val="000000"/>
              </a:buClr>
              <a:buSzPct val="100000"/>
              <a:buFont typeface="Arial"/>
              <a:buChar char="●"/>
            </a:pPr>
            <a:r>
              <a:rPr lang="en-GB" sz="1800">
                <a:solidFill>
                  <a:srgbClr val="000000"/>
                </a:solidFill>
                <a:latin typeface="Arial"/>
                <a:ea typeface="Arial"/>
                <a:cs typeface="Arial"/>
                <a:sym typeface="Arial"/>
              </a:rPr>
              <a:t>Bättre databaser: Som innehåller kliniskt testade fenotyper av olika varianter</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sz="1800">
                <a:solidFill>
                  <a:srgbClr val="000000"/>
                </a:solidFill>
                <a:latin typeface="Arial"/>
                <a:ea typeface="Arial"/>
                <a:cs typeface="Arial"/>
                <a:sym typeface="Arial"/>
              </a:rPr>
              <a:t>Bättre mjukvara: Verktyg som Abricate, AMRFinder och RGI förbättras kontinuerligt</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sz="1800">
                <a:solidFill>
                  <a:srgbClr val="000000"/>
                </a:solidFill>
                <a:latin typeface="Arial"/>
                <a:ea typeface="Arial"/>
                <a:cs typeface="Arial"/>
                <a:sym typeface="Arial"/>
              </a:rPr>
              <a:t>AI/ML-algoritmer: Kan ersätta BLAST-liknande sökningar med strukturell och funktionell klassificering</a:t>
            </a:r>
            <a:endParaRPr sz="1800">
              <a:solidFill>
                <a:srgbClr val="000000"/>
              </a:solidFill>
              <a:latin typeface="Arial"/>
              <a:ea typeface="Arial"/>
              <a:cs typeface="Arial"/>
              <a:sym typeface="Arial"/>
            </a:endParaRPr>
          </a:p>
          <a:p>
            <a:pPr indent="-334327" lvl="0" marL="457200" rtl="0" algn="l">
              <a:spcBef>
                <a:spcPts val="0"/>
              </a:spcBef>
              <a:spcAft>
                <a:spcPts val="0"/>
              </a:spcAft>
              <a:buClr>
                <a:srgbClr val="000000"/>
              </a:buClr>
              <a:buSzPct val="100000"/>
              <a:buFont typeface="Arial"/>
              <a:buChar char="●"/>
            </a:pPr>
            <a:r>
              <a:rPr lang="en-GB" sz="1800">
                <a:solidFill>
                  <a:srgbClr val="000000"/>
                </a:solidFill>
                <a:latin typeface="Arial"/>
                <a:ea typeface="Arial"/>
                <a:cs typeface="Arial"/>
                <a:sym typeface="Arial"/>
              </a:rPr>
              <a:t>Realtidsanalys: MinION möjliggör flera patientprover per dygn för samma patient, vilket möjliggör snabb detektion av resistens, och dynamiskt val av antibiotika</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1388625" y="17633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Frågor?</a:t>
            </a:r>
            <a:endParaRPr/>
          </a:p>
        </p:txBody>
      </p:sp>
      <p:pic>
        <p:nvPicPr>
          <p:cNvPr id="411" name="Google Shape;411;p24" title="klebsiella-pneumoniae-01-d15ef7.png"/>
          <p:cNvPicPr preferRelativeResize="0"/>
          <p:nvPr/>
        </p:nvPicPr>
        <p:blipFill rotWithShape="1">
          <a:blip r:embed="rId3">
            <a:alphaModFix/>
          </a:blip>
          <a:srcRect b="48981" l="0" r="0" t="20881"/>
          <a:stretch/>
        </p:blipFill>
        <p:spPr>
          <a:xfrm>
            <a:off x="474275" y="293015"/>
            <a:ext cx="8195649" cy="16215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5"/>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Bonus material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0" name="Shape 420"/>
        <p:cNvGrpSpPr/>
        <p:nvPr/>
      </p:nvGrpSpPr>
      <p:grpSpPr>
        <a:xfrm>
          <a:off x="0" y="0"/>
          <a:ext cx="0" cy="0"/>
          <a:chOff x="0" y="0"/>
          <a:chExt cx="0" cy="0"/>
        </a:xfrm>
      </p:grpSpPr>
      <p:sp>
        <p:nvSpPr>
          <p:cNvPr id="421" name="Google Shape;421;p26"/>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2" name="Google Shape;422;p26"/>
          <p:cNvSpPr txBox="1"/>
          <p:nvPr>
            <p:ph type="title"/>
          </p:nvPr>
        </p:nvSpPr>
        <p:spPr>
          <a:xfrm>
            <a:off x="1303800" y="141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Pipeline Overview - funcscan</a:t>
            </a:r>
            <a:endParaRPr/>
          </a:p>
          <a:p>
            <a:pPr indent="0" lvl="0" marL="0" rtl="0" algn="l">
              <a:spcBef>
                <a:spcPts val="1200"/>
              </a:spcBef>
              <a:spcAft>
                <a:spcPts val="0"/>
              </a:spcAft>
              <a:buNone/>
            </a:pPr>
            <a:r>
              <a:t/>
            </a:r>
            <a:endParaRPr/>
          </a:p>
        </p:txBody>
      </p:sp>
      <p:sp>
        <p:nvSpPr>
          <p:cNvPr id="423" name="Google Shape;42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4" name="Google Shape;424;p26"/>
          <p:cNvPicPr preferRelativeResize="0"/>
          <p:nvPr/>
        </p:nvPicPr>
        <p:blipFill>
          <a:blip r:embed="rId4">
            <a:alphaModFix/>
          </a:blip>
          <a:stretch>
            <a:fillRect/>
          </a:stretch>
        </p:blipFill>
        <p:spPr>
          <a:xfrm>
            <a:off x="444675" y="759488"/>
            <a:ext cx="8310077" cy="393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27"/>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30" name="Google Shape;430;p27"/>
          <p:cNvSpPr txBox="1"/>
          <p:nvPr>
            <p:ph type="title"/>
          </p:nvPr>
        </p:nvSpPr>
        <p:spPr>
          <a:xfrm>
            <a:off x="1303800" y="141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Pipeline Overview - Illumina assembly</a:t>
            </a:r>
            <a:endParaRPr/>
          </a:p>
          <a:p>
            <a:pPr indent="0" lvl="0" marL="0" rtl="0" algn="l">
              <a:spcBef>
                <a:spcPts val="1200"/>
              </a:spcBef>
              <a:spcAft>
                <a:spcPts val="0"/>
              </a:spcAft>
              <a:buNone/>
            </a:pPr>
            <a:r>
              <a:t/>
            </a:r>
            <a:endParaRPr/>
          </a:p>
        </p:txBody>
      </p:sp>
      <p:pic>
        <p:nvPicPr>
          <p:cNvPr id="431" name="Google Shape;431;p27"/>
          <p:cNvPicPr preferRelativeResize="0"/>
          <p:nvPr/>
        </p:nvPicPr>
        <p:blipFill>
          <a:blip r:embed="rId4">
            <a:alphaModFix/>
          </a:blip>
          <a:stretch>
            <a:fillRect/>
          </a:stretch>
        </p:blipFill>
        <p:spPr>
          <a:xfrm>
            <a:off x="0" y="1174254"/>
            <a:ext cx="9144003" cy="27949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28"/>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37" name="Google Shape;437;p28"/>
          <p:cNvSpPr txBox="1"/>
          <p:nvPr>
            <p:ph type="title"/>
          </p:nvPr>
        </p:nvSpPr>
        <p:spPr>
          <a:xfrm>
            <a:off x="1303800" y="141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Assembly och analys resultat</a:t>
            </a:r>
            <a:endParaRPr/>
          </a:p>
          <a:p>
            <a:pPr indent="0" lvl="0" marL="0" rtl="0" algn="l">
              <a:spcBef>
                <a:spcPts val="1200"/>
              </a:spcBef>
              <a:spcAft>
                <a:spcPts val="0"/>
              </a:spcAft>
              <a:buNone/>
            </a:pPr>
            <a:r>
              <a:t/>
            </a:r>
            <a:endParaRPr/>
          </a:p>
        </p:txBody>
      </p:sp>
      <p:pic>
        <p:nvPicPr>
          <p:cNvPr id="438" name="Google Shape;438;p28" title="Screenshot 2025-06-11 at 21.21.57.png"/>
          <p:cNvPicPr preferRelativeResize="0"/>
          <p:nvPr/>
        </p:nvPicPr>
        <p:blipFill rotWithShape="1">
          <a:blip r:embed="rId4">
            <a:alphaModFix/>
          </a:blip>
          <a:srcRect b="0" l="2040" r="2183" t="0"/>
          <a:stretch/>
        </p:blipFill>
        <p:spPr>
          <a:xfrm>
            <a:off x="19575" y="1140675"/>
            <a:ext cx="9143999" cy="2100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29"/>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4" name="Google Shape;444;p29"/>
          <p:cNvSpPr txBox="1"/>
          <p:nvPr>
            <p:ph type="title"/>
          </p:nvPr>
        </p:nvSpPr>
        <p:spPr>
          <a:xfrm>
            <a:off x="1303800" y="141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Förbättringar</a:t>
            </a:r>
            <a:endParaRPr/>
          </a:p>
          <a:p>
            <a:pPr indent="0" lvl="0" marL="0" rtl="0" algn="l">
              <a:spcBef>
                <a:spcPts val="1200"/>
              </a:spcBef>
              <a:spcAft>
                <a:spcPts val="0"/>
              </a:spcAft>
              <a:buNone/>
            </a:pPr>
            <a:r>
              <a:t/>
            </a:r>
            <a:endParaRPr/>
          </a:p>
        </p:txBody>
      </p:sp>
      <p:sp>
        <p:nvSpPr>
          <p:cNvPr id="445" name="Google Shape;445;p29"/>
          <p:cNvSpPr txBox="1"/>
          <p:nvPr/>
        </p:nvSpPr>
        <p:spPr>
          <a:xfrm>
            <a:off x="132300" y="766775"/>
            <a:ext cx="8883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2"/>
                </a:solidFill>
                <a:latin typeface="Nunito"/>
                <a:ea typeface="Nunito"/>
                <a:cs typeface="Nunito"/>
                <a:sym typeface="Nunito"/>
              </a:rPr>
              <a:t>With more time we could </a:t>
            </a:r>
            <a:r>
              <a:rPr b="1" lang="en-GB" sz="1600">
                <a:solidFill>
                  <a:schemeClr val="dk2"/>
                </a:solidFill>
                <a:latin typeface="Nunito"/>
                <a:ea typeface="Nunito"/>
                <a:cs typeface="Nunito"/>
                <a:sym typeface="Nunito"/>
              </a:rPr>
              <a:t>prioritise:</a:t>
            </a:r>
            <a:endParaRPr b="1"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Runtime reporting with nanopore for urgent cases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Custom reports for clinicians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More careful benchmarking and tool selection</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In-house forks for easier development</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More careful separation of workflows for isolates vs clinical or environmental samples with higher impurity, and more effort put into supporting the type of samples you most often get.</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Integrated metadata handling, for example who requested the sample, its urgency, its origin, who to notify with important results, its consent policy and the data retention policy. These are things we most likely will always have to do in-house to fit with current demands and projects.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Optimise compute, use of reference DBs etc to make the pipelines faster to run. When testing on both AWS and local, I created a REFERENCE directory to keep up-to-date databases for the pipelines to run from.</a:t>
            </a:r>
            <a:endParaRPr sz="16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30"/>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1" name="Google Shape;451;p30"/>
          <p:cNvSpPr txBox="1"/>
          <p:nvPr>
            <p:ph type="title"/>
          </p:nvPr>
        </p:nvSpPr>
        <p:spPr>
          <a:xfrm>
            <a:off x="1303800" y="1413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Kodbas</a:t>
            </a:r>
            <a:endParaRPr/>
          </a:p>
          <a:p>
            <a:pPr indent="0" lvl="0" marL="0" rtl="0" algn="l">
              <a:spcBef>
                <a:spcPts val="1200"/>
              </a:spcBef>
              <a:spcAft>
                <a:spcPts val="0"/>
              </a:spcAft>
              <a:buNone/>
            </a:pPr>
            <a:r>
              <a:t/>
            </a:r>
            <a:endParaRPr/>
          </a:p>
        </p:txBody>
      </p:sp>
      <p:sp>
        <p:nvSpPr>
          <p:cNvPr id="452" name="Google Shape;452;p30"/>
          <p:cNvSpPr txBox="1"/>
          <p:nvPr/>
        </p:nvSpPr>
        <p:spPr>
          <a:xfrm>
            <a:off x="130350" y="345025"/>
            <a:ext cx="3666300" cy="458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api</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assets</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bin</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conf</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data</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Docker</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documentation</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environment.yml</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lakehouse</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LICENSE</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main.nf</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modules</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nextflow.config</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README.md</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requirements-dev.txt</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results</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slurm</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tests</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work</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n-GB" sz="1300">
                <a:solidFill>
                  <a:schemeClr val="dk2"/>
                </a:solidFill>
                <a:latin typeface="Nunito"/>
                <a:ea typeface="Nunito"/>
                <a:cs typeface="Nunito"/>
                <a:sym typeface="Nunito"/>
              </a:rPr>
              <a:t>└── workflows</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53" name="Google Shape;453;p30"/>
          <p:cNvSpPr txBox="1"/>
          <p:nvPr/>
        </p:nvSpPr>
        <p:spPr>
          <a:xfrm>
            <a:off x="3730625" y="3942825"/>
            <a:ext cx="53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https://github.com/MagdalenaZZ/amr-pipeline-project/tree/main</a:t>
            </a:r>
            <a:endParaRPr/>
          </a:p>
        </p:txBody>
      </p:sp>
      <p:sp>
        <p:nvSpPr>
          <p:cNvPr id="454" name="Google Shape;454;p30"/>
          <p:cNvSpPr txBox="1"/>
          <p:nvPr/>
        </p:nvSpPr>
        <p:spPr>
          <a:xfrm>
            <a:off x="4466175" y="926050"/>
            <a:ext cx="4048200" cy="26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Nunito"/>
                <a:ea typeface="Nunito"/>
                <a:cs typeface="Nunito"/>
                <a:sym typeface="Nunito"/>
              </a:rPr>
              <a:t>Innehåll:</a:t>
            </a:r>
            <a:endParaRPr b="1"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Exempel config och input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Testmoduler Python unittest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Github action CI/CD</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Lakehouse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API layer</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Nextflow main.nf</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Dokumentation</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Miljöfiler</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Installerings instruktioner</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Resultat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GB"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14"/>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84" name="Google Shape;284;p14"/>
          <p:cNvSpPr txBox="1"/>
          <p:nvPr>
            <p:ph type="title"/>
          </p:nvPr>
        </p:nvSpPr>
        <p:spPr>
          <a:xfrm>
            <a:off x="1303800" y="65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Vad är antibiotikaresistens (AMR)?</a:t>
            </a:r>
            <a:endParaRPr/>
          </a:p>
        </p:txBody>
      </p:sp>
      <p:sp>
        <p:nvSpPr>
          <p:cNvPr id="285" name="Google Shape;285;p14"/>
          <p:cNvSpPr txBox="1"/>
          <p:nvPr>
            <p:ph idx="1" type="body"/>
          </p:nvPr>
        </p:nvSpPr>
        <p:spPr>
          <a:xfrm>
            <a:off x="601200" y="655325"/>
            <a:ext cx="7836300" cy="3588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GB" sz="1622">
                <a:solidFill>
                  <a:srgbClr val="000000"/>
                </a:solidFill>
                <a:latin typeface="Arial"/>
                <a:ea typeface="Arial"/>
                <a:cs typeface="Arial"/>
                <a:sym typeface="Arial"/>
              </a:rPr>
              <a:t>Vad är AMR?</a:t>
            </a:r>
            <a:endParaRPr b="1"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622">
                <a:solidFill>
                  <a:srgbClr val="000000"/>
                </a:solidFill>
                <a:latin typeface="Arial"/>
                <a:ea typeface="Arial"/>
                <a:cs typeface="Arial"/>
                <a:sym typeface="Arial"/>
              </a:rPr>
              <a:t>Antibiotikaresistens (AMR) innebär att bakterier utvecklar förmåga att överleva behandling med antibiotika.</a:t>
            </a:r>
            <a:endParaRPr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622">
                <a:solidFill>
                  <a:srgbClr val="000000"/>
                </a:solidFill>
                <a:latin typeface="Arial"/>
                <a:ea typeface="Arial"/>
                <a:cs typeface="Arial"/>
                <a:sym typeface="Arial"/>
              </a:rPr>
              <a:t>Detta sker genom mutationer eller genom att bakterier förvärvar resistensgener via horisontell genöverföring.</a:t>
            </a:r>
            <a:endParaRPr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GB" sz="1622">
                <a:solidFill>
                  <a:srgbClr val="000000"/>
                </a:solidFill>
                <a:latin typeface="Arial"/>
                <a:ea typeface="Arial"/>
                <a:cs typeface="Arial"/>
                <a:sym typeface="Arial"/>
              </a:rPr>
              <a:t>Varför är det viktigt att spåra?</a:t>
            </a:r>
            <a:endParaRPr b="1"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622">
                <a:solidFill>
                  <a:srgbClr val="000000"/>
                </a:solidFill>
                <a:latin typeface="Arial"/>
                <a:ea typeface="Arial"/>
                <a:cs typeface="Arial"/>
                <a:sym typeface="Arial"/>
              </a:rPr>
              <a:t>AMR utgör ett ökande globalt hot mot folkhälsan.</a:t>
            </a:r>
            <a:endParaRPr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GB" sz="1622">
                <a:solidFill>
                  <a:srgbClr val="000000"/>
                </a:solidFill>
                <a:latin typeface="Arial"/>
                <a:ea typeface="Arial"/>
                <a:cs typeface="Arial"/>
                <a:sym typeface="Arial"/>
              </a:rPr>
              <a:t>Resistenta infektioner leder till:</a:t>
            </a:r>
            <a:endParaRPr sz="1622">
              <a:solidFill>
                <a:srgbClr val="000000"/>
              </a:solidFill>
              <a:latin typeface="Arial"/>
              <a:ea typeface="Arial"/>
              <a:cs typeface="Arial"/>
              <a:sym typeface="Arial"/>
            </a:endParaRPr>
          </a:p>
          <a:p>
            <a:pPr indent="-331628" lvl="0" marL="457200" rtl="0" algn="l">
              <a:lnSpc>
                <a:spcPct val="100000"/>
              </a:lnSpc>
              <a:spcBef>
                <a:spcPts val="0"/>
              </a:spcBef>
              <a:spcAft>
                <a:spcPts val="0"/>
              </a:spcAft>
              <a:buClr>
                <a:srgbClr val="000000"/>
              </a:buClr>
              <a:buSzPts val="1623"/>
              <a:buFont typeface="Arial"/>
              <a:buChar char="-"/>
            </a:pPr>
            <a:r>
              <a:rPr lang="en-GB" sz="1622">
                <a:solidFill>
                  <a:srgbClr val="000000"/>
                </a:solidFill>
                <a:latin typeface="Arial"/>
                <a:ea typeface="Arial"/>
                <a:cs typeface="Arial"/>
                <a:sym typeface="Arial"/>
              </a:rPr>
              <a:t>Längre vårdtider</a:t>
            </a:r>
            <a:endParaRPr sz="1622">
              <a:solidFill>
                <a:srgbClr val="000000"/>
              </a:solidFill>
              <a:latin typeface="Arial"/>
              <a:ea typeface="Arial"/>
              <a:cs typeface="Arial"/>
              <a:sym typeface="Arial"/>
            </a:endParaRPr>
          </a:p>
          <a:p>
            <a:pPr indent="-331628" lvl="0" marL="457200" rtl="0" algn="l">
              <a:lnSpc>
                <a:spcPct val="100000"/>
              </a:lnSpc>
              <a:spcBef>
                <a:spcPts val="0"/>
              </a:spcBef>
              <a:spcAft>
                <a:spcPts val="0"/>
              </a:spcAft>
              <a:buClr>
                <a:srgbClr val="000000"/>
              </a:buClr>
              <a:buSzPts val="1623"/>
              <a:buFont typeface="Arial"/>
              <a:buChar char="-"/>
            </a:pPr>
            <a:r>
              <a:rPr lang="en-GB" sz="1622">
                <a:solidFill>
                  <a:srgbClr val="000000"/>
                </a:solidFill>
                <a:latin typeface="Arial"/>
                <a:ea typeface="Arial"/>
                <a:cs typeface="Arial"/>
                <a:sym typeface="Arial"/>
              </a:rPr>
              <a:t>Högre dödlighet</a:t>
            </a:r>
            <a:endParaRPr sz="1622">
              <a:solidFill>
                <a:srgbClr val="000000"/>
              </a:solidFill>
              <a:latin typeface="Arial"/>
              <a:ea typeface="Arial"/>
              <a:cs typeface="Arial"/>
              <a:sym typeface="Arial"/>
            </a:endParaRPr>
          </a:p>
          <a:p>
            <a:pPr indent="-331628" lvl="0" marL="457200" rtl="0" algn="l">
              <a:lnSpc>
                <a:spcPct val="100000"/>
              </a:lnSpc>
              <a:spcBef>
                <a:spcPts val="0"/>
              </a:spcBef>
              <a:spcAft>
                <a:spcPts val="0"/>
              </a:spcAft>
              <a:buClr>
                <a:srgbClr val="000000"/>
              </a:buClr>
              <a:buSzPts val="1623"/>
              <a:buFont typeface="Arial"/>
              <a:buChar char="-"/>
            </a:pPr>
            <a:r>
              <a:rPr lang="en-GB" sz="1622">
                <a:solidFill>
                  <a:srgbClr val="000000"/>
                </a:solidFill>
                <a:latin typeface="Arial"/>
                <a:ea typeface="Arial"/>
                <a:cs typeface="Arial"/>
                <a:sym typeface="Arial"/>
              </a:rPr>
              <a:t>Ökade kostnader</a:t>
            </a:r>
            <a:endParaRPr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22">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GB" sz="1622">
                <a:solidFill>
                  <a:srgbClr val="000000"/>
                </a:solidFill>
                <a:latin typeface="Arial"/>
                <a:ea typeface="Arial"/>
                <a:cs typeface="Arial"/>
                <a:sym typeface="Arial"/>
              </a:rPr>
              <a:t>Tidig upptäckt av resistens underlättar rätt behandling och infektionskontroll.</a:t>
            </a:r>
            <a:endParaRPr sz="2000">
              <a:solidFill>
                <a:srgbClr val="000000"/>
              </a:solidFill>
            </a:endParaRPr>
          </a:p>
        </p:txBody>
      </p:sp>
      <p:pic>
        <p:nvPicPr>
          <p:cNvPr id="286" name="Google Shape;286;p14" title="Klebsiella_pneumoniae_Mucoid_Colonies_on_MacConkey_Medium.jpg"/>
          <p:cNvPicPr preferRelativeResize="0"/>
          <p:nvPr/>
        </p:nvPicPr>
        <p:blipFill>
          <a:blip r:embed="rId4">
            <a:alphaModFix/>
          </a:blip>
          <a:stretch>
            <a:fillRect/>
          </a:stretch>
        </p:blipFill>
        <p:spPr>
          <a:xfrm>
            <a:off x="5985725" y="1693250"/>
            <a:ext cx="3123576" cy="1756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15"/>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2" name="Google Shape;292;p15"/>
          <p:cNvSpPr txBox="1"/>
          <p:nvPr>
            <p:ph type="title"/>
          </p:nvPr>
        </p:nvSpPr>
        <p:spPr>
          <a:xfrm>
            <a:off x="1303800" y="65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med detektion av AMR?</a:t>
            </a:r>
            <a:endParaRPr/>
          </a:p>
        </p:txBody>
      </p:sp>
      <p:sp>
        <p:nvSpPr>
          <p:cNvPr id="293" name="Google Shape;293;p15"/>
          <p:cNvSpPr txBox="1"/>
          <p:nvPr>
            <p:ph idx="1" type="body"/>
          </p:nvPr>
        </p:nvSpPr>
        <p:spPr>
          <a:xfrm>
            <a:off x="2166725" y="691350"/>
            <a:ext cx="6756600" cy="390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1622">
                <a:solidFill>
                  <a:srgbClr val="000000"/>
                </a:solidFill>
                <a:latin typeface="Arial"/>
                <a:ea typeface="Arial"/>
                <a:cs typeface="Arial"/>
                <a:sym typeface="Arial"/>
              </a:rPr>
              <a:t>Varför är det svårt att upptäcka från sekvensering?</a:t>
            </a:r>
            <a:endParaRPr b="1" sz="1622">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Resistensgener kan vara:</a:t>
            </a:r>
            <a:endParaRPr sz="1557">
              <a:solidFill>
                <a:srgbClr val="000000"/>
              </a:solidFill>
              <a:latin typeface="Arial"/>
              <a:ea typeface="Arial"/>
              <a:cs typeface="Arial"/>
              <a:sym typeface="Arial"/>
            </a:endParaRPr>
          </a:p>
          <a:p>
            <a:pPr indent="-327501" lvl="1" marL="9144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Ofullständigt annoterade i referensdatabaser</a:t>
            </a:r>
            <a:endParaRPr sz="1557">
              <a:solidFill>
                <a:srgbClr val="000000"/>
              </a:solidFill>
              <a:latin typeface="Arial"/>
              <a:ea typeface="Arial"/>
              <a:cs typeface="Arial"/>
              <a:sym typeface="Arial"/>
            </a:endParaRPr>
          </a:p>
          <a:p>
            <a:pPr indent="-327501" lvl="1" marL="9144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Inbäddade i mobila genetiska element (t.ex. plasmider)</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Sekvensteknologi kan påverka resultatet</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Resistensmekanismer kan vara fenotypiska med osäker genetik</a:t>
            </a:r>
            <a:br>
              <a:rPr lang="en-GB" sz="1557">
                <a:solidFill>
                  <a:srgbClr val="000000"/>
                </a:solidFill>
                <a:latin typeface="Arial"/>
                <a:ea typeface="Arial"/>
                <a:cs typeface="Arial"/>
                <a:sym typeface="Arial"/>
              </a:rPr>
            </a:br>
            <a:endParaRPr sz="1557">
              <a:solidFill>
                <a:srgbClr val="000000"/>
              </a:solidFill>
              <a:latin typeface="Arial"/>
              <a:ea typeface="Arial"/>
              <a:cs typeface="Arial"/>
              <a:sym typeface="Arial"/>
            </a:endParaRPr>
          </a:p>
          <a:p>
            <a:pPr indent="0" lvl="0" marL="0" rtl="0" algn="l">
              <a:lnSpc>
                <a:spcPct val="100000"/>
              </a:lnSpc>
              <a:spcBef>
                <a:spcPts val="0"/>
              </a:spcBef>
              <a:spcAft>
                <a:spcPts val="0"/>
              </a:spcAft>
              <a:buSzPts val="358"/>
              <a:buNone/>
            </a:pPr>
            <a:r>
              <a:rPr b="1" lang="en-GB" sz="1622">
                <a:solidFill>
                  <a:srgbClr val="000000"/>
                </a:solidFill>
                <a:latin typeface="Arial"/>
                <a:ea typeface="Arial"/>
                <a:cs typeface="Arial"/>
                <a:sym typeface="Arial"/>
              </a:rPr>
              <a:t>Hur kan vi förbättra metoderna?</a:t>
            </a:r>
            <a:endParaRPr b="1" sz="1622">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Kombinera flera datakällor: sekvensdata, metadata, kliniska data</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Förbättra referensdatabaser</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Förbättra och validera analysmetoder</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Använd maskininlärning för att identifiera mönster</a:t>
            </a:r>
            <a:endParaRPr sz="1557">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557">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GB" sz="1557">
                <a:solidFill>
                  <a:srgbClr val="000000"/>
                </a:solidFill>
                <a:latin typeface="Arial"/>
                <a:ea typeface="Arial"/>
                <a:cs typeface="Arial"/>
                <a:sym typeface="Arial"/>
              </a:rPr>
              <a:t>Vi hoppas kunna förbättra metoderna tills det </a:t>
            </a:r>
            <a:r>
              <a:rPr b="1" lang="en-GB" sz="1557">
                <a:solidFill>
                  <a:srgbClr val="000000"/>
                </a:solidFill>
                <a:latin typeface="Arial"/>
                <a:ea typeface="Arial"/>
                <a:cs typeface="Arial"/>
                <a:sym typeface="Arial"/>
              </a:rPr>
              <a:t>är möjligt att t.ex.</a:t>
            </a:r>
            <a:r>
              <a:rPr lang="en-GB" sz="1557">
                <a:solidFill>
                  <a:srgbClr val="000000"/>
                </a:solidFill>
                <a:latin typeface="Arial"/>
                <a:ea typeface="Arial"/>
                <a:cs typeface="Arial"/>
                <a:sym typeface="Arial"/>
              </a:rPr>
              <a:t> </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Välja antibiotika till en akut sjuk patient i realtid</a:t>
            </a:r>
            <a:endParaRPr sz="1557">
              <a:solidFill>
                <a:srgbClr val="000000"/>
              </a:solidFill>
              <a:latin typeface="Arial"/>
              <a:ea typeface="Arial"/>
              <a:cs typeface="Arial"/>
              <a:sym typeface="Arial"/>
            </a:endParaRPr>
          </a:p>
          <a:p>
            <a:pPr indent="-327501" lvl="0" marL="457200" rtl="0" algn="l">
              <a:lnSpc>
                <a:spcPct val="100000"/>
              </a:lnSpc>
              <a:spcBef>
                <a:spcPts val="0"/>
              </a:spcBef>
              <a:spcAft>
                <a:spcPts val="0"/>
              </a:spcAft>
              <a:buClr>
                <a:srgbClr val="000000"/>
              </a:buClr>
              <a:buSzPts val="1558"/>
              <a:buFont typeface="Arial"/>
              <a:buChar char="-"/>
            </a:pPr>
            <a:r>
              <a:rPr lang="en-GB" sz="1557">
                <a:solidFill>
                  <a:srgbClr val="000000"/>
                </a:solidFill>
                <a:latin typeface="Arial"/>
                <a:ea typeface="Arial"/>
                <a:cs typeface="Arial"/>
                <a:sym typeface="Arial"/>
              </a:rPr>
              <a:t>Spåra källan till ett utbrott genom miljöprover </a:t>
            </a:r>
            <a:endParaRPr sz="1557">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622">
              <a:solidFill>
                <a:srgbClr val="000000"/>
              </a:solidFill>
              <a:latin typeface="Arial"/>
              <a:ea typeface="Arial"/>
              <a:cs typeface="Arial"/>
              <a:sym typeface="Arial"/>
            </a:endParaRPr>
          </a:p>
          <a:p>
            <a:pPr indent="0" lvl="0" marL="0" rtl="0" algn="l">
              <a:lnSpc>
                <a:spcPct val="100000"/>
              </a:lnSpc>
              <a:spcBef>
                <a:spcPts val="0"/>
              </a:spcBef>
              <a:spcAft>
                <a:spcPts val="0"/>
              </a:spcAft>
              <a:buSzPts val="358"/>
              <a:buNone/>
            </a:pPr>
            <a:r>
              <a:t/>
            </a:r>
            <a:endParaRPr sz="1557">
              <a:solidFill>
                <a:srgbClr val="000000"/>
              </a:solidFill>
              <a:latin typeface="Arial"/>
              <a:ea typeface="Arial"/>
              <a:cs typeface="Arial"/>
              <a:sym typeface="Arial"/>
            </a:endParaRPr>
          </a:p>
          <a:p>
            <a:pPr indent="0" lvl="0" marL="0" rtl="0" algn="l">
              <a:lnSpc>
                <a:spcPct val="100000"/>
              </a:lnSpc>
              <a:spcBef>
                <a:spcPts val="0"/>
              </a:spcBef>
              <a:spcAft>
                <a:spcPts val="0"/>
              </a:spcAft>
              <a:buSzPts val="358"/>
              <a:buNone/>
            </a:pPr>
            <a:r>
              <a:t/>
            </a:r>
            <a:endParaRPr sz="1850">
              <a:solidFill>
                <a:srgbClr val="000000"/>
              </a:solidFill>
              <a:latin typeface="Arial"/>
              <a:ea typeface="Arial"/>
              <a:cs typeface="Arial"/>
              <a:sym typeface="Arial"/>
            </a:endParaRPr>
          </a:p>
        </p:txBody>
      </p:sp>
      <p:pic>
        <p:nvPicPr>
          <p:cNvPr id="294" name="Google Shape;294;p15" title="Klebsiella_pneumoniae_Bacterium_(13383411493).jpg"/>
          <p:cNvPicPr preferRelativeResize="0"/>
          <p:nvPr/>
        </p:nvPicPr>
        <p:blipFill>
          <a:blip r:embed="rId4">
            <a:alphaModFix/>
          </a:blip>
          <a:stretch>
            <a:fillRect/>
          </a:stretch>
        </p:blipFill>
        <p:spPr>
          <a:xfrm>
            <a:off x="171075" y="1814300"/>
            <a:ext cx="1709525" cy="17885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16"/>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Mål</a:t>
            </a:r>
            <a:endParaRPr/>
          </a:p>
        </p:txBody>
      </p:sp>
      <p:sp>
        <p:nvSpPr>
          <p:cNvPr id="301" name="Google Shape;301;p16"/>
          <p:cNvSpPr txBox="1"/>
          <p:nvPr>
            <p:ph idx="1" type="body"/>
          </p:nvPr>
        </p:nvSpPr>
        <p:spPr>
          <a:xfrm>
            <a:off x="423325" y="1529550"/>
            <a:ext cx="8381100" cy="296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000">
                <a:solidFill>
                  <a:srgbClr val="000000"/>
                </a:solidFill>
              </a:rPr>
              <a:t>Att kunna hantera ett stort antal inkommande prover som innehåller bakteriesekvenser</a:t>
            </a:r>
            <a:endParaRPr sz="2000">
              <a:solidFill>
                <a:srgbClr val="000000"/>
              </a:solidFill>
            </a:endParaRPr>
          </a:p>
          <a:p>
            <a:pPr indent="0" lvl="0" marL="0" rtl="0" algn="l">
              <a:spcBef>
                <a:spcPts val="1200"/>
              </a:spcBef>
              <a:spcAft>
                <a:spcPts val="0"/>
              </a:spcAft>
              <a:buNone/>
            </a:pPr>
            <a:r>
              <a:rPr lang="en-GB" sz="2000">
                <a:solidFill>
                  <a:srgbClr val="000000"/>
                </a:solidFill>
              </a:rPr>
              <a:t>Att bearbeta, analysera och extrahera gener som misstänks överföra antibiotikaresistens</a:t>
            </a:r>
            <a:endParaRPr sz="2000">
              <a:solidFill>
                <a:srgbClr val="000000"/>
              </a:solidFill>
            </a:endParaRPr>
          </a:p>
          <a:p>
            <a:pPr indent="0" lvl="0" marL="0" rtl="0" algn="l">
              <a:spcBef>
                <a:spcPts val="1200"/>
              </a:spcBef>
              <a:spcAft>
                <a:spcPts val="0"/>
              </a:spcAft>
              <a:buNone/>
            </a:pPr>
            <a:r>
              <a:rPr lang="en-GB" sz="2000">
                <a:solidFill>
                  <a:srgbClr val="000000"/>
                </a:solidFill>
              </a:rPr>
              <a:t>Att skapa en fullständig arkitektur med objektlagring, analys och ett lakehouse med ett API för enkel visualisering och analys av data</a:t>
            </a:r>
            <a:endParaRPr sz="2000">
              <a:solidFill>
                <a:srgbClr val="000000"/>
              </a:solidFill>
            </a:endParaRPr>
          </a:p>
          <a:p>
            <a:pPr indent="0" lvl="0" marL="0" rtl="0" algn="l">
              <a:spcBef>
                <a:spcPts val="1200"/>
              </a:spcBef>
              <a:spcAft>
                <a:spcPts val="1200"/>
              </a:spcAft>
              <a:buNone/>
            </a:pPr>
            <a:r>
              <a:t/>
            </a:r>
            <a:endParaRPr sz="2000">
              <a:solidFill>
                <a:srgbClr val="000000"/>
              </a:solidFill>
            </a:endParaRPr>
          </a:p>
        </p:txBody>
      </p:sp>
      <p:pic>
        <p:nvPicPr>
          <p:cNvPr id="302" name="Google Shape;302;p16" title="klebsiella-pneumoniae-01-d15ef7.png"/>
          <p:cNvPicPr preferRelativeResize="0"/>
          <p:nvPr/>
        </p:nvPicPr>
        <p:blipFill rotWithShape="1">
          <a:blip r:embed="rId4">
            <a:alphaModFix/>
          </a:blip>
          <a:srcRect b="48982" l="0" r="0" t="0"/>
          <a:stretch/>
        </p:blipFill>
        <p:spPr>
          <a:xfrm>
            <a:off x="4956800" y="0"/>
            <a:ext cx="4149850" cy="1389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17"/>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8" name="Google Shape;308;p17"/>
          <p:cNvSpPr txBox="1"/>
          <p:nvPr>
            <p:ph type="title"/>
          </p:nvPr>
        </p:nvSpPr>
        <p:spPr>
          <a:xfrm>
            <a:off x="171975" y="217575"/>
            <a:ext cx="8823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Steg 1: Identifiera bästa praxis för analys och pipelines</a:t>
            </a:r>
            <a:endParaRPr/>
          </a:p>
        </p:txBody>
      </p:sp>
      <p:sp>
        <p:nvSpPr>
          <p:cNvPr id="309" name="Google Shape;309;p17"/>
          <p:cNvSpPr txBox="1"/>
          <p:nvPr>
            <p:ph idx="1" type="body"/>
          </p:nvPr>
        </p:nvSpPr>
        <p:spPr>
          <a:xfrm>
            <a:off x="105825" y="899575"/>
            <a:ext cx="4061400" cy="3611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600">
                <a:solidFill>
                  <a:srgbClr val="000000"/>
                </a:solidFill>
                <a:latin typeface="Arial"/>
                <a:ea typeface="Arial"/>
                <a:cs typeface="Arial"/>
                <a:sym typeface="Arial"/>
              </a:rPr>
              <a:t>Krav:</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GB" sz="1600">
                <a:solidFill>
                  <a:srgbClr val="000000"/>
                </a:solidFill>
                <a:latin typeface="Arial"/>
                <a:ea typeface="Arial"/>
                <a:cs typeface="Arial"/>
                <a:sym typeface="Arial"/>
              </a:rPr>
              <a:t>Fungerar med både Illumina- och Nanopore-data</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Sammanställer eller förutsäger antibiotikaresistens (AMR) direkt från sekvenser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Pipeline enligt bästa praxis, helst med flera olika AMR-prediktorer</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Lämplig hantering av allel-varianter och FP</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Kvalitetskontroll (QC)!</a:t>
            </a:r>
            <a:endParaRPr b="1" sz="2200">
              <a:solidFill>
                <a:srgbClr val="000000"/>
              </a:solidFill>
            </a:endParaRPr>
          </a:p>
        </p:txBody>
      </p:sp>
      <p:pic>
        <p:nvPicPr>
          <p:cNvPr id="310" name="Google Shape;310;p17" title="Screenshot 2025-06-11 at 20.22.11.png"/>
          <p:cNvPicPr preferRelativeResize="0"/>
          <p:nvPr/>
        </p:nvPicPr>
        <p:blipFill>
          <a:blip r:embed="rId4">
            <a:alphaModFix/>
          </a:blip>
          <a:stretch>
            <a:fillRect/>
          </a:stretch>
        </p:blipFill>
        <p:spPr>
          <a:xfrm>
            <a:off x="4263700" y="1140675"/>
            <a:ext cx="4626299" cy="2791400"/>
          </a:xfrm>
          <a:prstGeom prst="rect">
            <a:avLst/>
          </a:prstGeom>
          <a:noFill/>
          <a:ln>
            <a:noFill/>
          </a:ln>
        </p:spPr>
      </p:pic>
      <p:sp>
        <p:nvSpPr>
          <p:cNvPr id="311" name="Google Shape;311;p17"/>
          <p:cNvSpPr txBox="1"/>
          <p:nvPr/>
        </p:nvSpPr>
        <p:spPr>
          <a:xfrm>
            <a:off x="0" y="4736050"/>
            <a:ext cx="9207600" cy="87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500"/>
              </a:spcAft>
              <a:buNone/>
            </a:pPr>
            <a:r>
              <a:rPr lang="en-GB" sz="1200">
                <a:solidFill>
                  <a:srgbClr val="131313"/>
                </a:solidFill>
                <a:highlight>
                  <a:srgbClr val="FFFFFF"/>
                </a:highlight>
              </a:rPr>
              <a:t>Wissel 2023 hAMRoaster: </a:t>
            </a:r>
            <a:r>
              <a:rPr lang="en-GB" sz="1200">
                <a:solidFill>
                  <a:srgbClr val="333333"/>
                </a:solidFill>
                <a:highlight>
                  <a:srgbClr val="FFFFFF"/>
                </a:highlight>
              </a:rPr>
              <a:t>doi: </a:t>
            </a:r>
            <a:r>
              <a:rPr lang="en-GB" sz="1200" u="sng">
                <a:solidFill>
                  <a:schemeClr val="hlink"/>
                </a:solidFill>
                <a:highlight>
                  <a:srgbClr val="FFFFFF"/>
                </a:highlight>
                <a:hlinkClick r:id="rId5"/>
              </a:rPr>
              <a:t>https://doi.org/10.1101/2022.01.13.476279</a:t>
            </a:r>
            <a:r>
              <a:rPr lang="en-GB" sz="1200">
                <a:solidFill>
                  <a:srgbClr val="333333"/>
                </a:solidFill>
                <a:highlight>
                  <a:srgbClr val="FFFFFF"/>
                </a:highlight>
              </a:rPr>
              <a:t>, Davies 2023 E. coli </a:t>
            </a:r>
            <a:r>
              <a:rPr lang="en-GB" sz="1200" u="sng">
                <a:solidFill>
                  <a:srgbClr val="0D0D0D"/>
                </a:solidFill>
                <a:highlight>
                  <a:srgbClr val="FFFFFF"/>
                </a:highlight>
                <a:hlinkClick r:id="rId6">
                  <a:extLst>
                    <a:ext uri="{A12FA001-AC4F-418D-AE19-62706E023703}">
                      <ahyp:hlinkClr val="tx"/>
                    </a:ext>
                  </a:extLst>
                </a:hlinkClick>
              </a:rPr>
              <a:t>https://doi.org/10.1099/mgen.0.001151</a:t>
            </a:r>
            <a:endParaRPr sz="120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7" name="Google Shape;317;p18"/>
          <p:cNvSpPr/>
          <p:nvPr/>
        </p:nvSpPr>
        <p:spPr>
          <a:xfrm>
            <a:off x="1194850" y="1250875"/>
            <a:ext cx="2651100" cy="606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8" name="Google Shape;318;p18"/>
          <p:cNvSpPr/>
          <p:nvPr/>
        </p:nvSpPr>
        <p:spPr>
          <a:xfrm>
            <a:off x="1300575" y="3835775"/>
            <a:ext cx="5588700" cy="606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 name="Google Shape;319;p18"/>
          <p:cNvSpPr/>
          <p:nvPr/>
        </p:nvSpPr>
        <p:spPr>
          <a:xfrm>
            <a:off x="7147250" y="2197850"/>
            <a:ext cx="1904400" cy="606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0" name="Google Shape;320;p18"/>
          <p:cNvSpPr/>
          <p:nvPr/>
        </p:nvSpPr>
        <p:spPr>
          <a:xfrm>
            <a:off x="1344250" y="3056200"/>
            <a:ext cx="5544900" cy="606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1" name="Google Shape;321;p18"/>
          <p:cNvSpPr/>
          <p:nvPr/>
        </p:nvSpPr>
        <p:spPr>
          <a:xfrm>
            <a:off x="3404050" y="2241475"/>
            <a:ext cx="3485100" cy="606900"/>
          </a:xfrm>
          <a:prstGeom prst="roundRect">
            <a:avLst>
              <a:gd fmla="val 16667"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2" name="Google Shape;322;p18"/>
          <p:cNvSpPr txBox="1"/>
          <p:nvPr/>
        </p:nvSpPr>
        <p:spPr>
          <a:xfrm>
            <a:off x="3497400" y="2249300"/>
            <a:ext cx="33357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Funcscan </a:t>
            </a:r>
            <a:r>
              <a:rPr lang="en-GB" sz="1000">
                <a:solidFill>
                  <a:schemeClr val="dk2"/>
                </a:solidFill>
                <a:latin typeface="Nunito"/>
                <a:ea typeface="Nunito"/>
                <a:cs typeface="Nunito"/>
                <a:sym typeface="Nunito"/>
              </a:rPr>
              <a:t>(ABRicate, AMRFinderPlus, fARGene, RGI, DeepARG)</a:t>
            </a:r>
            <a:endParaRPr sz="1000">
              <a:solidFill>
                <a:schemeClr val="dk2"/>
              </a:solidFill>
              <a:latin typeface="Nunito"/>
              <a:ea typeface="Nunito"/>
              <a:cs typeface="Nunito"/>
              <a:sym typeface="Nunito"/>
            </a:endParaRPr>
          </a:p>
        </p:txBody>
      </p:sp>
      <p:sp>
        <p:nvSpPr>
          <p:cNvPr id="323" name="Google Shape;323;p18"/>
          <p:cNvSpPr txBox="1"/>
          <p:nvPr/>
        </p:nvSpPr>
        <p:spPr>
          <a:xfrm>
            <a:off x="1271050" y="774600"/>
            <a:ext cx="19788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900">
                <a:solidFill>
                  <a:schemeClr val="dk2"/>
                </a:solidFill>
                <a:latin typeface="Nunito"/>
                <a:ea typeface="Nunito"/>
                <a:cs typeface="Nunito"/>
                <a:sym typeface="Nunito"/>
              </a:rPr>
              <a:t>Assembling</a:t>
            </a:r>
            <a:endParaRPr b="1" sz="1900">
              <a:solidFill>
                <a:schemeClr val="dk2"/>
              </a:solidFill>
              <a:latin typeface="Nunito"/>
              <a:ea typeface="Nunito"/>
              <a:cs typeface="Nunito"/>
              <a:sym typeface="Nunito"/>
            </a:endParaRPr>
          </a:p>
        </p:txBody>
      </p:sp>
      <p:sp>
        <p:nvSpPr>
          <p:cNvPr id="324" name="Google Shape;324;p18"/>
          <p:cNvSpPr txBox="1"/>
          <p:nvPr/>
        </p:nvSpPr>
        <p:spPr>
          <a:xfrm>
            <a:off x="3497400" y="774600"/>
            <a:ext cx="28782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900">
                <a:solidFill>
                  <a:schemeClr val="dk2"/>
                </a:solidFill>
                <a:latin typeface="Nunito"/>
                <a:ea typeface="Nunito"/>
                <a:cs typeface="Nunito"/>
                <a:sym typeface="Nunito"/>
              </a:rPr>
              <a:t>AMR-detektion</a:t>
            </a:r>
            <a:endParaRPr b="1" sz="1900">
              <a:solidFill>
                <a:schemeClr val="dk2"/>
              </a:solidFill>
              <a:latin typeface="Nunito"/>
              <a:ea typeface="Nunito"/>
              <a:cs typeface="Nunito"/>
              <a:sym typeface="Nunito"/>
            </a:endParaRPr>
          </a:p>
        </p:txBody>
      </p:sp>
      <p:sp>
        <p:nvSpPr>
          <p:cNvPr id="325" name="Google Shape;325;p18"/>
          <p:cNvSpPr txBox="1"/>
          <p:nvPr/>
        </p:nvSpPr>
        <p:spPr>
          <a:xfrm>
            <a:off x="1191850" y="1282075"/>
            <a:ext cx="26043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2"/>
                </a:solidFill>
                <a:latin typeface="Nunito"/>
                <a:ea typeface="Nunito"/>
                <a:cs typeface="Nunito"/>
                <a:sym typeface="Nunito"/>
              </a:rPr>
              <a:t>bacterial-genomics/wf-paired-end-illumina-assembly</a:t>
            </a:r>
            <a:endParaRPr>
              <a:solidFill>
                <a:schemeClr val="dk2"/>
              </a:solidFill>
              <a:latin typeface="Nunito"/>
              <a:ea typeface="Nunito"/>
              <a:cs typeface="Nunito"/>
              <a:sym typeface="Nunito"/>
            </a:endParaRPr>
          </a:p>
        </p:txBody>
      </p:sp>
      <p:sp>
        <p:nvSpPr>
          <p:cNvPr id="326" name="Google Shape;326;p18"/>
          <p:cNvSpPr/>
          <p:nvPr/>
        </p:nvSpPr>
        <p:spPr>
          <a:xfrm>
            <a:off x="227350" y="1250875"/>
            <a:ext cx="662700" cy="606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7" name="Google Shape;327;p18"/>
          <p:cNvSpPr/>
          <p:nvPr/>
        </p:nvSpPr>
        <p:spPr>
          <a:xfrm>
            <a:off x="277150" y="3835775"/>
            <a:ext cx="662700" cy="606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8" name="Google Shape;328;p18"/>
          <p:cNvSpPr txBox="1"/>
          <p:nvPr/>
        </p:nvSpPr>
        <p:spPr>
          <a:xfrm>
            <a:off x="309850" y="1358275"/>
            <a:ext cx="4977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S</a:t>
            </a:r>
            <a:endParaRPr sz="1800">
              <a:solidFill>
                <a:schemeClr val="dk2"/>
              </a:solidFill>
              <a:latin typeface="Nunito"/>
              <a:ea typeface="Nunito"/>
              <a:cs typeface="Nunito"/>
              <a:sym typeface="Nunito"/>
            </a:endParaRPr>
          </a:p>
        </p:txBody>
      </p:sp>
      <p:sp>
        <p:nvSpPr>
          <p:cNvPr id="329" name="Google Shape;329;p18"/>
          <p:cNvSpPr txBox="1"/>
          <p:nvPr/>
        </p:nvSpPr>
        <p:spPr>
          <a:xfrm>
            <a:off x="359650" y="3943175"/>
            <a:ext cx="4977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L</a:t>
            </a:r>
            <a:endParaRPr sz="1800">
              <a:solidFill>
                <a:schemeClr val="dk2"/>
              </a:solidFill>
              <a:latin typeface="Nunito"/>
              <a:ea typeface="Nunito"/>
              <a:cs typeface="Nunito"/>
              <a:sym typeface="Nunito"/>
            </a:endParaRPr>
          </a:p>
        </p:txBody>
      </p:sp>
      <p:sp>
        <p:nvSpPr>
          <p:cNvPr id="330" name="Google Shape;330;p18"/>
          <p:cNvSpPr txBox="1"/>
          <p:nvPr/>
        </p:nvSpPr>
        <p:spPr>
          <a:xfrm>
            <a:off x="7197175" y="2305250"/>
            <a:ext cx="18546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hAMRonization</a:t>
            </a:r>
            <a:endParaRPr sz="1800">
              <a:solidFill>
                <a:schemeClr val="dk2"/>
              </a:solidFill>
              <a:latin typeface="Nunito"/>
              <a:ea typeface="Nunito"/>
              <a:cs typeface="Nunito"/>
              <a:sym typeface="Nunito"/>
            </a:endParaRPr>
          </a:p>
        </p:txBody>
      </p:sp>
      <p:sp>
        <p:nvSpPr>
          <p:cNvPr id="331" name="Google Shape;331;p18"/>
          <p:cNvSpPr txBox="1"/>
          <p:nvPr/>
        </p:nvSpPr>
        <p:spPr>
          <a:xfrm>
            <a:off x="6889150" y="793250"/>
            <a:ext cx="21627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900">
                <a:solidFill>
                  <a:schemeClr val="dk2"/>
                </a:solidFill>
                <a:latin typeface="Nunito"/>
                <a:ea typeface="Nunito"/>
                <a:cs typeface="Nunito"/>
                <a:sym typeface="Nunito"/>
              </a:rPr>
              <a:t>Summera</a:t>
            </a:r>
            <a:endParaRPr b="1" sz="1900">
              <a:solidFill>
                <a:schemeClr val="dk2"/>
              </a:solidFill>
              <a:latin typeface="Nunito"/>
              <a:ea typeface="Nunito"/>
              <a:cs typeface="Nunito"/>
              <a:sym typeface="Nunito"/>
            </a:endParaRPr>
          </a:p>
        </p:txBody>
      </p:sp>
      <p:sp>
        <p:nvSpPr>
          <p:cNvPr id="332" name="Google Shape;332;p18"/>
          <p:cNvSpPr/>
          <p:nvPr/>
        </p:nvSpPr>
        <p:spPr>
          <a:xfrm>
            <a:off x="1344250" y="2276625"/>
            <a:ext cx="1904400" cy="6069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3" name="Google Shape;333;p18"/>
          <p:cNvSpPr txBox="1"/>
          <p:nvPr/>
        </p:nvSpPr>
        <p:spPr>
          <a:xfrm>
            <a:off x="1464150" y="2384025"/>
            <a:ext cx="16056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bacass</a:t>
            </a:r>
            <a:endParaRPr sz="1800">
              <a:solidFill>
                <a:schemeClr val="dk2"/>
              </a:solidFill>
              <a:latin typeface="Nunito"/>
              <a:ea typeface="Nunito"/>
              <a:cs typeface="Nunito"/>
              <a:sym typeface="Nunito"/>
            </a:endParaRPr>
          </a:p>
        </p:txBody>
      </p:sp>
      <p:sp>
        <p:nvSpPr>
          <p:cNvPr id="334" name="Google Shape;334;p18"/>
          <p:cNvSpPr txBox="1"/>
          <p:nvPr/>
        </p:nvSpPr>
        <p:spPr>
          <a:xfrm>
            <a:off x="1409550" y="3943175"/>
            <a:ext cx="54234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epi2me-labs/wf-bacterial-genomes (</a:t>
            </a:r>
            <a:r>
              <a:rPr lang="en-GB" sz="1000">
                <a:solidFill>
                  <a:schemeClr val="dk2"/>
                </a:solidFill>
                <a:latin typeface="Nunito"/>
                <a:ea typeface="Nunito"/>
                <a:cs typeface="Nunito"/>
                <a:sym typeface="Nunito"/>
              </a:rPr>
              <a:t>ResFinder - few species</a:t>
            </a:r>
            <a:r>
              <a:rPr lang="en-GB"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335" name="Google Shape;335;p18"/>
          <p:cNvSpPr txBox="1"/>
          <p:nvPr/>
        </p:nvSpPr>
        <p:spPr>
          <a:xfrm>
            <a:off x="1540350" y="3163600"/>
            <a:ext cx="16056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latin typeface="Nunito"/>
                <a:ea typeface="Nunito"/>
                <a:cs typeface="Nunito"/>
                <a:sym typeface="Nunito"/>
              </a:rPr>
              <a:t>bacpaq</a:t>
            </a:r>
            <a:endParaRPr sz="1800">
              <a:solidFill>
                <a:schemeClr val="dk2"/>
              </a:solidFill>
              <a:latin typeface="Nunito"/>
              <a:ea typeface="Nunito"/>
              <a:cs typeface="Nunito"/>
              <a:sym typeface="Nunito"/>
            </a:endParaRPr>
          </a:p>
        </p:txBody>
      </p:sp>
      <p:cxnSp>
        <p:nvCxnSpPr>
          <p:cNvPr id="336" name="Google Shape;336;p18"/>
          <p:cNvCxnSpPr/>
          <p:nvPr/>
        </p:nvCxnSpPr>
        <p:spPr>
          <a:xfrm>
            <a:off x="3318675" y="913075"/>
            <a:ext cx="44700" cy="35427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18"/>
          <p:cNvCxnSpPr/>
          <p:nvPr/>
        </p:nvCxnSpPr>
        <p:spPr>
          <a:xfrm>
            <a:off x="6967750" y="966693"/>
            <a:ext cx="44700" cy="3542700"/>
          </a:xfrm>
          <a:prstGeom prst="straightConnector1">
            <a:avLst/>
          </a:prstGeom>
          <a:noFill/>
          <a:ln cap="flat" cmpd="sng" w="9525">
            <a:solidFill>
              <a:schemeClr val="dk2"/>
            </a:solidFill>
            <a:prstDash val="solid"/>
            <a:round/>
            <a:headEnd len="med" w="med" type="none"/>
            <a:tailEnd len="med" w="med" type="none"/>
          </a:ln>
        </p:spPr>
      </p:cxnSp>
      <p:sp>
        <p:nvSpPr>
          <p:cNvPr id="338" name="Google Shape;338;p18"/>
          <p:cNvSpPr txBox="1"/>
          <p:nvPr/>
        </p:nvSpPr>
        <p:spPr>
          <a:xfrm>
            <a:off x="191025" y="95825"/>
            <a:ext cx="87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Maven Pro"/>
                <a:ea typeface="Maven Pro"/>
                <a:cs typeface="Maven Pro"/>
                <a:sym typeface="Maven Pro"/>
              </a:rPr>
              <a:t>Steg 2: Flera befintliga pipelines uppfyller kraven</a:t>
            </a:r>
            <a:endParaRPr/>
          </a:p>
        </p:txBody>
      </p:sp>
      <p:sp>
        <p:nvSpPr>
          <p:cNvPr id="339" name="Google Shape;339;p18"/>
          <p:cNvSpPr txBox="1"/>
          <p:nvPr/>
        </p:nvSpPr>
        <p:spPr>
          <a:xfrm>
            <a:off x="227350" y="4606925"/>
            <a:ext cx="88245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Nunito"/>
                <a:ea typeface="Nunito"/>
                <a:cs typeface="Nunito"/>
                <a:sym typeface="Nunito"/>
              </a:rPr>
              <a:t>Lösningen</a:t>
            </a:r>
            <a:r>
              <a:rPr lang="en-GB" sz="1800">
                <a:solidFill>
                  <a:schemeClr val="dk2"/>
                </a:solidFill>
                <a:latin typeface="Nunito"/>
                <a:ea typeface="Nunito"/>
                <a:cs typeface="Nunito"/>
                <a:sym typeface="Nunito"/>
              </a:rPr>
              <a:t> blev en nextflow pipeline som integrerar flera existerande pipelines</a:t>
            </a:r>
            <a:endParaRPr sz="18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9"/>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5" name="Google Shape;345;p19"/>
          <p:cNvSpPr txBox="1"/>
          <p:nvPr/>
        </p:nvSpPr>
        <p:spPr>
          <a:xfrm>
            <a:off x="191025" y="95825"/>
            <a:ext cx="87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Maven Pro"/>
                <a:ea typeface="Maven Pro"/>
                <a:cs typeface="Maven Pro"/>
                <a:sym typeface="Maven Pro"/>
              </a:rPr>
              <a:t>Steg 3: Tolka resultaten</a:t>
            </a:r>
            <a:endParaRPr/>
          </a:p>
        </p:txBody>
      </p:sp>
      <p:pic>
        <p:nvPicPr>
          <p:cNvPr id="346" name="Google Shape;346;p19" title="Screenshot 2025-06-11 at 20.53.42.png"/>
          <p:cNvPicPr preferRelativeResize="0"/>
          <p:nvPr/>
        </p:nvPicPr>
        <p:blipFill>
          <a:blip r:embed="rId3">
            <a:alphaModFix/>
          </a:blip>
          <a:stretch>
            <a:fillRect/>
          </a:stretch>
        </p:blipFill>
        <p:spPr>
          <a:xfrm>
            <a:off x="289150" y="681626"/>
            <a:ext cx="8528049" cy="2491175"/>
          </a:xfrm>
          <a:prstGeom prst="rect">
            <a:avLst/>
          </a:prstGeom>
          <a:noFill/>
          <a:ln>
            <a:noFill/>
          </a:ln>
        </p:spPr>
      </p:pic>
      <p:sp>
        <p:nvSpPr>
          <p:cNvPr id="347" name="Google Shape;347;p19"/>
          <p:cNvSpPr txBox="1"/>
          <p:nvPr/>
        </p:nvSpPr>
        <p:spPr>
          <a:xfrm>
            <a:off x="330725" y="3167600"/>
            <a:ext cx="8374200" cy="18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2"/>
                </a:solidFill>
                <a:latin typeface="Nunito"/>
                <a:ea typeface="Nunito"/>
                <a:cs typeface="Nunito"/>
                <a:sym typeface="Nunito"/>
              </a:rPr>
              <a:t>Det betyder alltså att det finns förutsägbar resistens mot:</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GB" sz="1500">
                <a:solidFill>
                  <a:schemeClr val="dk2"/>
                </a:solidFill>
                <a:latin typeface="Nunito"/>
                <a:ea typeface="Nunito"/>
                <a:cs typeface="Nunito"/>
                <a:sym typeface="Nunito"/>
              </a:rPr>
              <a:t>Ampicillin och liknande penicilliner → pga blaSHV-1</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GB" sz="1500">
                <a:solidFill>
                  <a:schemeClr val="dk2"/>
                </a:solidFill>
                <a:latin typeface="Nunito"/>
                <a:ea typeface="Nunito"/>
                <a:cs typeface="Nunito"/>
                <a:sym typeface="Nunito"/>
              </a:rPr>
              <a:t>Fosfomycin → pga fosA</a:t>
            </a:r>
            <a:endParaRPr sz="1500">
              <a:solidFill>
                <a:schemeClr val="dk2"/>
              </a:solidFill>
              <a:latin typeface="Nunito"/>
              <a:ea typeface="Nunito"/>
              <a:cs typeface="Nunito"/>
              <a:sym typeface="Nunito"/>
            </a:endParaRPr>
          </a:p>
          <a:p>
            <a:pPr indent="-323850" lvl="0" marL="457200" rtl="0" algn="l">
              <a:spcBef>
                <a:spcPts val="0"/>
              </a:spcBef>
              <a:spcAft>
                <a:spcPts val="0"/>
              </a:spcAft>
              <a:buClr>
                <a:schemeClr val="dk2"/>
              </a:buClr>
              <a:buSzPts val="1500"/>
              <a:buFont typeface="Nunito"/>
              <a:buChar char="●"/>
            </a:pPr>
            <a:r>
              <a:rPr lang="en-GB" sz="1500">
                <a:solidFill>
                  <a:schemeClr val="dk2"/>
                </a:solidFill>
                <a:latin typeface="Nunito"/>
                <a:ea typeface="Nunito"/>
                <a:cs typeface="Nunito"/>
                <a:sym typeface="Nunito"/>
              </a:rPr>
              <a:t>Delvis mot fluorokinoloner och kloramfenikol → pga oqxAB-effluxpumpen</a:t>
            </a:r>
            <a:endParaRPr sz="1500">
              <a:solidFill>
                <a:schemeClr val="dk2"/>
              </a:solidFill>
              <a:latin typeface="Nunito"/>
              <a:ea typeface="Nunito"/>
              <a:cs typeface="Nunito"/>
              <a:sym typeface="Nunito"/>
            </a:endParaRPr>
          </a:p>
          <a:p>
            <a:pPr indent="0" lvl="0" marL="0" rtl="0" algn="l">
              <a:spcBef>
                <a:spcPts val="0"/>
              </a:spcBef>
              <a:spcAft>
                <a:spcPts val="0"/>
              </a:spcAft>
              <a:buNone/>
            </a:pPr>
            <a:r>
              <a:rPr b="1" lang="en-GB" sz="1500">
                <a:solidFill>
                  <a:schemeClr val="dk2"/>
                </a:solidFill>
                <a:latin typeface="Nunito"/>
                <a:ea typeface="Nunito"/>
                <a:cs typeface="Nunito"/>
                <a:sym typeface="Nunito"/>
              </a:rPr>
              <a:t>Slutsats: </a:t>
            </a:r>
            <a:r>
              <a:rPr lang="en-GB" sz="1500">
                <a:solidFill>
                  <a:schemeClr val="dk2"/>
                </a:solidFill>
                <a:latin typeface="Nunito"/>
                <a:ea typeface="Nunito"/>
                <a:cs typeface="Nunito"/>
                <a:sym typeface="Nunito"/>
              </a:rPr>
              <a:t>Bakterien kan nog effektivt bekämpats med rätt antibiotikaval i ett tidigt stadium -</a:t>
            </a:r>
            <a:r>
              <a:rPr lang="en-GB" sz="1500">
                <a:solidFill>
                  <a:schemeClr val="dk2"/>
                </a:solidFill>
                <a:latin typeface="Nunito"/>
                <a:ea typeface="Nunito"/>
                <a:cs typeface="Nunito"/>
                <a:sym typeface="Nunito"/>
              </a:rPr>
              <a:t> känsligt för flera bredspektrum-antibiotika, t.ex. Cefotaxim, cefepim eller ceftazidim (moderna cefalosporiner) eller Karbapenemer (t.ex. meropenem) </a:t>
            </a:r>
            <a:r>
              <a:rPr lang="en-GB" sz="1500">
                <a:solidFill>
                  <a:schemeClr val="dk2"/>
                </a:solidFill>
                <a:latin typeface="Nunito"/>
                <a:ea typeface="Nunito"/>
                <a:cs typeface="Nunito"/>
                <a:sym typeface="Nunito"/>
              </a:rPr>
              <a:t> </a:t>
            </a:r>
            <a:endParaRPr sz="15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pic>
        <p:nvPicPr>
          <p:cNvPr id="352" name="Google Shape;352;p20" title="Screenshot 2025-06-08 at 19.14.02.png"/>
          <p:cNvPicPr preferRelativeResize="0"/>
          <p:nvPr/>
        </p:nvPicPr>
        <p:blipFill>
          <a:blip r:embed="rId4">
            <a:alphaModFix/>
          </a:blip>
          <a:stretch>
            <a:fillRect/>
          </a:stretch>
        </p:blipFill>
        <p:spPr>
          <a:xfrm>
            <a:off x="253375" y="595525"/>
            <a:ext cx="1538675" cy="1140175"/>
          </a:xfrm>
          <a:prstGeom prst="rect">
            <a:avLst/>
          </a:prstGeom>
          <a:noFill/>
          <a:ln>
            <a:noFill/>
          </a:ln>
        </p:spPr>
      </p:pic>
      <p:sp>
        <p:nvSpPr>
          <p:cNvPr id="353" name="Google Shape;353;p20"/>
          <p:cNvSpPr/>
          <p:nvPr/>
        </p:nvSpPr>
        <p:spPr>
          <a:xfrm>
            <a:off x="-26450" y="-52925"/>
            <a:ext cx="9207600" cy="5232900"/>
          </a:xfrm>
          <a:prstGeom prst="rect">
            <a:avLst/>
          </a:prstGeom>
          <a:solidFill>
            <a:srgbClr val="FFFFF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4" name="Google Shape;354;p20"/>
          <p:cNvSpPr txBox="1"/>
          <p:nvPr>
            <p:ph type="title"/>
          </p:nvPr>
        </p:nvSpPr>
        <p:spPr>
          <a:xfrm>
            <a:off x="253375" y="141375"/>
            <a:ext cx="87159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Steg 4: Resultat kan variera beroende på teknologi </a:t>
            </a:r>
            <a:endParaRPr/>
          </a:p>
        </p:txBody>
      </p:sp>
      <p:graphicFrame>
        <p:nvGraphicFramePr>
          <p:cNvPr id="355" name="Google Shape;355;p20"/>
          <p:cNvGraphicFramePr/>
          <p:nvPr/>
        </p:nvGraphicFramePr>
        <p:xfrm>
          <a:off x="210725" y="1084200"/>
          <a:ext cx="3000000" cy="3000000"/>
        </p:xfrm>
        <a:graphic>
          <a:graphicData uri="http://schemas.openxmlformats.org/drawingml/2006/table">
            <a:tbl>
              <a:tblPr>
                <a:noFill/>
                <a:tableStyleId>{5AA1EA40-20FF-48B2-B4B2-E680F295C165}</a:tableStyleId>
              </a:tblPr>
              <a:tblGrid>
                <a:gridCol w="2089450"/>
                <a:gridCol w="3089900"/>
                <a:gridCol w="3463150"/>
              </a:tblGrid>
              <a:tr h="515700">
                <a:tc>
                  <a:txBody>
                    <a:bodyPr/>
                    <a:lstStyle/>
                    <a:p>
                      <a:pPr indent="0" lvl="0" marL="0" rtl="0" algn="ctr">
                        <a:lnSpc>
                          <a:spcPct val="115000"/>
                        </a:lnSpc>
                        <a:spcBef>
                          <a:spcPts val="0"/>
                        </a:spcBef>
                        <a:spcAft>
                          <a:spcPts val="0"/>
                        </a:spcAft>
                        <a:buNone/>
                      </a:pPr>
                      <a:r>
                        <a:rPr b="1" lang="en-GB" sz="1500"/>
                        <a:t>Feature</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Illumina</a:t>
                      </a:r>
                      <a:endParaRPr b="1" sz="1500"/>
                    </a:p>
                  </a:txBody>
                  <a:tcPr marT="91425" marB="91425" marR="91425" marL="91425"/>
                </a:tc>
                <a:tc>
                  <a:txBody>
                    <a:bodyPr/>
                    <a:lstStyle/>
                    <a:p>
                      <a:pPr indent="0" lvl="0" marL="0" rtl="0" algn="ctr">
                        <a:lnSpc>
                          <a:spcPct val="115000"/>
                        </a:lnSpc>
                        <a:spcBef>
                          <a:spcPts val="0"/>
                        </a:spcBef>
                        <a:spcAft>
                          <a:spcPts val="0"/>
                        </a:spcAft>
                        <a:buNone/>
                      </a:pPr>
                      <a:r>
                        <a:rPr b="1" lang="en-GB" sz="1500"/>
                        <a:t>Nanopore</a:t>
                      </a:r>
                      <a:endParaRPr b="1" sz="1500"/>
                    </a:p>
                  </a:txBody>
                  <a:tcPr marT="91425" marB="91425" marR="91425" marL="91425"/>
                </a:tc>
              </a:tr>
              <a:tr h="200025">
                <a:tc>
                  <a:txBody>
                    <a:bodyPr/>
                    <a:lstStyle/>
                    <a:p>
                      <a:pPr indent="0" lvl="0" marL="0" rtl="0" algn="ctr">
                        <a:spcBef>
                          <a:spcPts val="0"/>
                        </a:spcBef>
                        <a:spcAft>
                          <a:spcPts val="0"/>
                        </a:spcAft>
                        <a:buNone/>
                      </a:pPr>
                      <a:r>
                        <a:rPr b="1" lang="en-GB" sz="1500"/>
                        <a:t>Accuracy (SNVs)</a:t>
                      </a:r>
                      <a:endParaRPr b="1" sz="1500"/>
                    </a:p>
                  </a:txBody>
                  <a:tcPr marT="91425" marB="91425" marR="91425" marL="91425"/>
                </a:tc>
                <a:tc>
                  <a:txBody>
                    <a:bodyPr/>
                    <a:lstStyle/>
                    <a:p>
                      <a:pPr indent="0" lvl="0" marL="0" rtl="0" algn="ctr">
                        <a:spcBef>
                          <a:spcPts val="0"/>
                        </a:spcBef>
                        <a:spcAft>
                          <a:spcPts val="0"/>
                        </a:spcAft>
                        <a:buNone/>
                      </a:pPr>
                      <a:r>
                        <a:rPr lang="en-GB" sz="1500"/>
                        <a:t>High (very low errors) - may not catch complex rearrangements or architecture completely</a:t>
                      </a:r>
                      <a:endParaRPr sz="1500"/>
                    </a:p>
                  </a:txBody>
                  <a:tcPr marT="91425" marB="91425" marR="91425" marL="91425"/>
                </a:tc>
                <a:tc>
                  <a:txBody>
                    <a:bodyPr/>
                    <a:lstStyle/>
                    <a:p>
                      <a:pPr indent="0" lvl="0" marL="0" rtl="0" algn="ctr">
                        <a:spcBef>
                          <a:spcPts val="0"/>
                        </a:spcBef>
                        <a:spcAft>
                          <a:spcPts val="0"/>
                        </a:spcAft>
                        <a:buNone/>
                      </a:pPr>
                      <a:r>
                        <a:rPr lang="en-GB" sz="1500"/>
                        <a:t>Moderate–Variable (improving) - may not detect resistance SNVs</a:t>
                      </a:r>
                      <a:endParaRPr sz="1500"/>
                    </a:p>
                  </a:txBody>
                  <a:tcPr marT="91425" marB="91425" marR="91425" marL="91425"/>
                </a:tc>
              </a:tr>
              <a:tr h="200025">
                <a:tc>
                  <a:txBody>
                    <a:bodyPr/>
                    <a:lstStyle/>
                    <a:p>
                      <a:pPr indent="0" lvl="0" marL="0" rtl="0" algn="ctr">
                        <a:spcBef>
                          <a:spcPts val="0"/>
                        </a:spcBef>
                        <a:spcAft>
                          <a:spcPts val="0"/>
                        </a:spcAft>
                        <a:buNone/>
                      </a:pPr>
                      <a:r>
                        <a:rPr b="1" lang="en-GB" sz="1500"/>
                        <a:t>Assembly quality</a:t>
                      </a:r>
                      <a:endParaRPr b="1" sz="1500"/>
                    </a:p>
                  </a:txBody>
                  <a:tcPr marT="91425" marB="91425" marR="91425" marL="91425"/>
                </a:tc>
                <a:tc>
                  <a:txBody>
                    <a:bodyPr/>
                    <a:lstStyle/>
                    <a:p>
                      <a:pPr indent="0" lvl="0" marL="0" rtl="0" algn="ctr">
                        <a:spcBef>
                          <a:spcPts val="0"/>
                        </a:spcBef>
                        <a:spcAft>
                          <a:spcPts val="0"/>
                        </a:spcAft>
                        <a:buNone/>
                      </a:pPr>
                      <a:r>
                        <a:rPr lang="en-GB" sz="1500"/>
                        <a:t>Fragmented</a:t>
                      </a:r>
                      <a:endParaRPr sz="1500"/>
                    </a:p>
                  </a:txBody>
                  <a:tcPr marT="91425" marB="91425" marR="91425" marL="91425"/>
                </a:tc>
                <a:tc>
                  <a:txBody>
                    <a:bodyPr/>
                    <a:lstStyle/>
                    <a:p>
                      <a:pPr indent="0" lvl="0" marL="0" rtl="0" algn="ctr">
                        <a:spcBef>
                          <a:spcPts val="0"/>
                        </a:spcBef>
                        <a:spcAft>
                          <a:spcPts val="0"/>
                        </a:spcAft>
                        <a:buNone/>
                      </a:pPr>
                      <a:r>
                        <a:rPr lang="en-GB" sz="1500"/>
                        <a:t>Long contigs with plasmid context</a:t>
                      </a:r>
                      <a:endParaRPr sz="1500"/>
                    </a:p>
                  </a:txBody>
                  <a:tcPr marT="91425" marB="91425" marR="91425" marL="91425"/>
                </a:tc>
              </a:tr>
              <a:tr h="200025">
                <a:tc>
                  <a:txBody>
                    <a:bodyPr/>
                    <a:lstStyle/>
                    <a:p>
                      <a:pPr indent="0" lvl="0" marL="0" rtl="0" algn="ctr">
                        <a:spcBef>
                          <a:spcPts val="0"/>
                        </a:spcBef>
                        <a:spcAft>
                          <a:spcPts val="0"/>
                        </a:spcAft>
                        <a:buNone/>
                      </a:pPr>
                      <a:r>
                        <a:rPr b="1" lang="en-GB" sz="1500"/>
                        <a:t>Speed</a:t>
                      </a:r>
                      <a:endParaRPr b="1" sz="1500"/>
                    </a:p>
                  </a:txBody>
                  <a:tcPr marT="91425" marB="91425" marR="91425" marL="91425"/>
                </a:tc>
                <a:tc>
                  <a:txBody>
                    <a:bodyPr/>
                    <a:lstStyle/>
                    <a:p>
                      <a:pPr indent="0" lvl="0" marL="0" rtl="0" algn="ctr">
                        <a:spcBef>
                          <a:spcPts val="0"/>
                        </a:spcBef>
                        <a:spcAft>
                          <a:spcPts val="0"/>
                        </a:spcAft>
                        <a:buNone/>
                      </a:pPr>
                      <a:r>
                        <a:rPr lang="en-GB" sz="1500"/>
                        <a:t>Days</a:t>
                      </a:r>
                      <a:endParaRPr sz="1500"/>
                    </a:p>
                  </a:txBody>
                  <a:tcPr marT="91425" marB="91425" marR="91425" marL="91425"/>
                </a:tc>
                <a:tc>
                  <a:txBody>
                    <a:bodyPr/>
                    <a:lstStyle/>
                    <a:p>
                      <a:pPr indent="0" lvl="0" marL="0" rtl="0" algn="ctr">
                        <a:spcBef>
                          <a:spcPts val="0"/>
                        </a:spcBef>
                        <a:spcAft>
                          <a:spcPts val="0"/>
                        </a:spcAft>
                        <a:buNone/>
                      </a:pPr>
                      <a:r>
                        <a:rPr lang="en-GB" sz="1500"/>
                        <a:t>Hours (real-time)</a:t>
                      </a:r>
                      <a:endParaRPr sz="1500"/>
                    </a:p>
                  </a:txBody>
                  <a:tcPr marT="91425" marB="91425" marR="91425" marL="91425"/>
                </a:tc>
              </a:tr>
              <a:tr h="200025">
                <a:tc>
                  <a:txBody>
                    <a:bodyPr/>
                    <a:lstStyle/>
                    <a:p>
                      <a:pPr indent="0" lvl="0" marL="0" rtl="0" algn="ctr">
                        <a:spcBef>
                          <a:spcPts val="0"/>
                        </a:spcBef>
                        <a:spcAft>
                          <a:spcPts val="0"/>
                        </a:spcAft>
                        <a:buNone/>
                      </a:pPr>
                      <a:r>
                        <a:rPr b="1" lang="en-GB" sz="1500"/>
                        <a:t>Portability/Cost</a:t>
                      </a:r>
                      <a:endParaRPr b="1" sz="1500"/>
                    </a:p>
                  </a:txBody>
                  <a:tcPr marT="91425" marB="91425" marR="91425" marL="91425"/>
                </a:tc>
                <a:tc>
                  <a:txBody>
                    <a:bodyPr/>
                    <a:lstStyle/>
                    <a:p>
                      <a:pPr indent="0" lvl="0" marL="0" rtl="0" algn="ctr">
                        <a:spcBef>
                          <a:spcPts val="0"/>
                        </a:spcBef>
                        <a:spcAft>
                          <a:spcPts val="0"/>
                        </a:spcAft>
                        <a:buNone/>
                      </a:pPr>
                      <a:r>
                        <a:rPr lang="en-GB" sz="1500"/>
                        <a:t>Lab-based, cost-effective in bulk</a:t>
                      </a:r>
                      <a:endParaRPr sz="1500"/>
                    </a:p>
                  </a:txBody>
                  <a:tcPr marT="91425" marB="91425" marR="91425" marL="91425"/>
                </a:tc>
                <a:tc>
                  <a:txBody>
                    <a:bodyPr/>
                    <a:lstStyle/>
                    <a:p>
                      <a:pPr indent="0" lvl="0" marL="0" rtl="0" algn="ctr">
                        <a:spcBef>
                          <a:spcPts val="0"/>
                        </a:spcBef>
                        <a:spcAft>
                          <a:spcPts val="0"/>
                        </a:spcAft>
                        <a:buNone/>
                      </a:pPr>
                      <a:r>
                        <a:rPr lang="en-GB" sz="1500"/>
                        <a:t>Portable, lower capex</a:t>
                      </a:r>
                      <a:endParaRPr sz="1500"/>
                    </a:p>
                  </a:txBody>
                  <a:tcPr marT="91425" marB="91425" marR="91425" marL="91425"/>
                </a:tc>
              </a:tr>
              <a:tr h="200025">
                <a:tc>
                  <a:txBody>
                    <a:bodyPr/>
                    <a:lstStyle/>
                    <a:p>
                      <a:pPr indent="0" lvl="0" marL="0" rtl="0" algn="ctr">
                        <a:spcBef>
                          <a:spcPts val="0"/>
                        </a:spcBef>
                        <a:spcAft>
                          <a:spcPts val="0"/>
                        </a:spcAft>
                        <a:buNone/>
                      </a:pPr>
                      <a:r>
                        <a:rPr b="1" lang="en-GB" sz="1500"/>
                        <a:t>Best use case</a:t>
                      </a:r>
                      <a:endParaRPr b="1" sz="1500"/>
                    </a:p>
                  </a:txBody>
                  <a:tcPr marT="91425" marB="91425" marR="91425" marL="91425"/>
                </a:tc>
                <a:tc>
                  <a:txBody>
                    <a:bodyPr/>
                    <a:lstStyle/>
                    <a:p>
                      <a:pPr indent="0" lvl="0" marL="0" rtl="0" algn="ctr">
                        <a:spcBef>
                          <a:spcPts val="0"/>
                        </a:spcBef>
                        <a:spcAft>
                          <a:spcPts val="0"/>
                        </a:spcAft>
                        <a:buNone/>
                      </a:pPr>
                      <a:r>
                        <a:rPr lang="en-GB" sz="1500"/>
                        <a:t>Surveillance, MLST, cohort studies</a:t>
                      </a:r>
                      <a:endParaRPr sz="1500"/>
                    </a:p>
                  </a:txBody>
                  <a:tcPr marT="91425" marB="91425" marR="91425" marL="91425"/>
                </a:tc>
                <a:tc>
                  <a:txBody>
                    <a:bodyPr/>
                    <a:lstStyle/>
                    <a:p>
                      <a:pPr indent="0" lvl="0" marL="0" rtl="0" algn="ctr">
                        <a:spcBef>
                          <a:spcPts val="0"/>
                        </a:spcBef>
                        <a:spcAft>
                          <a:spcPts val="0"/>
                        </a:spcAft>
                        <a:buNone/>
                      </a:pPr>
                      <a:r>
                        <a:rPr lang="en-GB" sz="1500"/>
                        <a:t>Clinical/field diagnostics, outbreak response</a:t>
                      </a:r>
                      <a:endParaRPr sz="1500"/>
                    </a:p>
                  </a:txBody>
                  <a:tcPr marT="91425" marB="91425" marR="91425" marL="91425"/>
                </a:tc>
              </a:tr>
              <a:tr h="200025">
                <a:tc>
                  <a:txBody>
                    <a:bodyPr/>
                    <a:lstStyle/>
                    <a:p>
                      <a:pPr indent="0" lvl="0" marL="0" rtl="0" algn="ctr">
                        <a:spcBef>
                          <a:spcPts val="0"/>
                        </a:spcBef>
                        <a:spcAft>
                          <a:spcPts val="0"/>
                        </a:spcAft>
                        <a:buNone/>
                      </a:pPr>
                      <a:r>
                        <a:rPr b="1" lang="en-GB" sz="1500"/>
                        <a:t>Hybrid use</a:t>
                      </a:r>
                      <a:endParaRPr b="1" sz="1500"/>
                    </a:p>
                  </a:txBody>
                  <a:tcPr marT="91425" marB="91425" marR="91425" marL="91425"/>
                </a:tc>
                <a:tc>
                  <a:txBody>
                    <a:bodyPr/>
                    <a:lstStyle/>
                    <a:p>
                      <a:pPr indent="0" lvl="0" marL="0" rtl="0" algn="ctr">
                        <a:spcBef>
                          <a:spcPts val="0"/>
                        </a:spcBef>
                        <a:spcAft>
                          <a:spcPts val="0"/>
                        </a:spcAft>
                        <a:buNone/>
                      </a:pPr>
                      <a:r>
                        <a:rPr lang="en-GB" sz="1500"/>
                        <a:t>Ideal for polishing long reads</a:t>
                      </a:r>
                      <a:endParaRPr sz="1500"/>
                    </a:p>
                  </a:txBody>
                  <a:tcPr marT="91425" marB="91425" marR="91425" marL="91425"/>
                </a:tc>
                <a:tc>
                  <a:txBody>
                    <a:bodyPr/>
                    <a:lstStyle/>
                    <a:p>
                      <a:pPr indent="0" lvl="0" marL="0" rtl="0" algn="ctr">
                        <a:spcBef>
                          <a:spcPts val="0"/>
                        </a:spcBef>
                        <a:spcAft>
                          <a:spcPts val="0"/>
                        </a:spcAft>
                        <a:buNone/>
                      </a:pPr>
                      <a:r>
                        <a:rPr lang="en-GB" sz="1500"/>
                        <a:t>—</a:t>
                      </a:r>
                      <a:endParaRPr sz="15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21"/>
          <p:cNvSpPr/>
          <p:nvPr/>
        </p:nvSpPr>
        <p:spPr>
          <a:xfrm>
            <a:off x="0" y="0"/>
            <a:ext cx="9144000" cy="5143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61" name="Google Shape;361;p21" title="architecture_diagram.png"/>
          <p:cNvPicPr preferRelativeResize="0"/>
          <p:nvPr/>
        </p:nvPicPr>
        <p:blipFill rotWithShape="1">
          <a:blip r:embed="rId4">
            <a:alphaModFix/>
          </a:blip>
          <a:srcRect b="70334" l="3243" r="64256" t="4514"/>
          <a:stretch/>
        </p:blipFill>
        <p:spPr>
          <a:xfrm>
            <a:off x="2170978" y="1330325"/>
            <a:ext cx="911273" cy="705226"/>
          </a:xfrm>
          <a:prstGeom prst="rect">
            <a:avLst/>
          </a:prstGeom>
          <a:noFill/>
          <a:ln>
            <a:noFill/>
          </a:ln>
        </p:spPr>
      </p:pic>
      <p:pic>
        <p:nvPicPr>
          <p:cNvPr id="362" name="Google Shape;362;p21" title="architecture_diagram.png"/>
          <p:cNvPicPr preferRelativeResize="0"/>
          <p:nvPr/>
        </p:nvPicPr>
        <p:blipFill rotWithShape="1">
          <a:blip r:embed="rId4">
            <a:alphaModFix/>
          </a:blip>
          <a:srcRect b="34669" l="0" r="64256" t="38136"/>
          <a:stretch/>
        </p:blipFill>
        <p:spPr>
          <a:xfrm>
            <a:off x="3173063" y="1187313"/>
            <a:ext cx="1158374" cy="881326"/>
          </a:xfrm>
          <a:prstGeom prst="rect">
            <a:avLst/>
          </a:prstGeom>
          <a:noFill/>
          <a:ln>
            <a:noFill/>
          </a:ln>
        </p:spPr>
      </p:pic>
      <p:pic>
        <p:nvPicPr>
          <p:cNvPr id="363" name="Google Shape;363;p21" title="architecture_diagram.png"/>
          <p:cNvPicPr preferRelativeResize="0"/>
          <p:nvPr/>
        </p:nvPicPr>
        <p:blipFill rotWithShape="1">
          <a:blip r:embed="rId4">
            <a:alphaModFix/>
          </a:blip>
          <a:srcRect b="2354" l="0" r="64256" t="72495"/>
          <a:stretch/>
        </p:blipFill>
        <p:spPr>
          <a:xfrm>
            <a:off x="2926013" y="2419349"/>
            <a:ext cx="1158374" cy="815099"/>
          </a:xfrm>
          <a:prstGeom prst="rect">
            <a:avLst/>
          </a:prstGeom>
          <a:noFill/>
          <a:ln>
            <a:noFill/>
          </a:ln>
        </p:spPr>
      </p:pic>
      <p:pic>
        <p:nvPicPr>
          <p:cNvPr id="364" name="Google Shape;364;p21" title="architecture_diagram.png"/>
          <p:cNvPicPr preferRelativeResize="0"/>
          <p:nvPr/>
        </p:nvPicPr>
        <p:blipFill rotWithShape="1">
          <a:blip r:embed="rId4">
            <a:alphaModFix/>
          </a:blip>
          <a:srcRect b="70638" l="64102" r="3399" t="4210"/>
          <a:stretch/>
        </p:blipFill>
        <p:spPr>
          <a:xfrm>
            <a:off x="4552225" y="1756650"/>
            <a:ext cx="1053251" cy="815099"/>
          </a:xfrm>
          <a:prstGeom prst="rect">
            <a:avLst/>
          </a:prstGeom>
          <a:noFill/>
          <a:ln>
            <a:noFill/>
          </a:ln>
        </p:spPr>
      </p:pic>
      <p:pic>
        <p:nvPicPr>
          <p:cNvPr id="365" name="Google Shape;365;p21" title="architecture_diagram.png"/>
          <p:cNvPicPr preferRelativeResize="0"/>
          <p:nvPr/>
        </p:nvPicPr>
        <p:blipFill rotWithShape="1">
          <a:blip r:embed="rId4">
            <a:alphaModFix/>
          </a:blip>
          <a:srcRect b="22773" l="64486" r="3015" t="55465"/>
          <a:stretch/>
        </p:blipFill>
        <p:spPr>
          <a:xfrm>
            <a:off x="4977675" y="2917824"/>
            <a:ext cx="1053251" cy="705226"/>
          </a:xfrm>
          <a:prstGeom prst="rect">
            <a:avLst/>
          </a:prstGeom>
          <a:noFill/>
          <a:ln>
            <a:noFill/>
          </a:ln>
        </p:spPr>
      </p:pic>
      <p:sp>
        <p:nvSpPr>
          <p:cNvPr id="366" name="Google Shape;366;p21"/>
          <p:cNvSpPr/>
          <p:nvPr/>
        </p:nvSpPr>
        <p:spPr>
          <a:xfrm rot="10800000">
            <a:off x="3016800" y="1462988"/>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7" name="Google Shape;367;p21"/>
          <p:cNvSpPr/>
          <p:nvPr/>
        </p:nvSpPr>
        <p:spPr>
          <a:xfrm rot="5402848">
            <a:off x="3489105" y="2079094"/>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8" name="Google Shape;368;p21"/>
          <p:cNvSpPr/>
          <p:nvPr/>
        </p:nvSpPr>
        <p:spPr>
          <a:xfrm rot="-5400000">
            <a:off x="5053700" y="2587788"/>
            <a:ext cx="362100" cy="33000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9" name="Google Shape;369;p21"/>
          <p:cNvSpPr/>
          <p:nvPr/>
        </p:nvSpPr>
        <p:spPr>
          <a:xfrm rot="-7611055">
            <a:off x="4284234" y="1518039"/>
            <a:ext cx="362160" cy="329820"/>
          </a:xfrm>
          <a:prstGeom prst="leftArrow">
            <a:avLst>
              <a:gd fmla="val 50000" name="adj1"/>
              <a:gd fmla="val 50000" name="adj2"/>
            </a:avLst>
          </a:prstGeom>
          <a:solidFill>
            <a:srgbClr val="8DD8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0" name="Google Shape;370;p21"/>
          <p:cNvSpPr txBox="1"/>
          <p:nvPr/>
        </p:nvSpPr>
        <p:spPr>
          <a:xfrm>
            <a:off x="813250" y="1140675"/>
            <a:ext cx="12669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Secure, fast, cron-jobs managing  </a:t>
            </a:r>
            <a:endParaRPr sz="1300">
              <a:solidFill>
                <a:schemeClr val="dk2"/>
              </a:solidFill>
              <a:latin typeface="Nunito"/>
              <a:ea typeface="Nunito"/>
              <a:cs typeface="Nunito"/>
              <a:sym typeface="Nunito"/>
            </a:endParaRPr>
          </a:p>
        </p:txBody>
      </p:sp>
      <p:sp>
        <p:nvSpPr>
          <p:cNvPr id="371" name="Google Shape;371;p21"/>
          <p:cNvSpPr txBox="1"/>
          <p:nvPr/>
        </p:nvSpPr>
        <p:spPr>
          <a:xfrm>
            <a:off x="4601300" y="923075"/>
            <a:ext cx="2999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Nextflow workflow analysis, like the one I drafted</a:t>
            </a:r>
            <a:endParaRPr sz="1300">
              <a:solidFill>
                <a:schemeClr val="dk2"/>
              </a:solidFill>
              <a:latin typeface="Nunito"/>
              <a:ea typeface="Nunito"/>
              <a:cs typeface="Nunito"/>
              <a:sym typeface="Nunito"/>
            </a:endParaRPr>
          </a:p>
        </p:txBody>
      </p:sp>
      <p:sp>
        <p:nvSpPr>
          <p:cNvPr id="372" name="Google Shape;372;p21"/>
          <p:cNvSpPr txBox="1"/>
          <p:nvPr/>
        </p:nvSpPr>
        <p:spPr>
          <a:xfrm>
            <a:off x="5746225" y="1785500"/>
            <a:ext cx="20211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Results stored </a:t>
            </a:r>
            <a:r>
              <a:rPr lang="en-GB" sz="1300">
                <a:solidFill>
                  <a:schemeClr val="dk2"/>
                </a:solidFill>
                <a:latin typeface="Nunito"/>
                <a:ea typeface="Nunito"/>
                <a:cs typeface="Nunito"/>
                <a:sym typeface="Nunito"/>
              </a:rPr>
              <a:t>in Lakehouse</a:t>
            </a:r>
            <a:endParaRPr sz="1300">
              <a:solidFill>
                <a:schemeClr val="dk2"/>
              </a:solidFill>
              <a:latin typeface="Nunito"/>
              <a:ea typeface="Nunito"/>
              <a:cs typeface="Nunito"/>
              <a:sym typeface="Nunito"/>
            </a:endParaRPr>
          </a:p>
        </p:txBody>
      </p:sp>
      <p:sp>
        <p:nvSpPr>
          <p:cNvPr id="373" name="Google Shape;373;p21"/>
          <p:cNvSpPr txBox="1"/>
          <p:nvPr/>
        </p:nvSpPr>
        <p:spPr>
          <a:xfrm>
            <a:off x="6030925" y="2899350"/>
            <a:ext cx="16467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Allowing API queries from users</a:t>
            </a:r>
            <a:endParaRPr sz="1300">
              <a:solidFill>
                <a:schemeClr val="dk2"/>
              </a:solidFill>
              <a:latin typeface="Nunito"/>
              <a:ea typeface="Nunito"/>
              <a:cs typeface="Nunito"/>
              <a:sym typeface="Nunito"/>
            </a:endParaRPr>
          </a:p>
        </p:txBody>
      </p:sp>
      <p:sp>
        <p:nvSpPr>
          <p:cNvPr id="374" name="Google Shape;374;p21"/>
          <p:cNvSpPr txBox="1"/>
          <p:nvPr/>
        </p:nvSpPr>
        <p:spPr>
          <a:xfrm>
            <a:off x="191025" y="95825"/>
            <a:ext cx="872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2"/>
                </a:solidFill>
                <a:latin typeface="Maven Pro"/>
                <a:ea typeface="Maven Pro"/>
                <a:cs typeface="Maven Pro"/>
                <a:sym typeface="Maven Pro"/>
              </a:rPr>
              <a:t>Steg 5: Skalbar lösningsarkitektur (inzoomad)</a:t>
            </a:r>
            <a:endParaRPr b="1" sz="2800">
              <a:solidFill>
                <a:schemeClr val="dk2"/>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