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1"/>
  </p:notesMasterIdLst>
  <p:sldIdLst>
    <p:sldId id="3825" r:id="rId5"/>
    <p:sldId id="3826" r:id="rId6"/>
    <p:sldId id="3835" r:id="rId7"/>
    <p:sldId id="3836" r:id="rId8"/>
    <p:sldId id="3837" r:id="rId9"/>
    <p:sldId id="3838" r:id="rId10"/>
    <p:sldId id="3839" r:id="rId11"/>
    <p:sldId id="3840" r:id="rId12"/>
    <p:sldId id="3841" r:id="rId13"/>
    <p:sldId id="3842" r:id="rId14"/>
    <p:sldId id="3843" r:id="rId15"/>
    <p:sldId id="3844" r:id="rId16"/>
    <p:sldId id="3845" r:id="rId17"/>
    <p:sldId id="3846" r:id="rId18"/>
    <p:sldId id="3847" r:id="rId19"/>
    <p:sldId id="3848" r:id="rId20"/>
    <p:sldId id="3849" r:id="rId21"/>
    <p:sldId id="3850" r:id="rId22"/>
    <p:sldId id="3851" r:id="rId23"/>
    <p:sldId id="3852" r:id="rId24"/>
    <p:sldId id="3853" r:id="rId25"/>
    <p:sldId id="3854" r:id="rId26"/>
    <p:sldId id="3855" r:id="rId27"/>
    <p:sldId id="3856" r:id="rId28"/>
    <p:sldId id="3857" r:id="rId29"/>
    <p:sldId id="38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8:46:50.4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8:46:53.0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3T18:46:55.20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k-MK" dirty="0">
                <a:solidFill>
                  <a:srgbClr val="FFFFFF"/>
                </a:solidFill>
              </a:rPr>
              <a:t>Предвидување на однесувањето кај корисниците на онлајн курсеви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>
                <a:solidFill>
                  <a:srgbClr val="FFFFFF"/>
                </a:solidFill>
              </a:rPr>
              <a:t>Магдалена Златанова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9361-B495-0BFD-6B42-97A53A07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EDA+Feature</a:t>
            </a:r>
            <a:r>
              <a:rPr lang="en-US" dirty="0"/>
              <a:t> selection</a:t>
            </a:r>
            <a:endParaRPr lang="mk-M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6CC71C-4836-4829-6318-0B7B53E3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96" y="1690688"/>
            <a:ext cx="5161343" cy="38592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DFAE-2B41-D8DF-C80C-E61FE227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5598-2898-03BC-34F7-02542231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E3F3-858B-BA72-8C9B-625EECE5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40B78-B07D-0AC8-C056-C4957383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89" y="1855433"/>
            <a:ext cx="4773977" cy="35503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F7706-F2C6-90BC-53D4-14D48D2F1083}"/>
              </a:ext>
            </a:extLst>
          </p:cNvPr>
          <p:cNvSpPr txBox="1"/>
          <p:nvPr/>
        </p:nvSpPr>
        <p:spPr>
          <a:xfrm>
            <a:off x="6878667" y="1010804"/>
            <a:ext cx="29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mk-MK" dirty="0"/>
              <a:t>Комплементарни пикови?!</a:t>
            </a:r>
          </a:p>
        </p:txBody>
      </p:sp>
    </p:spTree>
    <p:extLst>
      <p:ext uri="{BB962C8B-B14F-4D97-AF65-F5344CB8AC3E}">
        <p14:creationId xmlns:p14="http://schemas.microsoft.com/office/powerpoint/2010/main" val="345598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E1AB-468B-0FA2-7635-91D78DC5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EDA+Feature</a:t>
            </a:r>
            <a:r>
              <a:rPr lang="en-US" dirty="0"/>
              <a:t> selection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F80E-9F9F-3B67-A2D7-533402C7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Bivariate kernel density estimate plots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A531-FFDB-DCAD-F22A-8EE618C0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79EA-DB1A-49DE-4356-D0549432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1FA7-F77D-2A64-A9FA-574539BB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2C667-148A-BDF4-1413-C1061115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68" y="2730615"/>
            <a:ext cx="6258393" cy="28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36B7-17D1-8A2C-5A8F-80B5738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5A55-79F2-8CED-8A3F-39F912CE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mk-MK" dirty="0"/>
              <a:t>Ги бирам оние кој покажуваат најголеми разлики</a:t>
            </a:r>
            <a:r>
              <a:rPr lang="en-US" dirty="0"/>
              <a:t> (</a:t>
            </a:r>
            <a:r>
              <a:rPr lang="mk-MK" dirty="0"/>
              <a:t>релативни) и ниска интеркорелација, вкупно 50 </a:t>
            </a:r>
            <a:r>
              <a:rPr lang="en-US" dirty="0"/>
              <a:t>Features.</a:t>
            </a:r>
            <a:r>
              <a:rPr lang="mk-MK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EFAF-393E-DE7F-FBB0-7615A5CE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D686-494C-F215-DA69-D6A41887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8A7E-BA93-7103-079C-5854790A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7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D10-30DB-8C82-E3CB-36A7570A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Предпроцесирање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CC41-E987-95EA-41D3-96C339EE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Нема </a:t>
            </a:r>
            <a:r>
              <a:rPr lang="en-US" dirty="0"/>
              <a:t>missing values</a:t>
            </a:r>
          </a:p>
          <a:p>
            <a:r>
              <a:rPr lang="mk-MK" dirty="0"/>
              <a:t>Екстремни вредноси кај времето- работа по 7000 часа на недела???</a:t>
            </a:r>
            <a:endParaRPr lang="en-US" dirty="0"/>
          </a:p>
          <a:p>
            <a:r>
              <a:rPr lang="mk-MK" dirty="0"/>
              <a:t>Скалирање со </a:t>
            </a:r>
            <a:r>
              <a:rPr lang="en-US" dirty="0" err="1"/>
              <a:t>StandardScaler</a:t>
            </a:r>
            <a:endParaRPr lang="mk-MK" dirty="0"/>
          </a:p>
          <a:p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6D5E-D111-ABA0-3E74-0FE9EFD5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AF98-07A4-EEFB-154D-D85F1F43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6BC0-D6C6-9097-3E8A-35AB58CD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30FDF-2414-E0F2-2E05-11E7D1CD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97" y="2985755"/>
            <a:ext cx="4383779" cy="33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1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24E5-FC61-8175-2E89-7ACB6E4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Справување со екстремни вредности, враќање наназад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A75144-693F-F4F8-A17E-493ED90A4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644" y="1988599"/>
            <a:ext cx="6054550" cy="31355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CFEC-1990-7A3A-1231-45BB1410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DA5E-1FB2-0260-87C0-DECE9680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0C9-901D-19C5-72B4-BEC8D0D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C17B-B8CF-127C-F054-4FE067E4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Предвидување </a:t>
            </a:r>
            <a:r>
              <a:rPr lang="en-US" dirty="0"/>
              <a:t>dropout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8D81-913E-E987-370B-EB889E7B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 err="1"/>
              <a:t>Adaboost</a:t>
            </a:r>
            <a:endParaRPr lang="en-US" dirty="0"/>
          </a:p>
          <a:p>
            <a:r>
              <a:rPr lang="en-US" dirty="0" err="1"/>
              <a:t>Ensamble</a:t>
            </a:r>
            <a:r>
              <a:rPr lang="en-US" dirty="0"/>
              <a:t> (</a:t>
            </a:r>
            <a:r>
              <a:rPr lang="en-US" dirty="0" err="1"/>
              <a:t>KneighborsClassifier</a:t>
            </a:r>
            <a:r>
              <a:rPr lang="en-US" dirty="0"/>
              <a:t>,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mk-MK" dirty="0"/>
              <a:t>и </a:t>
            </a:r>
            <a:r>
              <a:rPr lang="en-US" dirty="0" err="1"/>
              <a:t>DecisionTreeClassifier</a:t>
            </a:r>
            <a:r>
              <a:rPr lang="en-US" dirty="0"/>
              <a:t> </a:t>
            </a:r>
            <a:r>
              <a:rPr lang="mk-MK" dirty="0"/>
              <a:t>со </a:t>
            </a:r>
            <a:r>
              <a:rPr lang="en-US" dirty="0"/>
              <a:t>Voting Classifier </a:t>
            </a:r>
            <a:r>
              <a:rPr lang="mk-MK" dirty="0"/>
              <a:t>со </a:t>
            </a:r>
            <a:r>
              <a:rPr lang="en-US" dirty="0"/>
              <a:t>soft voting)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69CC-4D3C-0131-2CA4-DDA56E0F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220E-8F7D-47F6-60E6-37444AC0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969B-9E7D-F8D2-CCA7-F7C8725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7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08CA-3F64-E9F7-7CCA-83DF076B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Логистичка регресија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E34C-7E98-698B-65BE-EBD3433D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AE3C-FFAE-E6DE-D503-1D8DBDB3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5814-C3B0-98D5-697D-513773C9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4626A-4618-F1D1-FAFA-DBD30366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5" y="1408139"/>
            <a:ext cx="5620534" cy="4467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86818-EA69-E5A3-C53A-A22AE93F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58519"/>
            <a:ext cx="5696640" cy="41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2AE5-3670-2AF2-5B9B-B92C209B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- </a:t>
            </a:r>
            <a:r>
              <a:rPr lang="mk-MK" dirty="0"/>
              <a:t>најдобри резултати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AEF8E6-276B-18CF-4105-B1288D0FD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39" y="1690688"/>
            <a:ext cx="5495412" cy="43945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CC30-FA0F-D031-AC0C-8E3718BD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E13A-527C-473B-6E86-7E0EFFCB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17FB-ED38-3612-1A7D-8BCA1964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2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7612-4B11-2EFD-49F4-54AD65AB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Ensamble</a:t>
            </a:r>
            <a:r>
              <a:rPr lang="en-US" dirty="0"/>
              <a:t>- </a:t>
            </a:r>
            <a:r>
              <a:rPr lang="en-US" dirty="0" err="1"/>
              <a:t>KneighborsClassifier</a:t>
            </a:r>
            <a:r>
              <a:rPr lang="en-US" dirty="0"/>
              <a:t>, </a:t>
            </a:r>
            <a:r>
              <a:rPr lang="en-US" dirty="0" err="1"/>
              <a:t>LogisticRegression</a:t>
            </a:r>
            <a:r>
              <a:rPr lang="en-US" dirty="0"/>
              <a:t> </a:t>
            </a:r>
            <a:r>
              <a:rPr lang="mk-MK" dirty="0"/>
              <a:t>и </a:t>
            </a:r>
            <a:r>
              <a:rPr lang="en-US" dirty="0" err="1"/>
              <a:t>DecisionTreeClassifier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0628-B9B2-6BAC-1812-936361F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F7C1-6D58-A99A-6C98-74C8A333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1547-2ECF-6265-F190-5759AC8F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BF2D9-4F0A-431F-5671-7F3BF93A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12" y="1690688"/>
            <a:ext cx="600158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14C5-2107-96F5-59D7-4BE2D685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classification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8CE4-9542-3C32-39AD-83D68655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580225"/>
            <a:ext cx="9829800" cy="4190613"/>
          </a:xfrm>
        </p:spPr>
        <p:txBody>
          <a:bodyPr/>
          <a:lstStyle/>
          <a:p>
            <a:r>
              <a:rPr lang="mk-MK" dirty="0"/>
              <a:t>Предложено матрица со повисока цена</a:t>
            </a:r>
            <a:r>
              <a:rPr lang="mk-MK" dirty="0">
                <a:solidFill>
                  <a:srgbClr val="111111"/>
                </a:solidFill>
                <a:latin typeface="Roboto" panose="02000000000000000000" pitchFamily="2" charset="0"/>
              </a:rPr>
              <a:t>- </a:t>
            </a:r>
            <a:r>
              <a:rPr lang="en-US" dirty="0"/>
              <a:t>G. Dekker, M. </a:t>
            </a:r>
            <a:r>
              <a:rPr lang="en-US" dirty="0" err="1"/>
              <a:t>Pechenizkiy</a:t>
            </a:r>
            <a:r>
              <a:rPr lang="en-US" dirty="0"/>
              <a:t>, J. </a:t>
            </a:r>
            <a:r>
              <a:rPr lang="en-US" dirty="0" err="1"/>
              <a:t>Vleeshouwers</a:t>
            </a:r>
            <a:r>
              <a:rPr lang="en-US" dirty="0"/>
              <a:t>, "Predicting students drop out: a case study", Educational Data Mining 2009, 2009.</a:t>
            </a:r>
            <a:endParaRPr lang="mk-MK" dirty="0"/>
          </a:p>
          <a:p>
            <a:r>
              <a:rPr lang="mk-MK" dirty="0"/>
              <a:t>Јас експериментирав со поместување на </a:t>
            </a:r>
            <a:r>
              <a:rPr lang="en-US" dirty="0"/>
              <a:t>threshold </a:t>
            </a:r>
            <a:r>
              <a:rPr lang="mk-MK" dirty="0"/>
              <a:t>кај </a:t>
            </a:r>
            <a:r>
              <a:rPr lang="en-US" dirty="0"/>
              <a:t>Logistic Regression .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3E68-9CB1-E6ED-396A-11AA246A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4198-E397-E9E7-DA91-B844BEA5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1565-771C-0C06-6EA4-68A82039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5F881-7C41-4BFC-957A-0041505D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76" y="3771691"/>
            <a:ext cx="4114800" cy="2721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1C970-4443-9F87-989B-17BA03B0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37" y="3664633"/>
            <a:ext cx="3572018" cy="28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Податочно множество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Feature engineering/selection</a:t>
            </a:r>
          </a:p>
          <a:p>
            <a:pPr marL="0" indent="0">
              <a:buNone/>
            </a:pPr>
            <a:r>
              <a:rPr lang="mk-MK" dirty="0"/>
              <a:t>Предпроцесирање</a:t>
            </a:r>
            <a:endParaRPr lang="en-US" dirty="0"/>
          </a:p>
          <a:p>
            <a:pPr marL="0" indent="0">
              <a:buNone/>
            </a:pPr>
            <a:r>
              <a:rPr lang="mk-MK" dirty="0"/>
              <a:t>Дали корисникот ќе се откаже?</a:t>
            </a:r>
          </a:p>
          <a:p>
            <a:pPr marL="0" indent="0">
              <a:buNone/>
            </a:pPr>
            <a:r>
              <a:rPr lang="mk-MK" dirty="0"/>
              <a:t>Колку редовно корисникот учел?</a:t>
            </a:r>
          </a:p>
          <a:p>
            <a:pPr marL="0" indent="0">
              <a:buNone/>
            </a:pPr>
            <a:r>
              <a:rPr lang="mk-MK" dirty="0"/>
              <a:t>Типови на корисници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D367-3598-E164-7996-826FE93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dirty="0"/>
              <a:t>Предвидување на број на сесии за учење како прокси-метрика за посветеноста на корисникот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BAD5-59DE-42FC-A057-7A50DA12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11096"/>
            <a:ext cx="98298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Regression</a:t>
            </a:r>
            <a:endParaRPr lang="mk-MK" dirty="0"/>
          </a:p>
          <a:p>
            <a:r>
              <a:rPr lang="en-US" dirty="0"/>
              <a:t> Lasso</a:t>
            </a:r>
            <a:endParaRPr lang="mk-MK" dirty="0"/>
          </a:p>
          <a:p>
            <a:r>
              <a:rPr lang="en-US" dirty="0"/>
              <a:t> Ridge</a:t>
            </a:r>
            <a:endParaRPr lang="mk-MK" dirty="0"/>
          </a:p>
          <a:p>
            <a:r>
              <a:rPr lang="en-US" dirty="0"/>
              <a:t> Support Vector Machine</a:t>
            </a:r>
            <a:endParaRPr lang="mk-MK" dirty="0"/>
          </a:p>
          <a:p>
            <a:r>
              <a:rPr lang="en-US" dirty="0"/>
              <a:t> </a:t>
            </a:r>
            <a:r>
              <a:rPr lang="en-US" dirty="0" err="1"/>
              <a:t>BayesianRidge</a:t>
            </a:r>
            <a:endParaRPr lang="mk-MK" dirty="0"/>
          </a:p>
          <a:p>
            <a:r>
              <a:rPr lang="en-US" dirty="0"/>
              <a:t> Decision Tree Regressor</a:t>
            </a:r>
            <a:endParaRPr lang="mk-MK" dirty="0"/>
          </a:p>
          <a:p>
            <a:r>
              <a:rPr lang="en-US" dirty="0"/>
              <a:t> Random Forest Regressor</a:t>
            </a:r>
            <a:endParaRPr lang="mk-MK" dirty="0"/>
          </a:p>
          <a:p>
            <a:r>
              <a:rPr lang="en-US" dirty="0"/>
              <a:t> Bagging Regressor</a:t>
            </a:r>
            <a:endParaRPr lang="mk-MK" dirty="0"/>
          </a:p>
          <a:p>
            <a:r>
              <a:rPr lang="en-US" dirty="0"/>
              <a:t> Extra Trees Regressor </a:t>
            </a:r>
            <a:endParaRPr lang="mk-MK" dirty="0"/>
          </a:p>
          <a:p>
            <a:r>
              <a:rPr lang="en-US" dirty="0"/>
              <a:t>KNN Regressor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297E-6742-819B-37E7-4E3453EC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4484-2270-EED8-1570-4FC6FBC5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6096-9FE1-16D8-7F17-C8C2A15E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71979-6337-C9FC-F22E-4597EF49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53" y="1602202"/>
            <a:ext cx="6454893" cy="3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4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381B-2122-9640-5FAA-1CBB89B1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Интерпретација на резултатите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631A-7597-9515-A5CA-D009ADA4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11096"/>
            <a:ext cx="9829800" cy="3859742"/>
          </a:xfrm>
        </p:spPr>
        <p:txBody>
          <a:bodyPr/>
          <a:lstStyle/>
          <a:p>
            <a:r>
              <a:rPr lang="mk-MK" dirty="0"/>
              <a:t>Интерквартален ранг за број на сесии</a:t>
            </a:r>
            <a:r>
              <a:rPr lang="en-US" dirty="0"/>
              <a:t>: </a:t>
            </a:r>
            <a:r>
              <a:rPr lang="mk-MK" dirty="0"/>
              <a:t>26</a:t>
            </a:r>
            <a:r>
              <a:rPr lang="en-US" dirty="0"/>
              <a:t>;</a:t>
            </a:r>
          </a:p>
          <a:p>
            <a:r>
              <a:rPr lang="mk-MK" dirty="0"/>
              <a:t>Во просек најдобриот модел (</a:t>
            </a:r>
            <a:r>
              <a:rPr lang="en-US" dirty="0"/>
              <a:t>Random Forest) </a:t>
            </a:r>
            <a:r>
              <a:rPr lang="mk-MK" dirty="0"/>
              <a:t>промашува по 7 сесии</a:t>
            </a:r>
            <a:r>
              <a:rPr lang="en-US" dirty="0"/>
              <a:t>;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8A39-677C-40EE-CEEF-7450B209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CBBE-E220-AA86-A238-ADFFC7EF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3E85-17C5-4209-CB6A-2C1F6160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5A30D-9F32-0380-FC40-004EF52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60" y="3019263"/>
            <a:ext cx="5273500" cy="37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9794-DEB1-EEFB-41D1-59D524C9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Едноставна Невронска мрежа за регресија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EC51-2D72-94D9-C907-3396920D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Полоша од </a:t>
            </a:r>
            <a:r>
              <a:rPr lang="en-US" dirty="0"/>
              <a:t>Random Forest, </a:t>
            </a:r>
            <a:r>
              <a:rPr lang="mk-MK" dirty="0"/>
              <a:t>подобра од </a:t>
            </a:r>
            <a:r>
              <a:rPr lang="en-US" dirty="0"/>
              <a:t>KNN</a:t>
            </a:r>
          </a:p>
          <a:p>
            <a:r>
              <a:rPr lang="en-US" dirty="0"/>
              <a:t>MSE 275.3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7AA5-A1A5-F7C5-3F8E-6835EF7F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E9ED-C17F-7D11-A7EC-91D75CB1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1AC0-2871-3FC8-DA57-827D5C9D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57577-30DE-A375-AA41-483CBC2C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12" y="3201538"/>
            <a:ext cx="1030748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5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4882-D7A3-C11A-F8B7-62E735CB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Видови на корисници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050F-A26D-714C-D5B0-FC4C7988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Десет курсеви, креирање на ново податочно множество.</a:t>
            </a:r>
          </a:p>
          <a:p>
            <a:r>
              <a:rPr lang="mk-MK" dirty="0"/>
              <a:t>-1, 0, 1</a:t>
            </a:r>
          </a:p>
          <a:p>
            <a:r>
              <a:rPr lang="mk-MK" dirty="0"/>
              <a:t>Цел</a:t>
            </a:r>
            <a:r>
              <a:rPr lang="en-US" dirty="0"/>
              <a:t>:</a:t>
            </a:r>
            <a:r>
              <a:rPr lang="mk-MK" dirty="0"/>
              <a:t> да се откријат видови на корисници преку ненадгледувано учење.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Agglomerative</a:t>
            </a:r>
          </a:p>
          <a:p>
            <a:r>
              <a:rPr lang="en-US" dirty="0"/>
              <a:t>DBSCAN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4DF8-7845-1346-3C81-CEC1586F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CA02F-680A-C308-4EEB-C82674C1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668D-927B-0BC5-9400-71046D2C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5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6370-0F0E-CCA5-1EE7-31654C11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 ANALYSIS VS T-DISTRIBUTED-STOCHASTIC NEIGHBOR EMBEDDING</a:t>
            </a:r>
            <a:endParaRPr lang="mk-M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BB5D0D-65F9-6731-89A2-F1D26A203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405" y="1878975"/>
            <a:ext cx="4988393" cy="36552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6086-977B-46C8-C66C-3F3F1A7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F86C-6B97-7CB4-728B-6CFD4EF7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AD5F-F07D-4DCD-0A88-0D9F892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A9398-3065-176C-438C-759CBF8F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00"/>
          <a:stretch/>
        </p:blipFill>
        <p:spPr>
          <a:xfrm>
            <a:off x="594896" y="1878975"/>
            <a:ext cx="5681618" cy="39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0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3834-D807-5537-F143-9EBCAA8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63835-1936-BE2A-0D54-51B3306E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E87A5-515E-64ED-888A-34C7A024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C6C9-5325-790B-8751-D6DC9FF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4F92B-92D2-68FC-6EFC-BFB08765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72" y="657456"/>
            <a:ext cx="5041248" cy="5881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61EC0-93AC-A927-09D8-F97858DA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9" y="1269593"/>
            <a:ext cx="5816837" cy="52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50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A033-E0F8-64A0-093F-4A762431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74" y="146936"/>
            <a:ext cx="10515600" cy="1325563"/>
          </a:xfrm>
        </p:spPr>
        <p:txBody>
          <a:bodyPr/>
          <a:lstStyle/>
          <a:p>
            <a:r>
              <a:rPr lang="en-US" dirty="0"/>
              <a:t>DBSCAN/ HIERARCHICAL CLUSTERING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1FAE-7391-3F4B-BFA6-64968795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ADFC-71BA-613C-41FE-F63B6A73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4237-08F7-42E7-7E2D-08966ACD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0E771-06DA-FB71-B34A-AA9DD44D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5" y="1144292"/>
            <a:ext cx="3789445" cy="5540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F0F0F-3F5F-2065-5A3F-0E3022E9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18" y="1181210"/>
            <a:ext cx="432495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65B1-D0A6-50B4-9DA4-281A593E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Податочно множество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B8E3-B18E-42DC-EA3B-3F6A2A85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455938"/>
            <a:ext cx="9829800" cy="4314900"/>
          </a:xfrm>
        </p:spPr>
        <p:txBody>
          <a:bodyPr/>
          <a:lstStyle/>
          <a:p>
            <a:r>
              <a:rPr lang="mk-MK" dirty="0"/>
              <a:t>Податоци објавени од </a:t>
            </a:r>
            <a:r>
              <a:rPr lang="en-US" dirty="0" err="1"/>
              <a:t>XutangX</a:t>
            </a:r>
            <a:r>
              <a:rPr lang="mk-MK" dirty="0"/>
              <a:t> во три фајлови.</a:t>
            </a:r>
            <a:endParaRPr lang="en-US" dirty="0"/>
          </a:p>
          <a:p>
            <a:r>
              <a:rPr lang="en-US" dirty="0"/>
              <a:t>Enrollment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Truth</a:t>
            </a:r>
          </a:p>
          <a:p>
            <a:pPr marL="0" indent="0">
              <a:buNone/>
            </a:pP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6E27-C60C-BEE9-BCDE-3EB4DF19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9787-727B-E985-88C9-0C08C583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34BA-C9C4-1138-49C3-63EC8DCA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A9D96-359D-AF58-4A42-13D8B2A6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8" y="2005105"/>
            <a:ext cx="6013274" cy="1494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BFBCF5-3477-EEFB-BA67-67D4E3F8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097" y="3499257"/>
            <a:ext cx="5721953" cy="1342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5C34B2-B117-2694-4D57-332524EE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398" y="4993409"/>
            <a:ext cx="1695687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30BF-60F2-D16A-77E2-6B83E34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ED37-025B-29C8-3E48-79B99D1A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90688"/>
            <a:ext cx="9829800" cy="3859742"/>
          </a:xfrm>
        </p:spPr>
        <p:txBody>
          <a:bodyPr>
            <a:normAutofit lnSpcReduction="10000"/>
          </a:bodyPr>
          <a:lstStyle/>
          <a:p>
            <a:r>
              <a:rPr lang="mk-MK" dirty="0"/>
              <a:t>Логовите се во формат: </a:t>
            </a:r>
            <a:r>
              <a:rPr lang="en-US" dirty="0" err="1"/>
              <a:t>enrollment_id</a:t>
            </a:r>
            <a:r>
              <a:rPr lang="en-US" dirty="0"/>
              <a:t>; time; source; activity; object. </a:t>
            </a:r>
          </a:p>
          <a:p>
            <a:r>
              <a:rPr lang="en-US" dirty="0" err="1"/>
              <a:t>Enrollment_id</a:t>
            </a:r>
            <a:r>
              <a:rPr lang="en-US" dirty="0"/>
              <a:t> </a:t>
            </a:r>
            <a:r>
              <a:rPr lang="mk-MK" dirty="0"/>
              <a:t>е уникатниот идентификатор кој имплицитно содржи информација за курсот и корисникот. </a:t>
            </a:r>
            <a:endParaRPr lang="en-US" dirty="0"/>
          </a:p>
          <a:p>
            <a:r>
              <a:rPr lang="en-US" dirty="0"/>
              <a:t>Time </a:t>
            </a:r>
            <a:r>
              <a:rPr lang="mk-MK" dirty="0"/>
              <a:t>е времето кога е изведена активноста. </a:t>
            </a:r>
            <a:endParaRPr lang="en-US" dirty="0"/>
          </a:p>
          <a:p>
            <a:r>
              <a:rPr lang="en-US" dirty="0"/>
              <a:t>Source: server/browser. </a:t>
            </a:r>
          </a:p>
          <a:p>
            <a:r>
              <a:rPr lang="en-US" dirty="0"/>
              <a:t>Activity </a:t>
            </a:r>
            <a:r>
              <a:rPr lang="mk-MK" dirty="0"/>
              <a:t>е една седумте активности: </a:t>
            </a:r>
            <a:r>
              <a:rPr lang="en-US" dirty="0"/>
              <a:t>navigate, </a:t>
            </a:r>
            <a:r>
              <a:rPr lang="en-US" dirty="0" err="1"/>
              <a:t>page_close</a:t>
            </a:r>
            <a:r>
              <a:rPr lang="en-US" dirty="0"/>
              <a:t>, video, wiki, discussion, problem </a:t>
            </a:r>
            <a:r>
              <a:rPr lang="mk-MK" dirty="0"/>
              <a:t>или </a:t>
            </a:r>
            <a:r>
              <a:rPr lang="en-US" dirty="0"/>
              <a:t>access. </a:t>
            </a:r>
          </a:p>
          <a:p>
            <a:r>
              <a:rPr lang="en-US" dirty="0"/>
              <a:t>Object </a:t>
            </a:r>
            <a:r>
              <a:rPr lang="mk-MK" dirty="0"/>
              <a:t>е идентификатор на логот.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C960-D348-9CCF-3A7D-DA1CFE08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FFBD-2AB4-3D8A-3CC9-DE4D02F4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1FD3-19E2-D7D7-1340-56A2BC3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4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906-F31C-CCCA-2F7A-A4E8A345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Податочно множество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9BD4-8886-BC02-50DB-AE1EB812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Податочното множество е многу големо (8,157,278 логови кои соодветсвуваат на 120,543 enrollments). Заради пресметковни ресурси јас ќе изберам само дел од множеството за да работам со него. </a:t>
            </a:r>
            <a:r>
              <a:rPr lang="mk-MK" dirty="0"/>
              <a:t>И</a:t>
            </a:r>
            <a:r>
              <a:rPr lang="ru-RU" dirty="0"/>
              <a:t>збрав нешто повеќе од 21,000 enrollments (~18%), а со отстранување на екстремни вредности стигнав до 20 000 enrollments. Водев сметка на тоа да се балансирани. 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D4F2C-1D37-3F5D-D911-33303CE1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83DB-35A7-5597-6145-F5229E9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B131-4A40-B82B-B0A1-ECCC42A6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0261-0352-D026-FF93-9DC2D1A1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0ED4-F322-55E9-513F-B014E7B6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Општа претпоставка: корисно е да знаеме колку време корисникот потрошил на платформата. </a:t>
            </a:r>
          </a:p>
          <a:p>
            <a:r>
              <a:rPr lang="ru-RU" dirty="0"/>
              <a:t>Општа претпоставка: корисно е да знаеме по колку пати ја изведол секоја од активностите. </a:t>
            </a:r>
          </a:p>
          <a:p>
            <a:r>
              <a:rPr lang="ru-RU" dirty="0"/>
              <a:t>Општа претпоставка: корисно е да знаеме колку редовно бил активен. 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333B-0B99-4AEA-2BC6-C8547AF3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4F01-85CF-6C4D-3144-B82BF774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7A02-3202-B8F7-C60D-1E9B2214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1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B25B-1975-FBA4-15EE-41D6AB9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engineeing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F5F6-1E84-03D4-E5EA-97D41B06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Пресметувам за секој ден по колку време потрошил на платформата за дадениот курс; 30*1 </a:t>
            </a:r>
          </a:p>
          <a:p>
            <a:r>
              <a:rPr lang="ru-RU" dirty="0"/>
              <a:t>Пресметувам по колку пати ја извршил секоја активност (освен page_close) во секој ден; 30*6</a:t>
            </a:r>
          </a:p>
          <a:p>
            <a:r>
              <a:rPr lang="ru-RU" dirty="0"/>
              <a:t>Пресметувам по колку вкупно сесии има; 1 </a:t>
            </a:r>
          </a:p>
          <a:p>
            <a:r>
              <a:rPr lang="ru-RU" dirty="0"/>
              <a:t>Време потрошено во секоја од четирите недели; 4 </a:t>
            </a:r>
          </a:p>
          <a:p>
            <a:r>
              <a:rPr lang="ru-RU" dirty="0"/>
              <a:t>Вкупно активни денови за секој корисник; 1 </a:t>
            </a:r>
          </a:p>
          <a:p>
            <a:r>
              <a:rPr lang="ru-RU" dirty="0"/>
              <a:t>Вкупно активности; 1 </a:t>
            </a:r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78DD-54BB-451A-E9A9-7D47D064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9491-24A2-C2D4-5B42-21A26F78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9B85-AACB-D0D7-526E-8E241625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6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F462-3A64-7A7F-41BA-D28241BC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24380"/>
            <a:ext cx="10515600" cy="1325563"/>
          </a:xfrm>
        </p:spPr>
        <p:txBody>
          <a:bodyPr/>
          <a:lstStyle/>
          <a:p>
            <a:r>
              <a:rPr lang="mk-MK" dirty="0"/>
              <a:t>Време-Сесии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C8AD-DAFF-B273-C302-6D4A46F6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Како пресметуваме време?</a:t>
            </a:r>
          </a:p>
          <a:p>
            <a:endParaRPr lang="mk-M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9716-62DA-E159-0BA8-1A83D0AF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64A9-4684-B8F4-05E0-38A08948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AD0C-B6CF-0C0B-5481-6E32E410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67CC8C-67C9-1835-ED36-7069DADD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93" y="2557397"/>
            <a:ext cx="7585159" cy="29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CE05-5E9C-78D9-9D2E-7DA467F1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EDA+Feature</a:t>
            </a:r>
            <a:r>
              <a:rPr lang="en-US" dirty="0"/>
              <a:t> selection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D538-D6C0-FEF0-9D60-C2DE6197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Поделба по групи, бараме најдрастична разлика.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7C1E-1966-A42A-B0C1-9FE7B619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FE38-5298-5518-DE64-C33798E2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EF1C-58B9-E131-0DC5-DE374AC4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E6C14-4628-3EF2-622D-2379FAB1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78" y="2377491"/>
            <a:ext cx="4734586" cy="3505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B7B3A-DF9B-CB13-F158-B9F58944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44" y="2472056"/>
            <a:ext cx="4586803" cy="34111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911591-299A-8014-BBEA-88C9636CDBA8}"/>
                  </a:ext>
                </a:extLst>
              </p14:cNvPr>
              <p14:cNvContentPartPr/>
              <p14:nvPr/>
            </p14:nvContentPartPr>
            <p14:xfrm>
              <a:off x="9152553" y="498026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911591-299A-8014-BBEA-88C9636CD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9913" y="49172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FA2B60-C13D-E621-FAB2-3DC51410C8D7}"/>
                  </a:ext>
                </a:extLst>
              </p14:cNvPr>
              <p14:cNvContentPartPr/>
              <p14:nvPr/>
            </p14:nvContentPartPr>
            <p14:xfrm>
              <a:off x="8291433" y="498890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FA2B60-C13D-E621-FAB2-3DC51410C8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8793" y="49262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3EBCA1-A332-E157-5A6C-FAA4A3E4691B}"/>
                  </a:ext>
                </a:extLst>
              </p14:cNvPr>
              <p14:cNvContentPartPr/>
              <p14:nvPr/>
            </p14:nvContentPartPr>
            <p14:xfrm>
              <a:off x="7492593" y="49089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3EBCA1-A332-E157-5A6C-FAA4A3E469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9593" y="484598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151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{D0A8C84F-5D63-4F7A-898A-3C6123FBB9F0}tf78504181_win32</Template>
  <TotalTime>77</TotalTime>
  <Words>674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Calibri</vt:lpstr>
      <vt:lpstr>Roboto</vt:lpstr>
      <vt:lpstr>Tw Cen MT</vt:lpstr>
      <vt:lpstr>ShapesVTI</vt:lpstr>
      <vt:lpstr>Предвидување на однесувањето кај корисниците на онлајн курсеви</vt:lpstr>
      <vt:lpstr>Agenda</vt:lpstr>
      <vt:lpstr>Податочно множество</vt:lpstr>
      <vt:lpstr>Logs</vt:lpstr>
      <vt:lpstr>Податочно множество</vt:lpstr>
      <vt:lpstr>Feature engineering</vt:lpstr>
      <vt:lpstr>Feature engineeing</vt:lpstr>
      <vt:lpstr>Време-Сесии</vt:lpstr>
      <vt:lpstr>EDA+Feature selection</vt:lpstr>
      <vt:lpstr>EDA+Feature selection</vt:lpstr>
      <vt:lpstr>EDA+Feature selection</vt:lpstr>
      <vt:lpstr>Feature selection</vt:lpstr>
      <vt:lpstr>Предпроцесирање</vt:lpstr>
      <vt:lpstr>Справување со екстремни вредности, враќање наназад</vt:lpstr>
      <vt:lpstr>Предвидување dropout</vt:lpstr>
      <vt:lpstr>Логистичка регресија</vt:lpstr>
      <vt:lpstr>Adaboost- најдобри резултати</vt:lpstr>
      <vt:lpstr>Ensamble- KneighborsClassifier, LogisticRegression и DecisionTreeClassifier</vt:lpstr>
      <vt:lpstr>Cost-sensitive classification</vt:lpstr>
      <vt:lpstr>Предвидување на број на сесии за учење како прокси-метрика за посветеноста на корисникот</vt:lpstr>
      <vt:lpstr>Интерпретација на резултатите</vt:lpstr>
      <vt:lpstr>Едноставна Невронска мрежа за регресија</vt:lpstr>
      <vt:lpstr>Видови на корисници</vt:lpstr>
      <vt:lpstr>PRINCIPAL COMPONENT ANALYSIS VS T-DISTRIBUTED-STOCHASTIC NEIGHBOR EMBEDDING</vt:lpstr>
      <vt:lpstr>Kmeans</vt:lpstr>
      <vt:lpstr>DBSCAN/ HIERARCHICAL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Предвидување на однесувањето кај корисниците на онлајн курсеви</dc:title>
  <dc:creator>Златанова Магдалена</dc:creator>
  <cp:lastModifiedBy>Златанова Магдалена</cp:lastModifiedBy>
  <cp:revision>1</cp:revision>
  <dcterms:created xsi:type="dcterms:W3CDTF">2022-10-13T18:22:43Z</dcterms:created>
  <dcterms:modified xsi:type="dcterms:W3CDTF">2022-10-13T19:40:36Z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