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4"/>
  </p:notesMasterIdLst>
  <p:sldIdLst>
    <p:sldId id="278" r:id="rId2"/>
    <p:sldId id="282" r:id="rId3"/>
    <p:sldId id="279" r:id="rId4"/>
    <p:sldId id="281" r:id="rId5"/>
    <p:sldId id="294" r:id="rId6"/>
    <p:sldId id="295" r:id="rId7"/>
    <p:sldId id="298" r:id="rId8"/>
    <p:sldId id="297" r:id="rId9"/>
    <p:sldId id="299" r:id="rId10"/>
    <p:sldId id="291" r:id="rId11"/>
    <p:sldId id="285"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p:scale>
          <a:sx n="77" d="100"/>
          <a:sy n="77" d="100"/>
        </p:scale>
        <p:origin x="912" y="245"/>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
        <p:nvSpPr>
          <p:cNvPr id="8" name="Freeform: Shape 7">
            <a:extLst>
              <a:ext uri="{FF2B5EF4-FFF2-40B4-BE49-F238E27FC236}">
                <a16:creationId xmlns:a16="http://schemas.microsoft.com/office/drawing/2014/main" id="{0373B49B-3EDD-35A0-36CA-A02E09178933}"/>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60BE0E30-F7E0-05CC-DDAD-AB42C158971D}"/>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01006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2578628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8434927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3782919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1593441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25760091"/>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1717922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7794046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50748883"/>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34754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740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35406670"/>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6258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1053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771768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824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3663043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Freeform: Shape 7">
            <a:extLst>
              <a:ext uri="{FF2B5EF4-FFF2-40B4-BE49-F238E27FC236}">
                <a16:creationId xmlns:a16="http://schemas.microsoft.com/office/drawing/2014/main" id="{7DC1DC37-B444-32AC-C918-4401537AF6D6}"/>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5C6221A5-224E-E037-01FF-3EEF34E5875A}"/>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9CECFD54-32DF-9B98-7656-73D2B261422E}"/>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A96DF576-40CB-859D-395D-369166189F39}"/>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5077525D-F6AD-7004-F957-7A88A729DB6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CEEC63AF-F801-B7FE-81B6-8E335B60CCBF}"/>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96615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7491115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FB947602-2D51-6BBB-88D4-EF5E86863A70}"/>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C3842681-67A9-AD8B-101D-9F8C50AC3CD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052723F9-C0E1-CF6C-EB73-DC1889D55B88}"/>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4C5C56C3-3C09-DA38-C809-2B4C0965C8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408604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3/27/2023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7" name="Freeform: Shape 6">
            <a:extLst>
              <a:ext uri="{FF2B5EF4-FFF2-40B4-BE49-F238E27FC236}">
                <a16:creationId xmlns:a16="http://schemas.microsoft.com/office/drawing/2014/main" id="{BF5E8166-D917-CDE0-5F27-765EC5DFE6B6}"/>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BC26881E-FE06-5F92-6F61-251A2D87D6A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388800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3/27/2023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6BAB307D-C332-1C02-E511-96344C9DDB87}"/>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FC65A6D3-ECD0-4600-7F01-B1FED60EB54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0553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9" name="Freeform: Shape 8">
            <a:extLst>
              <a:ext uri="{FF2B5EF4-FFF2-40B4-BE49-F238E27FC236}">
                <a16:creationId xmlns:a16="http://schemas.microsoft.com/office/drawing/2014/main" id="{FF07D2B5-AF59-F442-3562-1840239690C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1253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3" name="Freeform: Shape 2">
            <a:extLst>
              <a:ext uri="{FF2B5EF4-FFF2-40B4-BE49-F238E27FC236}">
                <a16:creationId xmlns:a16="http://schemas.microsoft.com/office/drawing/2014/main" id="{31C9CF75-D565-EDA2-B93C-C6E52F652AB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91785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14119379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2" r:id="rId23"/>
    <p:sldLayoutId id="2147483703" r:id="rId24"/>
    <p:sldLayoutId id="2147483655" r:id="rId25"/>
    <p:sldLayoutId id="2147483654" r:id="rId26"/>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hyperlink" Target="https://public.tableau.com/app/profile/magda.merino/viz/Rockbusterspresentation/Topgenres?publish=ye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728511" y="2218268"/>
            <a:ext cx="8734977" cy="2421464"/>
          </a:xfrm>
        </p:spPr>
        <p:txBody>
          <a:bodyPr>
            <a:normAutofit fontScale="90000"/>
          </a:bodyPr>
          <a:lstStyle/>
          <a:p>
            <a:r>
              <a:rPr lang="en-US" sz="6700" dirty="0"/>
              <a:t>ROCKBUSTER stealth </a:t>
            </a:r>
            <a:r>
              <a:rPr lang="en-US" sz="6700" dirty="0" err="1"/>
              <a:t>llc</a:t>
            </a:r>
            <a:br>
              <a:rPr lang="en-US" sz="6700" dirty="0"/>
            </a:br>
            <a:r>
              <a:rPr lang="en-US" sz="6700" dirty="0"/>
              <a:t>data analyst</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265762" y="4564636"/>
            <a:ext cx="7197726" cy="1405467"/>
          </a:xfrm>
        </p:spPr>
        <p:txBody>
          <a:bodyPr/>
          <a:lstStyle/>
          <a:p>
            <a:r>
              <a:rPr lang="en-US" dirty="0"/>
              <a:t>Magda Merino​</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589987" y="1007033"/>
            <a:ext cx="10671048" cy="768096"/>
          </a:xfrm>
        </p:spPr>
        <p:txBody>
          <a:bodyPr/>
          <a:lstStyle/>
          <a:p>
            <a:r>
              <a:rPr lang="en-US" sz="4000" b="1" dirty="0"/>
              <a:t>PROJECT SUMMARY</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CUSTOMERS</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771144" y="3950208"/>
            <a:ext cx="2991612" cy="2206752"/>
          </a:xfrm>
        </p:spPr>
        <p:txBody>
          <a:bodyPr/>
          <a:lstStyle/>
          <a:p>
            <a:pPr algn="just"/>
            <a:r>
              <a:rPr lang="en-US" sz="1800" dirty="0">
                <a:solidFill>
                  <a:schemeClr val="tx1">
                    <a:lumMod val="85000"/>
                  </a:schemeClr>
                </a:solidFill>
              </a:rPr>
              <a:t>Most of the </a:t>
            </a:r>
            <a:r>
              <a:rPr lang="en-US" sz="1800" dirty="0" err="1">
                <a:solidFill>
                  <a:schemeClr val="tx1">
                    <a:lumMod val="85000"/>
                  </a:schemeClr>
                </a:solidFill>
              </a:rPr>
              <a:t>Rockbuster’s</a:t>
            </a:r>
            <a:r>
              <a:rPr lang="en-US" sz="1800" dirty="0">
                <a:solidFill>
                  <a:schemeClr val="tx1">
                    <a:lumMod val="85000"/>
                  </a:schemeClr>
                </a:solidFill>
              </a:rPr>
              <a:t> customers are in India and China, so marketing efforts and target points should be focused towards these regions.</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4485132" y="2743200"/>
            <a:ext cx="3328416" cy="3557016"/>
          </a:xfrm>
        </p:spPr>
        <p:txBody>
          <a:bodyPr/>
          <a:lstStyle/>
          <a:p>
            <a:r>
              <a:rPr lang="en-US" dirty="0"/>
              <a:t>GENRES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572000" y="3710078"/>
            <a:ext cx="3021496" cy="2446881"/>
          </a:xfrm>
        </p:spPr>
        <p:txBody>
          <a:bodyPr/>
          <a:lstStyle/>
          <a:p>
            <a:pPr algn="just"/>
            <a:r>
              <a:rPr lang="en-US" sz="1600" dirty="0">
                <a:solidFill>
                  <a:schemeClr val="tx1">
                    <a:lumMod val="85000"/>
                  </a:schemeClr>
                </a:solidFill>
              </a:rPr>
              <a:t>Revenue by genre shows that sports, sci-fi and animation films have larger shares of company revenue. </a:t>
            </a:r>
          </a:p>
          <a:p>
            <a:pPr algn="just"/>
            <a:r>
              <a:rPr lang="en-US" sz="1600" dirty="0">
                <a:solidFill>
                  <a:schemeClr val="tx1">
                    <a:lumMod val="85000"/>
                  </a:schemeClr>
                </a:solidFill>
              </a:rPr>
              <a:t>This information can be used in </a:t>
            </a:r>
            <a:r>
              <a:rPr lang="en-US" sz="1600" dirty="0" err="1">
                <a:solidFill>
                  <a:schemeClr val="tx1">
                    <a:lumMod val="85000"/>
                  </a:schemeClr>
                </a:solidFill>
              </a:rPr>
              <a:t>Rockbuster's</a:t>
            </a:r>
            <a:r>
              <a:rPr lang="en-US" sz="1600" dirty="0">
                <a:solidFill>
                  <a:schemeClr val="tx1">
                    <a:lumMod val="85000"/>
                  </a:schemeClr>
                </a:solidFill>
              </a:rPr>
              <a:t> selection report of movie titles to offer on its new online service.</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dirty="0"/>
              <a:t>MOVIES</a:t>
            </a: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257032" y="3847169"/>
            <a:ext cx="3004003" cy="2206752"/>
          </a:xfrm>
        </p:spPr>
        <p:txBody>
          <a:bodyPr/>
          <a:lstStyle/>
          <a:p>
            <a:pPr algn="just"/>
            <a:r>
              <a:rPr lang="en-US" sz="1600" dirty="0" err="1"/>
              <a:t>Rockbuster</a:t>
            </a:r>
            <a:r>
              <a:rPr lang="en-US" sz="1600" dirty="0"/>
              <a:t> customers have a preference for movies like Telegraph Voyage and Zorro Ark, which would be indicative of investing more in this type or genre of film, either in a more personalized type of marketing and promotions.</a:t>
            </a:r>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85193" y="1659834"/>
            <a:ext cx="10131425" cy="1456267"/>
          </a:xfrm>
        </p:spPr>
        <p:txBody>
          <a:bodyPr/>
          <a:lstStyle/>
          <a:p>
            <a:r>
              <a:rPr lang="en-US" sz="6000" b="1" dirty="0"/>
              <a:t>CONCLUSIONS</a:t>
            </a:r>
          </a:p>
        </p:txBody>
      </p:sp>
      <p:pic>
        <p:nvPicPr>
          <p:cNvPr id="4098" name="Picture 2">
            <a:extLst>
              <a:ext uri="{FF2B5EF4-FFF2-40B4-BE49-F238E27FC236}">
                <a16:creationId xmlns:a16="http://schemas.microsoft.com/office/drawing/2014/main" id="{97246283-C946-3F0E-143F-8A259E48D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272" y="-1"/>
            <a:ext cx="5644896" cy="3319671"/>
          </a:xfrm>
          <a:prstGeom prst="rect">
            <a:avLst/>
          </a:prstGeom>
          <a:noFill/>
          <a:extLst>
            <a:ext uri="{909E8E84-426E-40DD-AFC4-6F175D3DCCD1}">
              <a14:hiddenFill xmlns:a14="http://schemas.microsoft.com/office/drawing/2010/main">
                <a:solidFill>
                  <a:srgbClr val="FFFFFF"/>
                </a:solidFill>
              </a14:hiddenFill>
            </a:ext>
          </a:extLst>
        </p:spPr>
      </p:pic>
      <p:sp>
        <p:nvSpPr>
          <p:cNvPr id="71" name="Content Placeholder 2">
            <a:extLst>
              <a:ext uri="{FF2B5EF4-FFF2-40B4-BE49-F238E27FC236}">
                <a16:creationId xmlns:a16="http://schemas.microsoft.com/office/drawing/2014/main" id="{0971BD35-24A5-8558-278B-82761E6592BB}"/>
              </a:ext>
            </a:extLst>
          </p:cNvPr>
          <p:cNvSpPr txBox="1">
            <a:spLocks/>
          </p:cNvSpPr>
          <p:nvPr/>
        </p:nvSpPr>
        <p:spPr>
          <a:xfrm>
            <a:off x="785193" y="3815698"/>
            <a:ext cx="10038521" cy="2764935"/>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n-US" sz="2000" dirty="0"/>
              <a:t>The analysis according to the results obtained shows that </a:t>
            </a:r>
            <a:r>
              <a:rPr lang="en-US" sz="2000" dirty="0" err="1"/>
              <a:t>Rockbuster</a:t>
            </a:r>
            <a:r>
              <a:rPr lang="en-US" sz="2000" dirty="0"/>
              <a:t> Stealth should focus on the action of promoting the most profitable movie titles, in addition to focusing marketing on target markets such as India and China, since its client with the largest number of consumption are there. In addition, to prioritize its content oriented more towards sports, science fiction and animated films. </a:t>
            </a:r>
          </a:p>
          <a:p>
            <a:pPr algn="just"/>
            <a:r>
              <a:rPr lang="en-US" sz="2000" dirty="0"/>
              <a:t>In the event that the company were to follow this line of decisions, it is very possible that it would retake its leadership in the video service market.</a:t>
            </a:r>
          </a:p>
        </p:txBody>
      </p:sp>
    </p:spTree>
    <p:extLst>
      <p:ext uri="{BB962C8B-B14F-4D97-AF65-F5344CB8AC3E}">
        <p14:creationId xmlns:p14="http://schemas.microsoft.com/office/powerpoint/2010/main" val="201193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863007" y="2292258"/>
            <a:ext cx="7197726" cy="2421464"/>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863007" y="5041715"/>
            <a:ext cx="7197726" cy="1405467"/>
          </a:xfrm>
        </p:spPr>
        <p:txBody>
          <a:bodyPr/>
          <a:lstStyle/>
          <a:p>
            <a:r>
              <a:rPr lang="en-US" dirty="0"/>
              <a:t>MAGDA MERINO​</a:t>
            </a:r>
          </a:p>
          <a:p>
            <a:r>
              <a:rPr lang="en-US" dirty="0" err="1">
                <a:hlinkClick r:id="rId2">
                  <a:extLst>
                    <a:ext uri="{A12FA001-AC4F-418D-AE19-62706E023703}">
                      <ahyp:hlinkClr xmlns:ahyp="http://schemas.microsoft.com/office/drawing/2018/hyperlinkcolor" val="tx"/>
                    </a:ext>
                  </a:extLst>
                </a:hlinkClick>
              </a:rPr>
              <a:t>Rockbuster's</a:t>
            </a:r>
            <a:r>
              <a:rPr lang="en-US" dirty="0">
                <a:hlinkClick r:id="rId2">
                  <a:extLst>
                    <a:ext uri="{A12FA001-AC4F-418D-AE19-62706E023703}">
                      <ahyp:hlinkClr xmlns:ahyp="http://schemas.microsoft.com/office/drawing/2018/hyperlinkcolor" val="tx"/>
                    </a:ext>
                  </a:extLst>
                </a:hlinkClick>
              </a:rPr>
              <a:t> presentation | Tableau Public</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707173" y="777638"/>
            <a:ext cx="7013448" cy="1627632"/>
          </a:xfrm>
        </p:spPr>
        <p:txBody>
          <a:bodyPr/>
          <a:lstStyle/>
          <a:p>
            <a:r>
              <a:rPr lang="en-US" sz="4000" b="1" dirty="0"/>
              <a:t>OVERVIEW</a:t>
            </a:r>
            <a:endParaRPr lang="en-US" sz="4000"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707173" y="1490870"/>
            <a:ext cx="6881854" cy="5367130"/>
          </a:xfrm>
        </p:spPr>
        <p:txBody>
          <a:bodyPr/>
          <a:lstStyle/>
          <a:p>
            <a:pPr algn="just"/>
            <a:r>
              <a:rPr lang="en-US" sz="2400" dirty="0" err="1"/>
              <a:t>Rockbuster</a:t>
            </a:r>
            <a:r>
              <a:rPr lang="en-US" sz="2400" dirty="0"/>
              <a:t> Stealth LLC is a movie rental company that was once very famous with stores all over the world.</a:t>
            </a:r>
          </a:p>
          <a:p>
            <a:pPr marL="0" indent="0" algn="just">
              <a:buNone/>
            </a:pPr>
            <a:endParaRPr lang="en-US" sz="2400" dirty="0"/>
          </a:p>
          <a:p>
            <a:pPr algn="just"/>
            <a:r>
              <a:rPr lang="en-US" sz="2400" dirty="0"/>
              <a:t>There are now new movie streaming platforms like Netflix and Amazon Prime, which the </a:t>
            </a:r>
            <a:r>
              <a:rPr lang="en-US" sz="2400" dirty="0" err="1"/>
              <a:t>Rockbuster</a:t>
            </a:r>
            <a:r>
              <a:rPr lang="en-US" sz="2400" dirty="0"/>
              <a:t> Stealth management team plans to use a movie licensing strategy to launch a rental service to stay competitive in the market.</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a:t>
            </a:fld>
            <a:endParaRPr lang="en-US" dirty="0"/>
          </a:p>
        </p:txBody>
      </p:sp>
      <p:pic>
        <p:nvPicPr>
          <p:cNvPr id="2050" name="Picture 2">
            <a:extLst>
              <a:ext uri="{FF2B5EF4-FFF2-40B4-BE49-F238E27FC236}">
                <a16:creationId xmlns:a16="http://schemas.microsoft.com/office/drawing/2014/main" id="{9A6E9F0E-E0E0-D2ED-14C2-B3BC9C484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878" y="3742625"/>
            <a:ext cx="622643" cy="5654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AE826B2-3B5C-002E-2F70-87B3CCDEE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26" y="2405270"/>
            <a:ext cx="591792" cy="58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774529" y="756013"/>
            <a:ext cx="5693664" cy="768096"/>
          </a:xfrm>
        </p:spPr>
        <p:txBody>
          <a:bodyPr/>
          <a:lstStyle/>
          <a:p>
            <a:r>
              <a:rPr lang="en-US" sz="4800" b="1" dirty="0">
                <a:solidFill>
                  <a:schemeClr val="accent6"/>
                </a:solidFill>
                <a:latin typeface="Arial Black" panose="020B0604020202020204" pitchFamily="34" charset="0"/>
                <a:cs typeface="Arial Black" panose="020B0604020202020204" pitchFamily="34" charset="0"/>
              </a:rPr>
              <a:t>QUESTIONS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049814" y="2261638"/>
            <a:ext cx="4525836" cy="4154875"/>
          </a:xfrm>
        </p:spPr>
        <p:txBody>
          <a:bodyPr/>
          <a:lstStyle/>
          <a:p>
            <a:pPr algn="just"/>
            <a:r>
              <a:rPr lang="en-US" sz="2000" dirty="0"/>
              <a:t>Which countries generate the most revenue?</a:t>
            </a:r>
          </a:p>
          <a:p>
            <a:pPr algn="just"/>
            <a:r>
              <a:rPr lang="en-US" sz="2000" dirty="0"/>
              <a:t>What are the top 10 countries with the most  customers?</a:t>
            </a:r>
          </a:p>
          <a:p>
            <a:pPr algn="just"/>
            <a:r>
              <a:rPr lang="en-US" sz="2000" dirty="0"/>
              <a:t>​Who are the </a:t>
            </a:r>
            <a:r>
              <a:rPr lang="en-US" sz="2000" dirty="0" err="1"/>
              <a:t>Rockbuster’s</a:t>
            </a:r>
            <a:r>
              <a:rPr lang="en-US" sz="2000" dirty="0"/>
              <a:t> top 5 highest spending Customers?</a:t>
            </a:r>
          </a:p>
          <a:p>
            <a:pPr algn="just"/>
            <a:endParaRPr lang="en-US" sz="2200" dirty="0"/>
          </a:p>
          <a:p>
            <a:endParaRPr lang="en-US" dirty="0"/>
          </a:p>
        </p:txBody>
      </p:sp>
      <p:sp>
        <p:nvSpPr>
          <p:cNvPr id="4" name="Content Placeholder 2">
            <a:extLst>
              <a:ext uri="{FF2B5EF4-FFF2-40B4-BE49-F238E27FC236}">
                <a16:creationId xmlns:a16="http://schemas.microsoft.com/office/drawing/2014/main" id="{683EF16F-32B8-AF26-4DBB-AC54DE30C5E5}"/>
              </a:ext>
            </a:extLst>
          </p:cNvPr>
          <p:cNvSpPr txBox="1">
            <a:spLocks/>
          </p:cNvSpPr>
          <p:nvPr/>
        </p:nvSpPr>
        <p:spPr>
          <a:xfrm>
            <a:off x="6468193" y="1391101"/>
            <a:ext cx="4724620" cy="4074398"/>
          </a:xfrm>
          <a:prstGeom prst="rect">
            <a:avLst/>
          </a:prstGeom>
        </p:spPr>
        <p:txBody>
          <a:bodyPr vert="horz" lIns="91440" tIns="45720" rIns="91440" bIns="45720" rtlCol="0" anchor="ctr">
            <a:noAutofit/>
          </a:bodyPr>
          <a:lstStyle>
            <a:lvl1pPr marL="0" indent="0" algn="l" defTabSz="457200" rtl="0" eaLnBrk="1" latinLnBrk="0" hangingPunct="1">
              <a:lnSpc>
                <a:spcPct val="150000"/>
              </a:lnSpc>
              <a:spcBef>
                <a:spcPts val="0"/>
              </a:spcBef>
              <a:spcAft>
                <a:spcPts val="1000"/>
              </a:spcAft>
              <a:buClr>
                <a:schemeClr val="tx1"/>
              </a:buClr>
              <a:buSzPct val="100000"/>
              <a:buFont typeface="Arial"/>
              <a:buNone/>
              <a:defRPr sz="2400" kern="1200" cap="none">
                <a:solidFill>
                  <a:schemeClr val="tx1"/>
                </a:solidFill>
                <a:effectLst/>
                <a:latin typeface="+mn-lt"/>
                <a:ea typeface="+mn-ea"/>
                <a:cs typeface="+mn-cs"/>
              </a:defRPr>
            </a:lvl1pPr>
            <a:lvl2pPr marL="347472" indent="-285750" algn="l" defTabSz="457200" rtl="0" eaLnBrk="1" latinLnBrk="0" hangingPunct="1">
              <a:lnSpc>
                <a:spcPct val="150000"/>
              </a:lnSpc>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2pPr>
            <a:lvl3pPr marL="685800" indent="-285750" algn="l" defTabSz="457200" rtl="0" eaLnBrk="1" latinLnBrk="0" hangingPunct="1">
              <a:lnSpc>
                <a:spcPct val="150000"/>
              </a:lnSpc>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200" dirty="0"/>
              <a:t>Which of </a:t>
            </a:r>
            <a:r>
              <a:rPr lang="en-US" sz="2200" dirty="0" err="1"/>
              <a:t>Rockbuster’s</a:t>
            </a:r>
            <a:r>
              <a:rPr lang="en-US" sz="2200" dirty="0"/>
              <a:t> Genres are most profitable?</a:t>
            </a:r>
          </a:p>
          <a:p>
            <a:r>
              <a:rPr lang="en-US" sz="2000" dirty="0"/>
              <a:t>Which movies contributed the most revenue?</a:t>
            </a:r>
            <a:endParaRPr lang="en-US" sz="1200" dirty="0"/>
          </a:p>
        </p:txBody>
      </p:sp>
      <p:sp>
        <p:nvSpPr>
          <p:cNvPr id="6" name="TextBox 5">
            <a:extLst>
              <a:ext uri="{FF2B5EF4-FFF2-40B4-BE49-F238E27FC236}">
                <a16:creationId xmlns:a16="http://schemas.microsoft.com/office/drawing/2014/main" id="{B69B053B-A518-3B55-B8D3-04B9A592EDFF}"/>
              </a:ext>
            </a:extLst>
          </p:cNvPr>
          <p:cNvSpPr txBox="1"/>
          <p:nvPr/>
        </p:nvSpPr>
        <p:spPr>
          <a:xfrm>
            <a:off x="365982" y="2310453"/>
            <a:ext cx="795130" cy="769441"/>
          </a:xfrm>
          <a:prstGeom prst="rect">
            <a:avLst/>
          </a:prstGeom>
          <a:noFill/>
        </p:spPr>
        <p:txBody>
          <a:bodyPr wrap="square" rtlCol="0">
            <a:spAutoFit/>
          </a:bodyPr>
          <a:lstStyle/>
          <a:p>
            <a:r>
              <a:rPr lang="en-US" sz="4400" dirty="0">
                <a:solidFill>
                  <a:schemeClr val="accent6"/>
                </a:solidFill>
                <a:latin typeface="Modern Love" panose="04090805081005020601" pitchFamily="82" charset="0"/>
              </a:rPr>
              <a:t>1</a:t>
            </a:r>
          </a:p>
        </p:txBody>
      </p:sp>
      <p:sp>
        <p:nvSpPr>
          <p:cNvPr id="7" name="TextBox 6">
            <a:extLst>
              <a:ext uri="{FF2B5EF4-FFF2-40B4-BE49-F238E27FC236}">
                <a16:creationId xmlns:a16="http://schemas.microsoft.com/office/drawing/2014/main" id="{2A1582D3-3BE7-B855-1C92-DE4B0A62E3D4}"/>
              </a:ext>
            </a:extLst>
          </p:cNvPr>
          <p:cNvSpPr txBox="1"/>
          <p:nvPr/>
        </p:nvSpPr>
        <p:spPr>
          <a:xfrm>
            <a:off x="365982" y="3393386"/>
            <a:ext cx="795130" cy="769441"/>
          </a:xfrm>
          <a:prstGeom prst="rect">
            <a:avLst/>
          </a:prstGeom>
          <a:noFill/>
        </p:spPr>
        <p:txBody>
          <a:bodyPr wrap="square" rtlCol="0">
            <a:spAutoFit/>
          </a:bodyPr>
          <a:lstStyle/>
          <a:p>
            <a:r>
              <a:rPr lang="en-US" sz="4400" dirty="0">
                <a:solidFill>
                  <a:schemeClr val="accent6"/>
                </a:solidFill>
                <a:latin typeface="Modern Love" panose="04090805081005020601" pitchFamily="82" charset="0"/>
              </a:rPr>
              <a:t>2</a:t>
            </a:r>
          </a:p>
        </p:txBody>
      </p:sp>
      <p:sp>
        <p:nvSpPr>
          <p:cNvPr id="8" name="TextBox 7">
            <a:extLst>
              <a:ext uri="{FF2B5EF4-FFF2-40B4-BE49-F238E27FC236}">
                <a16:creationId xmlns:a16="http://schemas.microsoft.com/office/drawing/2014/main" id="{5C514289-731B-56EA-1810-1D019F95314E}"/>
              </a:ext>
            </a:extLst>
          </p:cNvPr>
          <p:cNvSpPr txBox="1"/>
          <p:nvPr/>
        </p:nvSpPr>
        <p:spPr>
          <a:xfrm>
            <a:off x="332241" y="4339075"/>
            <a:ext cx="795130" cy="769441"/>
          </a:xfrm>
          <a:prstGeom prst="rect">
            <a:avLst/>
          </a:prstGeom>
          <a:noFill/>
        </p:spPr>
        <p:txBody>
          <a:bodyPr wrap="square" rtlCol="0">
            <a:spAutoFit/>
          </a:bodyPr>
          <a:lstStyle/>
          <a:p>
            <a:r>
              <a:rPr lang="en-US" sz="4400" dirty="0">
                <a:solidFill>
                  <a:schemeClr val="accent6"/>
                </a:solidFill>
                <a:latin typeface="Modern Love" panose="04090805081005020601" pitchFamily="82" charset="0"/>
              </a:rPr>
              <a:t>3</a:t>
            </a:r>
          </a:p>
        </p:txBody>
      </p:sp>
      <p:sp>
        <p:nvSpPr>
          <p:cNvPr id="9" name="TextBox 8">
            <a:extLst>
              <a:ext uri="{FF2B5EF4-FFF2-40B4-BE49-F238E27FC236}">
                <a16:creationId xmlns:a16="http://schemas.microsoft.com/office/drawing/2014/main" id="{FD2379FD-F0E9-E438-7330-572248A57DD4}"/>
              </a:ext>
            </a:extLst>
          </p:cNvPr>
          <p:cNvSpPr txBox="1"/>
          <p:nvPr/>
        </p:nvSpPr>
        <p:spPr>
          <a:xfrm>
            <a:off x="5861917" y="2640820"/>
            <a:ext cx="795130" cy="769441"/>
          </a:xfrm>
          <a:prstGeom prst="rect">
            <a:avLst/>
          </a:prstGeom>
          <a:noFill/>
        </p:spPr>
        <p:txBody>
          <a:bodyPr wrap="square" rtlCol="0">
            <a:spAutoFit/>
          </a:bodyPr>
          <a:lstStyle/>
          <a:p>
            <a:r>
              <a:rPr lang="en-US" sz="4400" dirty="0">
                <a:solidFill>
                  <a:schemeClr val="accent6"/>
                </a:solidFill>
                <a:latin typeface="Modern Love" panose="04090805081005020601" pitchFamily="82" charset="0"/>
              </a:rPr>
              <a:t>4</a:t>
            </a:r>
          </a:p>
        </p:txBody>
      </p:sp>
      <p:sp>
        <p:nvSpPr>
          <p:cNvPr id="10" name="TextBox 9">
            <a:extLst>
              <a:ext uri="{FF2B5EF4-FFF2-40B4-BE49-F238E27FC236}">
                <a16:creationId xmlns:a16="http://schemas.microsoft.com/office/drawing/2014/main" id="{D1BEFCE1-103D-E830-FFAB-13C2ECB3F5C7}"/>
              </a:ext>
            </a:extLst>
          </p:cNvPr>
          <p:cNvSpPr txBox="1"/>
          <p:nvPr/>
        </p:nvSpPr>
        <p:spPr>
          <a:xfrm>
            <a:off x="5960560" y="3785307"/>
            <a:ext cx="795130" cy="769441"/>
          </a:xfrm>
          <a:prstGeom prst="rect">
            <a:avLst/>
          </a:prstGeom>
          <a:noFill/>
        </p:spPr>
        <p:txBody>
          <a:bodyPr wrap="square" rtlCol="0">
            <a:spAutoFit/>
          </a:bodyPr>
          <a:lstStyle/>
          <a:p>
            <a:r>
              <a:rPr lang="en-US" sz="4400" dirty="0">
                <a:solidFill>
                  <a:schemeClr val="accent6"/>
                </a:solidFill>
                <a:latin typeface="Modern Love" panose="04090805081005020601" pitchFamily="82" charset="0"/>
              </a:rPr>
              <a:t>5</a:t>
            </a: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78729" y="458691"/>
            <a:ext cx="10131427" cy="1468800"/>
          </a:xfrm>
        </p:spPr>
        <p:txBody>
          <a:bodyPr/>
          <a:lstStyle/>
          <a:p>
            <a:pPr algn="ctr"/>
            <a:r>
              <a:rPr lang="en-US" sz="4800" b="1" dirty="0">
                <a:solidFill>
                  <a:schemeClr val="accent6"/>
                </a:solidFill>
                <a:latin typeface="Arial Black" panose="020B0604020202020204" pitchFamily="34" charset="0"/>
                <a:cs typeface="Arial Black" panose="020B0604020202020204" pitchFamily="34" charset="0"/>
              </a:rPr>
              <a:t>DATA</a:t>
            </a:r>
            <a:r>
              <a:rPr lang="en-US" sz="4400" b="1" dirty="0">
                <a:solidFill>
                  <a:schemeClr val="accent6"/>
                </a:solidFill>
                <a:latin typeface="Arial Black" panose="020B0604020202020204" pitchFamily="34" charset="0"/>
                <a:cs typeface="Arial Black" panose="020B0604020202020204" pitchFamily="34" charset="0"/>
              </a:rPr>
              <a:t> </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010476" y="2911137"/>
            <a:ext cx="2348949" cy="1013999"/>
          </a:xfrm>
        </p:spPr>
        <p:txBody>
          <a:bodyPr>
            <a:normAutofit/>
          </a:bodyPr>
          <a:lstStyle/>
          <a:p>
            <a:pPr algn="ctr"/>
            <a:r>
              <a:rPr lang="en-US" sz="6000" b="1" dirty="0">
                <a:solidFill>
                  <a:schemeClr val="accent6"/>
                </a:solidFill>
                <a:latin typeface="Sabon Next LT" panose="02000500000000000000" pitchFamily="2" charset="0"/>
                <a:cs typeface="Sabon Next LT" panose="02000500000000000000" pitchFamily="2" charset="0"/>
              </a:rPr>
              <a:t>2006</a:t>
            </a:r>
          </a:p>
        </p:txBody>
      </p:sp>
      <p:sp>
        <p:nvSpPr>
          <p:cNvPr id="4" name="Text Placeholder 2">
            <a:extLst>
              <a:ext uri="{FF2B5EF4-FFF2-40B4-BE49-F238E27FC236}">
                <a16:creationId xmlns:a16="http://schemas.microsoft.com/office/drawing/2014/main" id="{C015C2E5-4AA9-336E-E8B6-DE4C8D64D2D0}"/>
              </a:ext>
            </a:extLst>
          </p:cNvPr>
          <p:cNvSpPr txBox="1">
            <a:spLocks/>
          </p:cNvSpPr>
          <p:nvPr/>
        </p:nvSpPr>
        <p:spPr>
          <a:xfrm>
            <a:off x="4760453" y="2968878"/>
            <a:ext cx="2348949" cy="860400"/>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0"/>
              </a:spcBef>
              <a:spcAft>
                <a:spcPts val="1000"/>
              </a:spcAft>
              <a:buClr>
                <a:schemeClr val="tx1"/>
              </a:buClr>
              <a:buSzPct val="100000"/>
              <a:buFont typeface="Arial"/>
              <a:buNone/>
              <a:defRPr sz="20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pPr algn="ctr"/>
            <a:r>
              <a:rPr lang="en-US" sz="6000" b="1" dirty="0">
                <a:solidFill>
                  <a:schemeClr val="accent6"/>
                </a:solidFill>
                <a:latin typeface="Sabon Next LT" panose="02000500000000000000" pitchFamily="2" charset="0"/>
                <a:cs typeface="Sabon Next LT" panose="02000500000000000000" pitchFamily="2" charset="0"/>
              </a:rPr>
              <a:t>$19.98</a:t>
            </a:r>
          </a:p>
        </p:txBody>
      </p:sp>
      <p:sp>
        <p:nvSpPr>
          <p:cNvPr id="5" name="Text Placeholder 2">
            <a:extLst>
              <a:ext uri="{FF2B5EF4-FFF2-40B4-BE49-F238E27FC236}">
                <a16:creationId xmlns:a16="http://schemas.microsoft.com/office/drawing/2014/main" id="{1AFA8A24-38FC-5A74-1E55-DBD361837293}"/>
              </a:ext>
            </a:extLst>
          </p:cNvPr>
          <p:cNvSpPr txBox="1">
            <a:spLocks/>
          </p:cNvSpPr>
          <p:nvPr/>
        </p:nvSpPr>
        <p:spPr>
          <a:xfrm>
            <a:off x="4574599" y="4715195"/>
            <a:ext cx="2551045" cy="1133976"/>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20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pPr algn="ctr"/>
            <a:r>
              <a:rPr lang="en-US" sz="6000" b="1" dirty="0">
                <a:solidFill>
                  <a:schemeClr val="accent6"/>
                </a:solidFill>
                <a:latin typeface="Sabon Next LT" panose="02000500000000000000" pitchFamily="2" charset="0"/>
                <a:cs typeface="Sabon Next LT" panose="02000500000000000000" pitchFamily="2" charset="0"/>
              </a:rPr>
              <a:t>99₵</a:t>
            </a:r>
          </a:p>
        </p:txBody>
      </p:sp>
      <p:sp>
        <p:nvSpPr>
          <p:cNvPr id="6" name="Text Placeholder 2">
            <a:extLst>
              <a:ext uri="{FF2B5EF4-FFF2-40B4-BE49-F238E27FC236}">
                <a16:creationId xmlns:a16="http://schemas.microsoft.com/office/drawing/2014/main" id="{83CCE3B1-4720-7A0B-2BAD-58DA6B65EB27}"/>
              </a:ext>
            </a:extLst>
          </p:cNvPr>
          <p:cNvSpPr txBox="1">
            <a:spLocks/>
          </p:cNvSpPr>
          <p:nvPr/>
        </p:nvSpPr>
        <p:spPr>
          <a:xfrm>
            <a:off x="1959513" y="4786707"/>
            <a:ext cx="2348949" cy="860400"/>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0"/>
              </a:spcBef>
              <a:spcAft>
                <a:spcPts val="1000"/>
              </a:spcAft>
              <a:buClr>
                <a:schemeClr val="tx1"/>
              </a:buClr>
              <a:buSzPct val="100000"/>
              <a:buFont typeface="Arial"/>
              <a:buNone/>
              <a:defRPr sz="20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pPr algn="ctr"/>
            <a:r>
              <a:rPr lang="en-US" sz="6000" b="1" dirty="0">
                <a:solidFill>
                  <a:schemeClr val="accent6"/>
                </a:solidFill>
                <a:latin typeface="Sabon Next LT" panose="02000500000000000000" pitchFamily="2" charset="0"/>
                <a:cs typeface="Sabon Next LT" panose="02000500000000000000" pitchFamily="2" charset="0"/>
              </a:rPr>
              <a:t>PG-13</a:t>
            </a:r>
          </a:p>
        </p:txBody>
      </p:sp>
      <p:sp>
        <p:nvSpPr>
          <p:cNvPr id="8" name="TextBox 7">
            <a:extLst>
              <a:ext uri="{FF2B5EF4-FFF2-40B4-BE49-F238E27FC236}">
                <a16:creationId xmlns:a16="http://schemas.microsoft.com/office/drawing/2014/main" id="{DB4261BB-EE09-AE4D-97DD-B886A9E64049}"/>
              </a:ext>
            </a:extLst>
          </p:cNvPr>
          <p:cNvSpPr txBox="1"/>
          <p:nvPr/>
        </p:nvSpPr>
        <p:spPr>
          <a:xfrm>
            <a:off x="7551369" y="4720992"/>
            <a:ext cx="2348949" cy="1015663"/>
          </a:xfrm>
          <a:prstGeom prst="rect">
            <a:avLst/>
          </a:prstGeom>
          <a:noFill/>
        </p:spPr>
        <p:txBody>
          <a:bodyPr wrap="square" rtlCol="0">
            <a:spAutoFit/>
          </a:bodyPr>
          <a:lstStyle/>
          <a:p>
            <a:r>
              <a:rPr lang="en-US" sz="6000" b="1" dirty="0">
                <a:solidFill>
                  <a:schemeClr val="accent6"/>
                </a:solidFill>
                <a:latin typeface="Sabon Next LT" panose="02000500000000000000" pitchFamily="2" charset="0"/>
                <a:cs typeface="Sabon Next LT" panose="02000500000000000000" pitchFamily="2" charset="0"/>
              </a:rPr>
              <a:t>7 days</a:t>
            </a:r>
          </a:p>
        </p:txBody>
      </p:sp>
      <p:sp>
        <p:nvSpPr>
          <p:cNvPr id="9" name="Rectangle: Rounded Corners 8">
            <a:extLst>
              <a:ext uri="{FF2B5EF4-FFF2-40B4-BE49-F238E27FC236}">
                <a16:creationId xmlns:a16="http://schemas.microsoft.com/office/drawing/2014/main" id="{35B7C218-A45B-FE37-18DA-1C8A835335D9}"/>
              </a:ext>
            </a:extLst>
          </p:cNvPr>
          <p:cNvSpPr/>
          <p:nvPr/>
        </p:nvSpPr>
        <p:spPr>
          <a:xfrm>
            <a:off x="2240733" y="2542808"/>
            <a:ext cx="1888436" cy="387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icrosoft YaHei" panose="020B0503020204020204" pitchFamily="34" charset="-122"/>
                <a:ea typeface="Microsoft YaHei" panose="020B0503020204020204" pitchFamily="34" charset="-122"/>
              </a:rPr>
              <a:t>Year:</a:t>
            </a:r>
            <a:endParaRPr lang="en-US" dirty="0">
              <a:latin typeface="Microsoft YaHei" panose="020B0503020204020204" pitchFamily="34" charset="-122"/>
              <a:ea typeface="Microsoft YaHei" panose="020B0503020204020204" pitchFamily="34" charset="-122"/>
            </a:endParaRPr>
          </a:p>
        </p:txBody>
      </p:sp>
      <p:sp>
        <p:nvSpPr>
          <p:cNvPr id="10" name="Rectangle: Rounded Corners 9">
            <a:extLst>
              <a:ext uri="{FF2B5EF4-FFF2-40B4-BE49-F238E27FC236}">
                <a16:creationId xmlns:a16="http://schemas.microsoft.com/office/drawing/2014/main" id="{53A614A8-0AE8-BB9C-4683-F28B38A9C785}"/>
              </a:ext>
            </a:extLst>
          </p:cNvPr>
          <p:cNvSpPr/>
          <p:nvPr/>
        </p:nvSpPr>
        <p:spPr>
          <a:xfrm>
            <a:off x="2138807" y="4319143"/>
            <a:ext cx="1990362" cy="387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icrosoft YaHei" panose="020B0503020204020204" pitchFamily="34" charset="-122"/>
                <a:ea typeface="Microsoft YaHei" panose="020B0503020204020204" pitchFamily="34" charset="-122"/>
              </a:rPr>
              <a:t>Rating:</a:t>
            </a:r>
            <a:endParaRPr lang="en-US" dirty="0">
              <a:latin typeface="Microsoft YaHei" panose="020B0503020204020204" pitchFamily="34" charset="-122"/>
              <a:ea typeface="Microsoft YaHei" panose="020B0503020204020204" pitchFamily="34" charset="-122"/>
            </a:endParaRPr>
          </a:p>
        </p:txBody>
      </p:sp>
      <p:sp>
        <p:nvSpPr>
          <p:cNvPr id="11" name="Rectangle: Rounded Corners 10">
            <a:extLst>
              <a:ext uri="{FF2B5EF4-FFF2-40B4-BE49-F238E27FC236}">
                <a16:creationId xmlns:a16="http://schemas.microsoft.com/office/drawing/2014/main" id="{87A0EA7D-A99E-5DF9-4E8C-175E55D69C53}"/>
              </a:ext>
            </a:extLst>
          </p:cNvPr>
          <p:cNvSpPr/>
          <p:nvPr/>
        </p:nvSpPr>
        <p:spPr>
          <a:xfrm>
            <a:off x="4837985" y="2330961"/>
            <a:ext cx="2024271" cy="6027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icrosoft YaHei" panose="020B0503020204020204" pitchFamily="34" charset="-122"/>
                <a:ea typeface="Microsoft YaHei" panose="020B0503020204020204" pitchFamily="34" charset="-122"/>
              </a:rPr>
              <a:t>Avg Cost to replace:</a:t>
            </a:r>
            <a:endParaRPr lang="en-US" sz="1600" dirty="0">
              <a:latin typeface="Microsoft YaHei" panose="020B0503020204020204" pitchFamily="34" charset="-122"/>
              <a:ea typeface="Microsoft YaHei" panose="020B0503020204020204" pitchFamily="34" charset="-122"/>
            </a:endParaRPr>
          </a:p>
        </p:txBody>
      </p:sp>
      <p:sp>
        <p:nvSpPr>
          <p:cNvPr id="12" name="Rectangle: Rounded Corners 11">
            <a:extLst>
              <a:ext uri="{FF2B5EF4-FFF2-40B4-BE49-F238E27FC236}">
                <a16:creationId xmlns:a16="http://schemas.microsoft.com/office/drawing/2014/main" id="{9BCB7A0B-5896-92DF-1DD7-16BEA379EFCE}"/>
              </a:ext>
            </a:extLst>
          </p:cNvPr>
          <p:cNvSpPr/>
          <p:nvPr/>
        </p:nvSpPr>
        <p:spPr>
          <a:xfrm>
            <a:off x="5000324" y="4140396"/>
            <a:ext cx="1699591" cy="6027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icrosoft YaHei" panose="020B0503020204020204" pitchFamily="34" charset="-122"/>
                <a:ea typeface="Microsoft YaHei" panose="020B0503020204020204" pitchFamily="34" charset="-122"/>
              </a:rPr>
              <a:t>Minimum Rental rate:</a:t>
            </a:r>
          </a:p>
        </p:txBody>
      </p:sp>
      <p:sp>
        <p:nvSpPr>
          <p:cNvPr id="13" name="Rectangle: Rounded Corners 12">
            <a:extLst>
              <a:ext uri="{FF2B5EF4-FFF2-40B4-BE49-F238E27FC236}">
                <a16:creationId xmlns:a16="http://schemas.microsoft.com/office/drawing/2014/main" id="{C8CC9F5A-BC1F-890F-D38A-15C25DFD4DDF}"/>
              </a:ext>
            </a:extLst>
          </p:cNvPr>
          <p:cNvSpPr/>
          <p:nvPr/>
        </p:nvSpPr>
        <p:spPr>
          <a:xfrm>
            <a:off x="7516456" y="4104123"/>
            <a:ext cx="2232991" cy="6027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Microsoft YaHei" panose="020B0503020204020204" pitchFamily="34" charset="-122"/>
                <a:ea typeface="Microsoft YaHei" panose="020B0503020204020204" pitchFamily="34" charset="-122"/>
              </a:rPr>
              <a:t>Maximum Duration:</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35E7-97AB-D56F-AF3C-7D70B5E6E2FE}"/>
              </a:ext>
            </a:extLst>
          </p:cNvPr>
          <p:cNvSpPr>
            <a:spLocks noGrp="1"/>
          </p:cNvSpPr>
          <p:nvPr>
            <p:ph type="title"/>
          </p:nvPr>
        </p:nvSpPr>
        <p:spPr>
          <a:xfrm>
            <a:off x="2425150" y="507354"/>
            <a:ext cx="10555354" cy="1031695"/>
          </a:xfrm>
        </p:spPr>
        <p:txBody>
          <a:bodyPr/>
          <a:lstStyle/>
          <a:p>
            <a:r>
              <a:rPr lang="en-US" sz="4000" b="1" dirty="0">
                <a:solidFill>
                  <a:schemeClr val="accent6"/>
                </a:solidFill>
              </a:rPr>
              <a:t>countries that generated most revenue</a:t>
            </a:r>
            <a:br>
              <a:rPr lang="en-US" sz="3200" dirty="0"/>
            </a:br>
            <a:endParaRPr lang="en-US" sz="3200" dirty="0"/>
          </a:p>
        </p:txBody>
      </p:sp>
      <p:sp>
        <p:nvSpPr>
          <p:cNvPr id="4" name="Footer Placeholder 3">
            <a:extLst>
              <a:ext uri="{FF2B5EF4-FFF2-40B4-BE49-F238E27FC236}">
                <a16:creationId xmlns:a16="http://schemas.microsoft.com/office/drawing/2014/main" id="{5610B267-515B-CACD-0EBA-E880E206C4E8}"/>
              </a:ext>
            </a:extLst>
          </p:cNvPr>
          <p:cNvSpPr>
            <a:spLocks noGrp="1"/>
          </p:cNvSpPr>
          <p:nvPr>
            <p:ph type="ftr" sz="quarter" idx="11"/>
          </p:nvPr>
        </p:nvSpPr>
        <p:spPr>
          <a:xfrm>
            <a:off x="3862672" y="6289396"/>
            <a:ext cx="7827659" cy="3778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3A20A0D-5EFA-3593-391C-7F0378A76E30}"/>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9" name="Picture 8">
            <a:extLst>
              <a:ext uri="{FF2B5EF4-FFF2-40B4-BE49-F238E27FC236}">
                <a16:creationId xmlns:a16="http://schemas.microsoft.com/office/drawing/2014/main" id="{387B929A-853F-9B46-C254-A15F79D7CF5B}"/>
              </a:ext>
            </a:extLst>
          </p:cNvPr>
          <p:cNvPicPr>
            <a:picLocks noChangeAspect="1"/>
          </p:cNvPicPr>
          <p:nvPr/>
        </p:nvPicPr>
        <p:blipFill rotWithShape="1">
          <a:blip r:embed="rId2"/>
          <a:srcRect l="27473" t="22319" r="13424" b="16522"/>
          <a:stretch/>
        </p:blipFill>
        <p:spPr>
          <a:xfrm>
            <a:off x="3862672" y="1957870"/>
            <a:ext cx="6722065" cy="3912705"/>
          </a:xfrm>
          <a:prstGeom prst="rect">
            <a:avLst/>
          </a:prstGeom>
        </p:spPr>
      </p:pic>
      <p:pic>
        <p:nvPicPr>
          <p:cNvPr id="11" name="Picture 10">
            <a:extLst>
              <a:ext uri="{FF2B5EF4-FFF2-40B4-BE49-F238E27FC236}">
                <a16:creationId xmlns:a16="http://schemas.microsoft.com/office/drawing/2014/main" id="{BE84D078-656A-90C9-C3A8-FEF2C772B404}"/>
              </a:ext>
            </a:extLst>
          </p:cNvPr>
          <p:cNvPicPr>
            <a:picLocks noChangeAspect="1"/>
          </p:cNvPicPr>
          <p:nvPr/>
        </p:nvPicPr>
        <p:blipFill rotWithShape="1">
          <a:blip r:embed="rId2"/>
          <a:srcRect l="87717" t="17246" r="1929" b="64203"/>
          <a:stretch/>
        </p:blipFill>
        <p:spPr>
          <a:xfrm>
            <a:off x="10585068" y="1987637"/>
            <a:ext cx="1421401" cy="1590449"/>
          </a:xfrm>
          <a:prstGeom prst="rect">
            <a:avLst/>
          </a:prstGeom>
        </p:spPr>
      </p:pic>
      <p:sp>
        <p:nvSpPr>
          <p:cNvPr id="16" name="Content Placeholder 15">
            <a:extLst>
              <a:ext uri="{FF2B5EF4-FFF2-40B4-BE49-F238E27FC236}">
                <a16:creationId xmlns:a16="http://schemas.microsoft.com/office/drawing/2014/main" id="{8BA55368-B430-489E-335D-5195FC2007E8}"/>
              </a:ext>
            </a:extLst>
          </p:cNvPr>
          <p:cNvSpPr>
            <a:spLocks noGrp="1"/>
          </p:cNvSpPr>
          <p:nvPr>
            <p:ph sz="half" idx="1"/>
          </p:nvPr>
        </p:nvSpPr>
        <p:spPr>
          <a:xfrm>
            <a:off x="1128304" y="4452362"/>
            <a:ext cx="2501878" cy="1719470"/>
          </a:xfrm>
        </p:spPr>
        <p:txBody>
          <a:bodyPr/>
          <a:lstStyle/>
          <a:p>
            <a:r>
              <a:rPr lang="en-US" sz="1600" b="1" dirty="0">
                <a:solidFill>
                  <a:schemeClr val="accent4"/>
                </a:solidFill>
              </a:rPr>
              <a:t>BRAZIL</a:t>
            </a:r>
          </a:p>
          <a:p>
            <a:r>
              <a:rPr lang="en-US" sz="1600" b="1" dirty="0">
                <a:solidFill>
                  <a:schemeClr val="accent4"/>
                </a:solidFill>
              </a:rPr>
              <a:t>RUSSIAN FEDERATION</a:t>
            </a:r>
          </a:p>
          <a:p>
            <a:r>
              <a:rPr lang="en-US" sz="1600" b="1" dirty="0">
                <a:solidFill>
                  <a:schemeClr val="accent4"/>
                </a:solidFill>
              </a:rPr>
              <a:t>PHILIPPINES</a:t>
            </a:r>
          </a:p>
          <a:p>
            <a:r>
              <a:rPr lang="en-US" sz="1600" b="1" dirty="0">
                <a:solidFill>
                  <a:schemeClr val="accent4"/>
                </a:solidFill>
              </a:rPr>
              <a:t>TURKEY </a:t>
            </a:r>
          </a:p>
          <a:p>
            <a:r>
              <a:rPr lang="en-US" sz="1600" b="1" dirty="0">
                <a:solidFill>
                  <a:schemeClr val="accent4"/>
                </a:solidFill>
              </a:rPr>
              <a:t>INDONESIA</a:t>
            </a:r>
          </a:p>
        </p:txBody>
      </p:sp>
      <p:sp>
        <p:nvSpPr>
          <p:cNvPr id="17" name="Content Placeholder 15">
            <a:extLst>
              <a:ext uri="{FF2B5EF4-FFF2-40B4-BE49-F238E27FC236}">
                <a16:creationId xmlns:a16="http://schemas.microsoft.com/office/drawing/2014/main" id="{121A808D-56E7-CFA4-570C-FE392F483FCD}"/>
              </a:ext>
            </a:extLst>
          </p:cNvPr>
          <p:cNvSpPr txBox="1">
            <a:spLocks/>
          </p:cNvSpPr>
          <p:nvPr/>
        </p:nvSpPr>
        <p:spPr>
          <a:xfrm>
            <a:off x="1084419" y="1822849"/>
            <a:ext cx="3118104" cy="2478819"/>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800" b="1" dirty="0">
                <a:solidFill>
                  <a:schemeClr val="accent4"/>
                </a:solidFill>
              </a:rPr>
              <a:t>INDIA</a:t>
            </a:r>
          </a:p>
          <a:p>
            <a:r>
              <a:rPr lang="en-US" sz="2800" b="1" dirty="0">
                <a:solidFill>
                  <a:schemeClr val="accent4"/>
                </a:solidFill>
              </a:rPr>
              <a:t>CHINA</a:t>
            </a:r>
          </a:p>
          <a:p>
            <a:r>
              <a:rPr lang="en-US" sz="2800" b="1" dirty="0">
                <a:solidFill>
                  <a:schemeClr val="accent4"/>
                </a:solidFill>
              </a:rPr>
              <a:t>UNITED STATES</a:t>
            </a:r>
          </a:p>
          <a:p>
            <a:r>
              <a:rPr lang="en-US" sz="2800" b="1" dirty="0">
                <a:solidFill>
                  <a:schemeClr val="accent4"/>
                </a:solidFill>
              </a:rPr>
              <a:t>JAPAN </a:t>
            </a:r>
          </a:p>
          <a:p>
            <a:r>
              <a:rPr lang="en-US" sz="2800" b="1" dirty="0">
                <a:solidFill>
                  <a:schemeClr val="accent4"/>
                </a:solidFill>
              </a:rPr>
              <a:t>MEXICO</a:t>
            </a:r>
          </a:p>
        </p:txBody>
      </p:sp>
    </p:spTree>
    <p:extLst>
      <p:ext uri="{BB962C8B-B14F-4D97-AF65-F5344CB8AC3E}">
        <p14:creationId xmlns:p14="http://schemas.microsoft.com/office/powerpoint/2010/main" val="419335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153AD-411F-E004-C66E-FD356CB592F7}"/>
              </a:ext>
            </a:extLst>
          </p:cNvPr>
          <p:cNvSpPr>
            <a:spLocks noGrp="1"/>
          </p:cNvSpPr>
          <p:nvPr>
            <p:ph type="title"/>
          </p:nvPr>
        </p:nvSpPr>
        <p:spPr>
          <a:xfrm>
            <a:off x="137035" y="496576"/>
            <a:ext cx="10680192" cy="979461"/>
          </a:xfrm>
        </p:spPr>
        <p:txBody>
          <a:bodyPr/>
          <a:lstStyle/>
          <a:p>
            <a:r>
              <a:rPr lang="en-US" sz="3600" b="1" dirty="0">
                <a:solidFill>
                  <a:schemeClr val="accent6"/>
                </a:solidFill>
              </a:rPr>
              <a:t>What are the top 10 countries with the most  customers?</a:t>
            </a:r>
            <a:br>
              <a:rPr lang="en-US" sz="3600" dirty="0"/>
            </a:br>
            <a:endParaRPr lang="en-US" dirty="0"/>
          </a:p>
        </p:txBody>
      </p:sp>
      <p:sp>
        <p:nvSpPr>
          <p:cNvPr id="3" name="Content Placeholder 2">
            <a:extLst>
              <a:ext uri="{FF2B5EF4-FFF2-40B4-BE49-F238E27FC236}">
                <a16:creationId xmlns:a16="http://schemas.microsoft.com/office/drawing/2014/main" id="{8CD67ADF-8689-62EC-9923-16DF9A13F335}"/>
              </a:ext>
            </a:extLst>
          </p:cNvPr>
          <p:cNvSpPr>
            <a:spLocks noGrp="1"/>
          </p:cNvSpPr>
          <p:nvPr>
            <p:ph sz="half" idx="1"/>
          </p:nvPr>
        </p:nvSpPr>
        <p:spPr>
          <a:xfrm>
            <a:off x="137035" y="1928191"/>
            <a:ext cx="2420152" cy="3731945"/>
          </a:xfrm>
        </p:spPr>
        <p:txBody>
          <a:bodyPr/>
          <a:lstStyle/>
          <a:p>
            <a:pPr algn="just">
              <a:lnSpc>
                <a:spcPct val="150000"/>
              </a:lnSpc>
            </a:pPr>
            <a:r>
              <a:rPr lang="en-US" dirty="0">
                <a:solidFill>
                  <a:schemeClr val="tx1">
                    <a:lumMod val="85000"/>
                  </a:schemeClr>
                </a:solidFill>
              </a:rPr>
              <a:t>According to this graph, India and China are the countries with the most customers and, therefore, they should focus more on these markets.</a:t>
            </a:r>
          </a:p>
        </p:txBody>
      </p:sp>
      <p:sp>
        <p:nvSpPr>
          <p:cNvPr id="5" name="Slide Number Placeholder 4">
            <a:extLst>
              <a:ext uri="{FF2B5EF4-FFF2-40B4-BE49-F238E27FC236}">
                <a16:creationId xmlns:a16="http://schemas.microsoft.com/office/drawing/2014/main" id="{E279F9AB-D8F5-5DD1-3C23-DA9BC3A7320C}"/>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13" name="Picture 12">
            <a:extLst>
              <a:ext uri="{FF2B5EF4-FFF2-40B4-BE49-F238E27FC236}">
                <a16:creationId xmlns:a16="http://schemas.microsoft.com/office/drawing/2014/main" id="{DC1ED884-E7BF-DAFE-A310-861C44FB6176}"/>
              </a:ext>
            </a:extLst>
          </p:cNvPr>
          <p:cNvPicPr>
            <a:picLocks noChangeAspect="1"/>
          </p:cNvPicPr>
          <p:nvPr/>
        </p:nvPicPr>
        <p:blipFill rotWithShape="1">
          <a:blip r:embed="rId2"/>
          <a:srcRect l="26594" t="23818" r="20798" b="16837"/>
          <a:stretch/>
        </p:blipFill>
        <p:spPr>
          <a:xfrm>
            <a:off x="2991677" y="1013791"/>
            <a:ext cx="8766313" cy="5078897"/>
          </a:xfrm>
          <a:prstGeom prst="rect">
            <a:avLst/>
          </a:prstGeom>
        </p:spPr>
      </p:pic>
      <p:sp>
        <p:nvSpPr>
          <p:cNvPr id="14" name="TextBox 13">
            <a:extLst>
              <a:ext uri="{FF2B5EF4-FFF2-40B4-BE49-F238E27FC236}">
                <a16:creationId xmlns:a16="http://schemas.microsoft.com/office/drawing/2014/main" id="{51DF9DD9-7DCF-2034-36E1-37333B875B28}"/>
              </a:ext>
            </a:extLst>
          </p:cNvPr>
          <p:cNvSpPr txBox="1"/>
          <p:nvPr/>
        </p:nvSpPr>
        <p:spPr>
          <a:xfrm>
            <a:off x="3209327" y="6086101"/>
            <a:ext cx="1003852" cy="400110"/>
          </a:xfrm>
          <a:prstGeom prst="rect">
            <a:avLst/>
          </a:prstGeom>
          <a:noFill/>
        </p:spPr>
        <p:txBody>
          <a:bodyPr wrap="square" rtlCol="0">
            <a:spAutoFit/>
          </a:bodyPr>
          <a:lstStyle/>
          <a:p>
            <a:r>
              <a:rPr lang="en-US" sz="2000" b="1" dirty="0">
                <a:solidFill>
                  <a:schemeClr val="accent6"/>
                </a:solidFill>
              </a:rPr>
              <a:t>BRAZIL</a:t>
            </a:r>
          </a:p>
        </p:txBody>
      </p:sp>
      <p:sp>
        <p:nvSpPr>
          <p:cNvPr id="15" name="TextBox 14">
            <a:extLst>
              <a:ext uri="{FF2B5EF4-FFF2-40B4-BE49-F238E27FC236}">
                <a16:creationId xmlns:a16="http://schemas.microsoft.com/office/drawing/2014/main" id="{54B8BAF2-4FA5-3997-7E8E-2862982A3FCD}"/>
              </a:ext>
            </a:extLst>
          </p:cNvPr>
          <p:cNvSpPr txBox="1"/>
          <p:nvPr/>
        </p:nvSpPr>
        <p:spPr>
          <a:xfrm>
            <a:off x="4072246" y="6093616"/>
            <a:ext cx="1003852" cy="400110"/>
          </a:xfrm>
          <a:prstGeom prst="rect">
            <a:avLst/>
          </a:prstGeom>
          <a:noFill/>
        </p:spPr>
        <p:txBody>
          <a:bodyPr wrap="square" rtlCol="0">
            <a:spAutoFit/>
          </a:bodyPr>
          <a:lstStyle/>
          <a:p>
            <a:r>
              <a:rPr lang="en-US" sz="2000" b="1" dirty="0">
                <a:solidFill>
                  <a:schemeClr val="accent6"/>
                </a:solidFill>
              </a:rPr>
              <a:t>CHINA</a:t>
            </a:r>
          </a:p>
        </p:txBody>
      </p:sp>
      <p:sp>
        <p:nvSpPr>
          <p:cNvPr id="16" name="TextBox 15">
            <a:extLst>
              <a:ext uri="{FF2B5EF4-FFF2-40B4-BE49-F238E27FC236}">
                <a16:creationId xmlns:a16="http://schemas.microsoft.com/office/drawing/2014/main" id="{C7ED3EF9-6556-ADA1-833F-8BF4C914DF2A}"/>
              </a:ext>
            </a:extLst>
          </p:cNvPr>
          <p:cNvSpPr txBox="1"/>
          <p:nvPr/>
        </p:nvSpPr>
        <p:spPr>
          <a:xfrm>
            <a:off x="4948938" y="6093616"/>
            <a:ext cx="1003852" cy="400110"/>
          </a:xfrm>
          <a:prstGeom prst="rect">
            <a:avLst/>
          </a:prstGeom>
          <a:noFill/>
        </p:spPr>
        <p:txBody>
          <a:bodyPr wrap="square" rtlCol="0">
            <a:spAutoFit/>
          </a:bodyPr>
          <a:lstStyle/>
          <a:p>
            <a:r>
              <a:rPr lang="en-US" sz="2000" b="1" dirty="0">
                <a:solidFill>
                  <a:schemeClr val="accent6"/>
                </a:solidFill>
              </a:rPr>
              <a:t>INDIA</a:t>
            </a:r>
          </a:p>
        </p:txBody>
      </p:sp>
      <p:sp>
        <p:nvSpPr>
          <p:cNvPr id="17" name="TextBox 16">
            <a:extLst>
              <a:ext uri="{FF2B5EF4-FFF2-40B4-BE49-F238E27FC236}">
                <a16:creationId xmlns:a16="http://schemas.microsoft.com/office/drawing/2014/main" id="{D305B1F4-3C54-C039-EC3F-C7E3238C833D}"/>
              </a:ext>
            </a:extLst>
          </p:cNvPr>
          <p:cNvSpPr txBox="1"/>
          <p:nvPr/>
        </p:nvSpPr>
        <p:spPr>
          <a:xfrm>
            <a:off x="5730094" y="6147657"/>
            <a:ext cx="1480934" cy="307777"/>
          </a:xfrm>
          <a:prstGeom prst="rect">
            <a:avLst/>
          </a:prstGeom>
          <a:noFill/>
        </p:spPr>
        <p:txBody>
          <a:bodyPr wrap="square" rtlCol="0">
            <a:spAutoFit/>
          </a:bodyPr>
          <a:lstStyle/>
          <a:p>
            <a:r>
              <a:rPr lang="en-US" sz="1400" b="1" dirty="0">
                <a:solidFill>
                  <a:schemeClr val="accent6"/>
                </a:solidFill>
              </a:rPr>
              <a:t>INDONESIA</a:t>
            </a:r>
          </a:p>
        </p:txBody>
      </p:sp>
      <p:sp>
        <p:nvSpPr>
          <p:cNvPr id="18" name="TextBox 17">
            <a:extLst>
              <a:ext uri="{FF2B5EF4-FFF2-40B4-BE49-F238E27FC236}">
                <a16:creationId xmlns:a16="http://schemas.microsoft.com/office/drawing/2014/main" id="{08D2B037-64CD-30B5-B995-56880C6A3CCD}"/>
              </a:ext>
            </a:extLst>
          </p:cNvPr>
          <p:cNvSpPr txBox="1"/>
          <p:nvPr/>
        </p:nvSpPr>
        <p:spPr>
          <a:xfrm>
            <a:off x="6701539" y="6100082"/>
            <a:ext cx="1003852" cy="400110"/>
          </a:xfrm>
          <a:prstGeom prst="rect">
            <a:avLst/>
          </a:prstGeom>
          <a:noFill/>
        </p:spPr>
        <p:txBody>
          <a:bodyPr wrap="square" rtlCol="0">
            <a:spAutoFit/>
          </a:bodyPr>
          <a:lstStyle/>
          <a:p>
            <a:r>
              <a:rPr lang="en-US" sz="2000" b="1" dirty="0">
                <a:solidFill>
                  <a:schemeClr val="accent6"/>
                </a:solidFill>
              </a:rPr>
              <a:t>JAPAN</a:t>
            </a:r>
          </a:p>
        </p:txBody>
      </p:sp>
      <p:sp>
        <p:nvSpPr>
          <p:cNvPr id="19" name="TextBox 18">
            <a:extLst>
              <a:ext uri="{FF2B5EF4-FFF2-40B4-BE49-F238E27FC236}">
                <a16:creationId xmlns:a16="http://schemas.microsoft.com/office/drawing/2014/main" id="{9435E8C6-28FC-0279-3AEA-8535C5752CA9}"/>
              </a:ext>
            </a:extLst>
          </p:cNvPr>
          <p:cNvSpPr txBox="1"/>
          <p:nvPr/>
        </p:nvSpPr>
        <p:spPr>
          <a:xfrm>
            <a:off x="7527779" y="6130860"/>
            <a:ext cx="1003852" cy="338554"/>
          </a:xfrm>
          <a:prstGeom prst="rect">
            <a:avLst/>
          </a:prstGeom>
          <a:noFill/>
        </p:spPr>
        <p:txBody>
          <a:bodyPr wrap="square" rtlCol="0">
            <a:spAutoFit/>
          </a:bodyPr>
          <a:lstStyle/>
          <a:p>
            <a:r>
              <a:rPr lang="en-US" sz="1600" b="1" dirty="0">
                <a:solidFill>
                  <a:schemeClr val="accent6"/>
                </a:solidFill>
              </a:rPr>
              <a:t>MEXICO</a:t>
            </a:r>
          </a:p>
        </p:txBody>
      </p:sp>
      <p:sp>
        <p:nvSpPr>
          <p:cNvPr id="20" name="TextBox 19">
            <a:extLst>
              <a:ext uri="{FF2B5EF4-FFF2-40B4-BE49-F238E27FC236}">
                <a16:creationId xmlns:a16="http://schemas.microsoft.com/office/drawing/2014/main" id="{D99CC6F6-2A0B-FF5E-6D8E-5B1CCF40E118}"/>
              </a:ext>
            </a:extLst>
          </p:cNvPr>
          <p:cNvSpPr txBox="1"/>
          <p:nvPr/>
        </p:nvSpPr>
        <p:spPr>
          <a:xfrm>
            <a:off x="8303810" y="6146249"/>
            <a:ext cx="1245539" cy="307777"/>
          </a:xfrm>
          <a:prstGeom prst="rect">
            <a:avLst/>
          </a:prstGeom>
          <a:noFill/>
        </p:spPr>
        <p:txBody>
          <a:bodyPr wrap="square" rtlCol="0">
            <a:spAutoFit/>
          </a:bodyPr>
          <a:lstStyle/>
          <a:p>
            <a:r>
              <a:rPr lang="en-US" sz="1400" b="1" dirty="0">
                <a:solidFill>
                  <a:schemeClr val="accent6"/>
                </a:solidFill>
              </a:rPr>
              <a:t>PHILIPPINES</a:t>
            </a:r>
          </a:p>
        </p:txBody>
      </p:sp>
      <p:sp>
        <p:nvSpPr>
          <p:cNvPr id="21" name="TextBox 20">
            <a:extLst>
              <a:ext uri="{FF2B5EF4-FFF2-40B4-BE49-F238E27FC236}">
                <a16:creationId xmlns:a16="http://schemas.microsoft.com/office/drawing/2014/main" id="{571C7EAC-8301-F7D9-442C-6932FD4B1427}"/>
              </a:ext>
            </a:extLst>
          </p:cNvPr>
          <p:cNvSpPr txBox="1"/>
          <p:nvPr/>
        </p:nvSpPr>
        <p:spPr>
          <a:xfrm>
            <a:off x="10026461" y="6076221"/>
            <a:ext cx="1245538" cy="400110"/>
          </a:xfrm>
          <a:prstGeom prst="rect">
            <a:avLst/>
          </a:prstGeom>
          <a:noFill/>
        </p:spPr>
        <p:txBody>
          <a:bodyPr wrap="square" rtlCol="0">
            <a:spAutoFit/>
          </a:bodyPr>
          <a:lstStyle/>
          <a:p>
            <a:r>
              <a:rPr lang="en-US" sz="2000" b="1" dirty="0">
                <a:solidFill>
                  <a:schemeClr val="accent6"/>
                </a:solidFill>
              </a:rPr>
              <a:t>TURKEY</a:t>
            </a:r>
          </a:p>
        </p:txBody>
      </p:sp>
      <p:sp>
        <p:nvSpPr>
          <p:cNvPr id="22" name="TextBox 21">
            <a:extLst>
              <a:ext uri="{FF2B5EF4-FFF2-40B4-BE49-F238E27FC236}">
                <a16:creationId xmlns:a16="http://schemas.microsoft.com/office/drawing/2014/main" id="{F2315C3A-FB3B-2AC0-1A9E-7E9034E190C2}"/>
              </a:ext>
            </a:extLst>
          </p:cNvPr>
          <p:cNvSpPr txBox="1"/>
          <p:nvPr/>
        </p:nvSpPr>
        <p:spPr>
          <a:xfrm>
            <a:off x="11122018" y="6080472"/>
            <a:ext cx="1003852" cy="400110"/>
          </a:xfrm>
          <a:prstGeom prst="rect">
            <a:avLst/>
          </a:prstGeom>
          <a:noFill/>
        </p:spPr>
        <p:txBody>
          <a:bodyPr wrap="square" rtlCol="0">
            <a:spAutoFit/>
          </a:bodyPr>
          <a:lstStyle/>
          <a:p>
            <a:r>
              <a:rPr lang="en-US" sz="2000" b="1" dirty="0">
                <a:solidFill>
                  <a:schemeClr val="accent6"/>
                </a:solidFill>
              </a:rPr>
              <a:t>USA</a:t>
            </a:r>
          </a:p>
        </p:txBody>
      </p:sp>
      <p:sp>
        <p:nvSpPr>
          <p:cNvPr id="23" name="TextBox 22">
            <a:extLst>
              <a:ext uri="{FF2B5EF4-FFF2-40B4-BE49-F238E27FC236}">
                <a16:creationId xmlns:a16="http://schemas.microsoft.com/office/drawing/2014/main" id="{BA2B7E38-AF38-BA38-1BF1-4CA67B35A981}"/>
              </a:ext>
            </a:extLst>
          </p:cNvPr>
          <p:cNvSpPr txBox="1"/>
          <p:nvPr/>
        </p:nvSpPr>
        <p:spPr>
          <a:xfrm>
            <a:off x="9481913" y="6092688"/>
            <a:ext cx="1003852" cy="400110"/>
          </a:xfrm>
          <a:prstGeom prst="rect">
            <a:avLst/>
          </a:prstGeom>
          <a:noFill/>
        </p:spPr>
        <p:txBody>
          <a:bodyPr wrap="square" rtlCol="0">
            <a:spAutoFit/>
          </a:bodyPr>
          <a:lstStyle/>
          <a:p>
            <a:r>
              <a:rPr lang="en-US" sz="2000" b="1" dirty="0">
                <a:solidFill>
                  <a:schemeClr val="accent6"/>
                </a:solidFill>
              </a:rPr>
              <a:t>RF</a:t>
            </a:r>
          </a:p>
        </p:txBody>
      </p:sp>
    </p:spTree>
    <p:extLst>
      <p:ext uri="{BB962C8B-B14F-4D97-AF65-F5344CB8AC3E}">
        <p14:creationId xmlns:p14="http://schemas.microsoft.com/office/powerpoint/2010/main" val="130372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CCE2-B107-A585-0A92-1561DE625676}"/>
              </a:ext>
            </a:extLst>
          </p:cNvPr>
          <p:cNvSpPr>
            <a:spLocks noGrp="1"/>
          </p:cNvSpPr>
          <p:nvPr>
            <p:ph type="title"/>
          </p:nvPr>
        </p:nvSpPr>
        <p:spPr>
          <a:xfrm>
            <a:off x="2968488" y="-128789"/>
            <a:ext cx="9223512" cy="1719469"/>
          </a:xfrm>
        </p:spPr>
        <p:txBody>
          <a:bodyPr>
            <a:normAutofit/>
          </a:bodyPr>
          <a:lstStyle/>
          <a:p>
            <a:r>
              <a:rPr lang="en-US" sz="4400" b="1" dirty="0"/>
              <a:t>top 5 highest spending Customers</a:t>
            </a:r>
            <a:br>
              <a:rPr lang="en-US" sz="4000" dirty="0"/>
            </a:br>
            <a:endParaRPr lang="en-US" sz="4000" dirty="0"/>
          </a:p>
        </p:txBody>
      </p:sp>
      <p:sp>
        <p:nvSpPr>
          <p:cNvPr id="3" name="Slide Number Placeholder 2">
            <a:extLst>
              <a:ext uri="{FF2B5EF4-FFF2-40B4-BE49-F238E27FC236}">
                <a16:creationId xmlns:a16="http://schemas.microsoft.com/office/drawing/2014/main" id="{9016BCB5-41E2-40A2-3ECD-BE008B68258A}"/>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15" name="Picture 14">
            <a:extLst>
              <a:ext uri="{FF2B5EF4-FFF2-40B4-BE49-F238E27FC236}">
                <a16:creationId xmlns:a16="http://schemas.microsoft.com/office/drawing/2014/main" id="{491F0A2B-1283-7695-4400-4F2CC9F7547D}"/>
              </a:ext>
            </a:extLst>
          </p:cNvPr>
          <p:cNvPicPr>
            <a:picLocks noChangeAspect="1"/>
          </p:cNvPicPr>
          <p:nvPr/>
        </p:nvPicPr>
        <p:blipFill rotWithShape="1">
          <a:blip r:embed="rId2"/>
          <a:srcRect l="26250" t="22174" r="31188" b="47680"/>
          <a:stretch/>
        </p:blipFill>
        <p:spPr>
          <a:xfrm>
            <a:off x="3250098" y="873185"/>
            <a:ext cx="8289232" cy="3203411"/>
          </a:xfrm>
          <a:prstGeom prst="rect">
            <a:avLst/>
          </a:prstGeom>
        </p:spPr>
      </p:pic>
      <p:pic>
        <p:nvPicPr>
          <p:cNvPr id="17" name="Picture 16">
            <a:extLst>
              <a:ext uri="{FF2B5EF4-FFF2-40B4-BE49-F238E27FC236}">
                <a16:creationId xmlns:a16="http://schemas.microsoft.com/office/drawing/2014/main" id="{A7DFBCE9-55D0-D03B-A462-8249763F56A0}"/>
              </a:ext>
            </a:extLst>
          </p:cNvPr>
          <p:cNvPicPr>
            <a:picLocks noChangeAspect="1"/>
          </p:cNvPicPr>
          <p:nvPr/>
        </p:nvPicPr>
        <p:blipFill rotWithShape="1">
          <a:blip r:embed="rId3"/>
          <a:srcRect l="24946" t="21449" r="49863" b="59420"/>
          <a:stretch/>
        </p:blipFill>
        <p:spPr>
          <a:xfrm>
            <a:off x="6539948" y="4303643"/>
            <a:ext cx="4999382" cy="2400387"/>
          </a:xfrm>
          <a:prstGeom prst="rect">
            <a:avLst/>
          </a:prstGeom>
        </p:spPr>
      </p:pic>
      <p:sp>
        <p:nvSpPr>
          <p:cNvPr id="18" name="Content Placeholder 13">
            <a:extLst>
              <a:ext uri="{FF2B5EF4-FFF2-40B4-BE49-F238E27FC236}">
                <a16:creationId xmlns:a16="http://schemas.microsoft.com/office/drawing/2014/main" id="{A6F2E621-8E2D-19F5-CCB9-A70EC790E859}"/>
              </a:ext>
            </a:extLst>
          </p:cNvPr>
          <p:cNvSpPr txBox="1">
            <a:spLocks/>
          </p:cNvSpPr>
          <p:nvPr/>
        </p:nvSpPr>
        <p:spPr>
          <a:xfrm>
            <a:off x="670893" y="4709703"/>
            <a:ext cx="4065103" cy="1719469"/>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p:txBody>
      </p:sp>
      <p:sp>
        <p:nvSpPr>
          <p:cNvPr id="19" name="Content Placeholder 13">
            <a:extLst>
              <a:ext uri="{FF2B5EF4-FFF2-40B4-BE49-F238E27FC236}">
                <a16:creationId xmlns:a16="http://schemas.microsoft.com/office/drawing/2014/main" id="{E00BED4D-05CE-59BF-63A0-B07CC3EA1FBD}"/>
              </a:ext>
            </a:extLst>
          </p:cNvPr>
          <p:cNvSpPr txBox="1">
            <a:spLocks/>
          </p:cNvSpPr>
          <p:nvPr/>
        </p:nvSpPr>
        <p:spPr>
          <a:xfrm>
            <a:off x="317523" y="4709703"/>
            <a:ext cx="6013173" cy="1512955"/>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n-US" sz="1900" dirty="0"/>
              <a:t>These 5 customers are </a:t>
            </a:r>
            <a:r>
              <a:rPr lang="en-US" sz="1900" dirty="0" err="1"/>
              <a:t>Rockbuster's</a:t>
            </a:r>
            <a:r>
              <a:rPr lang="en-US" sz="1900" dirty="0"/>
              <a:t> most loyal customers.</a:t>
            </a:r>
          </a:p>
          <a:p>
            <a:pPr algn="just"/>
            <a:r>
              <a:rPr lang="en-US" sz="1900" dirty="0"/>
              <a:t>The client who spends the most is Arlene Harvey. She spent a total of $111.76.</a:t>
            </a:r>
          </a:p>
        </p:txBody>
      </p:sp>
    </p:spTree>
    <p:extLst>
      <p:ext uri="{BB962C8B-B14F-4D97-AF65-F5344CB8AC3E}">
        <p14:creationId xmlns:p14="http://schemas.microsoft.com/office/powerpoint/2010/main" val="10982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C595A-8FAE-A031-5F03-01A5263AF049}"/>
              </a:ext>
            </a:extLst>
          </p:cNvPr>
          <p:cNvSpPr>
            <a:spLocks noGrp="1"/>
          </p:cNvSpPr>
          <p:nvPr>
            <p:ph type="title"/>
          </p:nvPr>
        </p:nvSpPr>
        <p:spPr>
          <a:xfrm>
            <a:off x="140802" y="107145"/>
            <a:ext cx="12273171" cy="1298713"/>
          </a:xfrm>
        </p:spPr>
        <p:txBody>
          <a:bodyPr>
            <a:normAutofit fontScale="90000"/>
          </a:bodyPr>
          <a:lstStyle/>
          <a:p>
            <a:r>
              <a:rPr lang="en-US" sz="4400" b="1" dirty="0">
                <a:solidFill>
                  <a:schemeClr val="accent6"/>
                </a:solidFill>
              </a:rPr>
              <a:t>Which of </a:t>
            </a:r>
            <a:r>
              <a:rPr lang="en-US" sz="4400" b="1" dirty="0" err="1">
                <a:solidFill>
                  <a:schemeClr val="accent6"/>
                </a:solidFill>
              </a:rPr>
              <a:t>Rockbuster’s</a:t>
            </a:r>
            <a:r>
              <a:rPr lang="en-US" sz="4400" b="1" dirty="0">
                <a:solidFill>
                  <a:schemeClr val="accent6"/>
                </a:solidFill>
              </a:rPr>
              <a:t> Genres are most profitable?</a:t>
            </a:r>
            <a:br>
              <a:rPr lang="en-US" dirty="0"/>
            </a:br>
            <a:endParaRPr lang="en-US" dirty="0"/>
          </a:p>
        </p:txBody>
      </p:sp>
      <p:pic>
        <p:nvPicPr>
          <p:cNvPr id="10" name="Picture 9">
            <a:extLst>
              <a:ext uri="{FF2B5EF4-FFF2-40B4-BE49-F238E27FC236}">
                <a16:creationId xmlns:a16="http://schemas.microsoft.com/office/drawing/2014/main" id="{891AE434-F4FE-19E8-0F64-1C6BC7E6B4BC}"/>
              </a:ext>
            </a:extLst>
          </p:cNvPr>
          <p:cNvPicPr>
            <a:picLocks noChangeAspect="1"/>
          </p:cNvPicPr>
          <p:nvPr/>
        </p:nvPicPr>
        <p:blipFill rotWithShape="1">
          <a:blip r:embed="rId2"/>
          <a:srcRect l="34646" t="21015" r="32255" b="12174"/>
          <a:stretch/>
        </p:blipFill>
        <p:spPr>
          <a:xfrm>
            <a:off x="6483626" y="1026061"/>
            <a:ext cx="5115339" cy="5627734"/>
          </a:xfrm>
          <a:prstGeom prst="rect">
            <a:avLst/>
          </a:prstGeom>
        </p:spPr>
      </p:pic>
      <p:sp>
        <p:nvSpPr>
          <p:cNvPr id="11" name="TextBox 10">
            <a:extLst>
              <a:ext uri="{FF2B5EF4-FFF2-40B4-BE49-F238E27FC236}">
                <a16:creationId xmlns:a16="http://schemas.microsoft.com/office/drawing/2014/main" id="{8EB1773B-5DB7-5211-CFE9-D217DB603F50}"/>
              </a:ext>
            </a:extLst>
          </p:cNvPr>
          <p:cNvSpPr txBox="1"/>
          <p:nvPr/>
        </p:nvSpPr>
        <p:spPr>
          <a:xfrm>
            <a:off x="3445564" y="1722930"/>
            <a:ext cx="2726636"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err="1">
                <a:solidFill>
                  <a:schemeClr val="tx1">
                    <a:lumMod val="85000"/>
                  </a:schemeClr>
                </a:solidFill>
              </a:rPr>
              <a:t>Rockbuster's</a:t>
            </a:r>
            <a:r>
              <a:rPr lang="en-US" dirty="0">
                <a:solidFill>
                  <a:schemeClr val="tx1">
                    <a:lumMod val="85000"/>
                  </a:schemeClr>
                </a:solidFill>
              </a:rPr>
              <a:t> most profitable film genre is </a:t>
            </a:r>
            <a:r>
              <a:rPr lang="en-US" dirty="0" err="1">
                <a:solidFill>
                  <a:schemeClr val="tx1">
                    <a:lumMod val="85000"/>
                  </a:schemeClr>
                </a:solidFill>
              </a:rPr>
              <a:t>sports.It</a:t>
            </a:r>
            <a:r>
              <a:rPr lang="en-US" dirty="0">
                <a:solidFill>
                  <a:schemeClr val="tx1">
                    <a:lumMod val="85000"/>
                  </a:schemeClr>
                </a:solidFill>
              </a:rPr>
              <a:t> was the genre that generated the highest income $4,892k for the years 2005-2006.The lowest earning genre is Thriller with only $135k generated</a:t>
            </a:r>
            <a:r>
              <a:rPr lang="en-US" dirty="0"/>
              <a:t>.</a:t>
            </a:r>
          </a:p>
        </p:txBody>
      </p:sp>
    </p:spTree>
    <p:extLst>
      <p:ext uri="{BB962C8B-B14F-4D97-AF65-F5344CB8AC3E}">
        <p14:creationId xmlns:p14="http://schemas.microsoft.com/office/powerpoint/2010/main" val="2893718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7A4F223-01C2-FDDC-AC38-184E825576EB}"/>
              </a:ext>
            </a:extLst>
          </p:cNvPr>
          <p:cNvPicPr>
            <a:picLocks noChangeAspect="1"/>
          </p:cNvPicPr>
          <p:nvPr/>
        </p:nvPicPr>
        <p:blipFill rotWithShape="1">
          <a:blip r:embed="rId2"/>
          <a:srcRect l="25189" t="22319" r="16197" b="14398"/>
          <a:stretch/>
        </p:blipFill>
        <p:spPr>
          <a:xfrm>
            <a:off x="1146077" y="874643"/>
            <a:ext cx="9301371" cy="4880114"/>
          </a:xfrm>
          <a:prstGeom prst="rect">
            <a:avLst/>
          </a:prstGeom>
        </p:spPr>
      </p:pic>
      <p:sp>
        <p:nvSpPr>
          <p:cNvPr id="16" name="Title 1">
            <a:extLst>
              <a:ext uri="{FF2B5EF4-FFF2-40B4-BE49-F238E27FC236}">
                <a16:creationId xmlns:a16="http://schemas.microsoft.com/office/drawing/2014/main" id="{963151C4-7FB4-DEDF-9695-25556052BF12}"/>
              </a:ext>
            </a:extLst>
          </p:cNvPr>
          <p:cNvSpPr>
            <a:spLocks noGrp="1"/>
          </p:cNvSpPr>
          <p:nvPr>
            <p:ph type="title"/>
          </p:nvPr>
        </p:nvSpPr>
        <p:spPr>
          <a:xfrm>
            <a:off x="1121464" y="102704"/>
            <a:ext cx="11070536" cy="1456267"/>
          </a:xfrm>
        </p:spPr>
        <p:txBody>
          <a:bodyPr>
            <a:normAutofit fontScale="90000"/>
          </a:bodyPr>
          <a:lstStyle/>
          <a:p>
            <a:r>
              <a:rPr lang="en-US" sz="4400" b="1" dirty="0">
                <a:solidFill>
                  <a:schemeClr val="accent6"/>
                </a:solidFill>
              </a:rPr>
              <a:t>movies that contributed more in revenue</a:t>
            </a:r>
            <a:br>
              <a:rPr lang="en-US" sz="2000" dirty="0"/>
            </a:br>
            <a:br>
              <a:rPr lang="en-US" dirty="0"/>
            </a:br>
            <a:endParaRPr lang="en-US" dirty="0"/>
          </a:p>
        </p:txBody>
      </p:sp>
      <p:sp>
        <p:nvSpPr>
          <p:cNvPr id="19" name="Rectangle 18">
            <a:extLst>
              <a:ext uri="{FF2B5EF4-FFF2-40B4-BE49-F238E27FC236}">
                <a16:creationId xmlns:a16="http://schemas.microsoft.com/office/drawing/2014/main" id="{02B3CABC-8F6E-A571-339E-80DCB04084FF}"/>
              </a:ext>
            </a:extLst>
          </p:cNvPr>
          <p:cNvSpPr/>
          <p:nvPr/>
        </p:nvSpPr>
        <p:spPr>
          <a:xfrm>
            <a:off x="1011070" y="5953539"/>
            <a:ext cx="9571383" cy="5910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just"/>
            <a:r>
              <a:rPr lang="en-US" dirty="0">
                <a:solidFill>
                  <a:schemeClr val="tx1">
                    <a:lumMod val="85000"/>
                  </a:schemeClr>
                </a:solidFill>
              </a:rPr>
              <a:t>According to the results Telegraph Voyage and Zorro Ark were the highest grossing films with $215.75 and $199.72 respectively.</a:t>
            </a:r>
          </a:p>
        </p:txBody>
      </p:sp>
    </p:spTree>
    <p:extLst>
      <p:ext uri="{BB962C8B-B14F-4D97-AF65-F5344CB8AC3E}">
        <p14:creationId xmlns:p14="http://schemas.microsoft.com/office/powerpoint/2010/main" val="4220481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TM03457452[[fn=Celestial]]</Template>
  <TotalTime>3304</TotalTime>
  <Words>542</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Microsoft YaHei</vt:lpstr>
      <vt:lpstr>Arial</vt:lpstr>
      <vt:lpstr>Arial Black</vt:lpstr>
      <vt:lpstr>Calibri</vt:lpstr>
      <vt:lpstr>Calibri Light</vt:lpstr>
      <vt:lpstr>Modern Love</vt:lpstr>
      <vt:lpstr>Sabon Next LT</vt:lpstr>
      <vt:lpstr>Celestial</vt:lpstr>
      <vt:lpstr>ROCKBUSTER stealth llc data analyst </vt:lpstr>
      <vt:lpstr>OVERVIEW</vt:lpstr>
      <vt:lpstr>QUESTIONS</vt:lpstr>
      <vt:lpstr>DATA </vt:lpstr>
      <vt:lpstr>countries that generated most revenue </vt:lpstr>
      <vt:lpstr>What are the top 10 countries with the most  customers? </vt:lpstr>
      <vt:lpstr>top 5 highest spending Customers </vt:lpstr>
      <vt:lpstr>Which of Rockbuster’s Genres are most profitable? </vt:lpstr>
      <vt:lpstr>movies that contributed more in revenue  </vt:lpstr>
      <vt:lpstr>PROJECT SUMMARY</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 data analyst </dc:title>
  <dc:subject/>
  <dc:creator>u201311685@outlook.com</dc:creator>
  <cp:lastModifiedBy>u201311685@outlook.com</cp:lastModifiedBy>
  <cp:revision>1</cp:revision>
  <dcterms:created xsi:type="dcterms:W3CDTF">2023-03-27T18:59:28Z</dcterms:created>
  <dcterms:modified xsi:type="dcterms:W3CDTF">2023-03-30T02:03:41Z</dcterms:modified>
</cp:coreProperties>
</file>