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1" r:id="rId2"/>
    <p:sldId id="290" r:id="rId3"/>
    <p:sldId id="277" r:id="rId4"/>
    <p:sldId id="291" r:id="rId5"/>
    <p:sldId id="279" r:id="rId6"/>
    <p:sldId id="281" r:id="rId7"/>
    <p:sldId id="282" r:id="rId8"/>
    <p:sldId id="296" r:id="rId9"/>
    <p:sldId id="283" r:id="rId10"/>
    <p:sldId id="292" r:id="rId11"/>
    <p:sldId id="293" r:id="rId12"/>
    <p:sldId id="294" r:id="rId13"/>
    <p:sldId id="284" r:id="rId14"/>
    <p:sldId id="295" r:id="rId15"/>
    <p:sldId id="285" r:id="rId16"/>
    <p:sldId id="28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590" autoAdjust="0"/>
  </p:normalViewPr>
  <p:slideViewPr>
    <p:cSldViewPr>
      <p:cViewPr>
        <p:scale>
          <a:sx n="80" d="100"/>
          <a:sy n="80" d="100"/>
        </p:scale>
        <p:origin x="-1536" y="-1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xmlns=""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xmlns=""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p14="http://schemas.microsoft.com/office/powerpoint/2010/main" xmlns=""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25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25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25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25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25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25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xmlns=""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25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hindawi.com/journals/jhe/2021/6685456/" TargetMode="External"/><Relationship Id="rId2" Type="http://schemas.openxmlformats.org/officeDocument/2006/relationships/hyperlink" Target="https://www.fingent.com/blog/top-5-open-source-erp-systems-for-medical-equipment-suppliers/" TargetMode="External"/><Relationship Id="rId1" Type="http://schemas.openxmlformats.org/officeDocument/2006/relationships/slideLayout" Target="../slideLayouts/slideLayout2.xml"/><Relationship Id="rId6" Type="http://schemas.openxmlformats.org/officeDocument/2006/relationships/hyperlink" Target="https://www.sqlalchemy.org/" TargetMode="External"/><Relationship Id="rId5" Type="http://schemas.openxmlformats.org/officeDocument/2006/relationships/hyperlink" Target="https://www.digitalocean.com/community/tutorials/how-to-make-a-web-application-using-flask-in-python-3" TargetMode="External"/><Relationship Id="rId4" Type="http://schemas.openxmlformats.org/officeDocument/2006/relationships/hyperlink" Target="https://flask.palletsprojects.com/en/2.1.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alletsprojects.com/p/flask/" TargetMode="External"/><Relationship Id="rId2" Type="http://schemas.openxmlformats.org/officeDocument/2006/relationships/hyperlink" Target="http://flask.pocoo.org/" TargetMode="External"/><Relationship Id="rId1" Type="http://schemas.openxmlformats.org/officeDocument/2006/relationships/slideLayout" Target="../slideLayouts/slideLayout2.xml"/><Relationship Id="rId4" Type="http://schemas.openxmlformats.org/officeDocument/2006/relationships/hyperlink" Target="https://www.sqlalchemy.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25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IN" sz="2800" dirty="0" smtClean="0"/>
              <a:t>Medical Equipment Supply Management System</a:t>
            </a:r>
            <a:endParaRPr lang="en-US" sz="2800" dirty="0"/>
          </a:p>
        </p:txBody>
      </p:sp>
      <p:sp>
        <p:nvSpPr>
          <p:cNvPr id="8" name="Rectangle 7"/>
          <p:cNvSpPr/>
          <p:nvPr/>
        </p:nvSpPr>
        <p:spPr>
          <a:xfrm>
            <a:off x="762000" y="3048000"/>
            <a:ext cx="6953272" cy="1477328"/>
          </a:xfrm>
          <a:prstGeom prst="rect">
            <a:avLst/>
          </a:prstGeom>
        </p:spPr>
        <p:txBody>
          <a:bodyPr wrap="square">
            <a:spAutoFit/>
          </a:bodyPr>
          <a:lstStyle/>
          <a:p>
            <a:r>
              <a:rPr lang="en-US" dirty="0">
                <a:latin typeface="Arial" pitchFamily="34" charset="0"/>
                <a:cs typeface="Arial" pitchFamily="34" charset="0"/>
              </a:rPr>
              <a:t>Project Supervisor: </a:t>
            </a:r>
            <a:r>
              <a:rPr lang="en-US" dirty="0" smtClean="0">
                <a:latin typeface="Arial" pitchFamily="34" charset="0"/>
                <a:cs typeface="Arial" pitchFamily="34" charset="0"/>
              </a:rPr>
              <a:t>Mrs. M. </a:t>
            </a:r>
            <a:r>
              <a:rPr lang="en-US" dirty="0" err="1" smtClean="0">
                <a:latin typeface="Arial" pitchFamily="34" charset="0"/>
                <a:cs typeface="Arial" pitchFamily="34" charset="0"/>
              </a:rPr>
              <a:t>Nafees</a:t>
            </a:r>
            <a:r>
              <a:rPr lang="en-US" dirty="0" smtClean="0">
                <a:latin typeface="Arial" pitchFamily="34" charset="0"/>
                <a:cs typeface="Arial" pitchFamily="34" charset="0"/>
              </a:rPr>
              <a:t> </a:t>
            </a:r>
            <a:r>
              <a:rPr lang="en-US" dirty="0" err="1" smtClean="0">
                <a:latin typeface="Arial" pitchFamily="34" charset="0"/>
                <a:cs typeface="Arial" pitchFamily="34" charset="0"/>
              </a:rPr>
              <a:t>Muneera</a:t>
            </a:r>
            <a:r>
              <a:rPr lang="en-US" dirty="0" smtClean="0">
                <a:latin typeface="Arial" pitchFamily="34" charset="0"/>
                <a:cs typeface="Arial" pitchFamily="34" charset="0"/>
              </a:rPr>
              <a:t>, M.E,M.B.A.,PH.D</a:t>
            </a:r>
            <a:endParaRPr lang="en-US" dirty="0">
              <a:latin typeface="Arial" pitchFamily="34" charset="0"/>
              <a:cs typeface="Arial" pitchFamily="34" charset="0"/>
            </a:endParaRP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a:t>
            </a:r>
            <a:r>
              <a:rPr lang="en-US" dirty="0" err="1" smtClean="0">
                <a:latin typeface="Arial" pitchFamily="34" charset="0"/>
                <a:cs typeface="Arial" pitchFamily="34" charset="0"/>
              </a:rPr>
              <a:t>Ms.Bibiana</a:t>
            </a:r>
            <a:r>
              <a:rPr lang="en-US" dirty="0" smtClean="0">
                <a:latin typeface="Arial" pitchFamily="34" charset="0"/>
                <a:cs typeface="Arial" pitchFamily="34" charset="0"/>
              </a:rPr>
              <a:t> </a:t>
            </a:r>
            <a:r>
              <a:rPr lang="en-US" dirty="0" err="1" smtClean="0">
                <a:latin typeface="Arial" pitchFamily="34" charset="0"/>
                <a:cs typeface="Arial" pitchFamily="34" charset="0"/>
              </a:rPr>
              <a:t>Magdelene.D</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Register Number: </a:t>
            </a:r>
            <a:r>
              <a:rPr lang="en-US" dirty="0" smtClean="0">
                <a:latin typeface="Arial" pitchFamily="34" charset="0"/>
                <a:cs typeface="Arial" pitchFamily="34" charset="0"/>
              </a:rPr>
              <a:t>39110164</a:t>
            </a:r>
            <a:endParaRPr lang="en-US"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solidFill>
                  <a:srgbClr val="C00000"/>
                </a:solidFill>
                <a:latin typeface="Arial" pitchFamily="34" charset="0"/>
                <a:cs typeface="Arial" pitchFamily="34" charset="0"/>
              </a:rPr>
              <a:t>Methodology</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p:txBody>
          <a:bodyPr>
            <a:normAutofit fontScale="40000" lnSpcReduction="20000"/>
          </a:bodyPr>
          <a:lstStyle/>
          <a:p>
            <a:pPr>
              <a:lnSpc>
                <a:spcPct val="170000"/>
              </a:lnSpc>
            </a:pPr>
            <a:r>
              <a:rPr lang="en-IN" b="1" dirty="0" smtClean="0"/>
              <a:t>Templates</a:t>
            </a:r>
            <a:endParaRPr lang="en-US" dirty="0" smtClean="0"/>
          </a:p>
          <a:p>
            <a:pPr>
              <a:lnSpc>
                <a:spcPct val="170000"/>
              </a:lnSpc>
              <a:buNone/>
            </a:pPr>
            <a:r>
              <a:rPr lang="en-IN" dirty="0" smtClean="0"/>
              <a:t>	To maintain the site. Flask uses a powerful template engine, ‘Jinja2’, in its simplest form. A Jinja2 template is a file that contains the text of a response, returned by a view function that has a dynamic component represented by a variable.</a:t>
            </a:r>
            <a:endParaRPr lang="en-US" dirty="0" smtClean="0"/>
          </a:p>
          <a:p>
            <a:pPr>
              <a:lnSpc>
                <a:spcPct val="170000"/>
              </a:lnSpc>
            </a:pPr>
            <a:r>
              <a:rPr lang="en-IN" b="1" dirty="0" smtClean="0"/>
              <a:t>Linking</a:t>
            </a:r>
            <a:endParaRPr lang="en-US" dirty="0" smtClean="0"/>
          </a:p>
          <a:p>
            <a:pPr>
              <a:lnSpc>
                <a:spcPct val="170000"/>
              </a:lnSpc>
              <a:buNone/>
            </a:pPr>
            <a:r>
              <a:rPr lang="en-IN" dirty="0" smtClean="0"/>
              <a:t>	Dynamic </a:t>
            </a:r>
            <a:r>
              <a:rPr lang="en-IN" dirty="0" err="1" smtClean="0"/>
              <a:t>url</a:t>
            </a:r>
            <a:r>
              <a:rPr lang="en-IN" dirty="0" smtClean="0"/>
              <a:t> routing support is included using ‘</a:t>
            </a:r>
            <a:r>
              <a:rPr lang="en-IN" dirty="0" err="1" smtClean="0"/>
              <a:t>url_for</a:t>
            </a:r>
            <a:r>
              <a:rPr lang="en-IN" dirty="0" smtClean="0"/>
              <a:t>()’ helper function. For example, </a:t>
            </a:r>
            <a:r>
              <a:rPr lang="en-IN" dirty="0" err="1" smtClean="0"/>
              <a:t>url_for</a:t>
            </a:r>
            <a:r>
              <a:rPr lang="en-IN" dirty="0" smtClean="0"/>
              <a:t>('</a:t>
            </a:r>
            <a:r>
              <a:rPr lang="en-IN" dirty="0" err="1" smtClean="0"/>
              <a:t>sagar</a:t>
            </a:r>
            <a:r>
              <a:rPr lang="en-IN" dirty="0" smtClean="0"/>
              <a:t>', name='</a:t>
            </a:r>
            <a:r>
              <a:rPr lang="en-IN" dirty="0" err="1" smtClean="0"/>
              <a:t>project_file</a:t>
            </a:r>
            <a:r>
              <a:rPr lang="en-IN" dirty="0" smtClean="0"/>
              <a:t>', _external=True) would return http://localhost:5000/sagar/project_file.</a:t>
            </a:r>
            <a:endParaRPr lang="en-US" dirty="0" smtClean="0"/>
          </a:p>
          <a:p>
            <a:pPr>
              <a:lnSpc>
                <a:spcPct val="170000"/>
              </a:lnSpc>
            </a:pPr>
            <a:r>
              <a:rPr lang="en-IN" b="1" dirty="0" smtClean="0"/>
              <a:t>Security</a:t>
            </a:r>
            <a:endParaRPr lang="en-US" b="1" i="1" dirty="0" smtClean="0"/>
          </a:p>
          <a:p>
            <a:pPr>
              <a:lnSpc>
                <a:spcPct val="170000"/>
              </a:lnSpc>
              <a:buNone/>
            </a:pPr>
            <a:r>
              <a:rPr lang="en-IN" dirty="0" smtClean="0"/>
              <a:t>	CSRF(Cross-Site-Request-Forgery) occurs when a malicious website sends requests to a different website on which the victim logs in. Flask-WTF protects against all such attacks. Apart from that, Flask also implements some common security mechanisms like session-based management, role mgmt, password hashing, basic HTTP and token-based authentication, optional log-in tracking.</a:t>
            </a:r>
            <a:endParaRPr lang="en-US" dirty="0" smtClean="0"/>
          </a:p>
          <a:p>
            <a:endParaRPr lang="en-US" b="1" dirty="0" smtClean="0"/>
          </a:p>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solidFill>
                  <a:srgbClr val="C00000"/>
                </a:solidFill>
                <a:latin typeface="Arial" pitchFamily="34" charset="0"/>
                <a:cs typeface="Arial" pitchFamily="34" charset="0"/>
              </a:rPr>
              <a:t>Application Snapshots</a:t>
            </a:r>
            <a:endParaRPr lang="en-US" sz="4000" dirty="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pic>
        <p:nvPicPr>
          <p:cNvPr id="8193" name="Picture 1"/>
          <p:cNvPicPr>
            <a:picLocks noChangeAspect="1" noChangeArrowheads="1"/>
          </p:cNvPicPr>
          <p:nvPr/>
        </p:nvPicPr>
        <p:blipFill>
          <a:blip r:embed="rId2" cstate="print"/>
          <a:srcRect l="246" t="12248" r="1722" b="6124"/>
          <a:stretch>
            <a:fillRect/>
          </a:stretch>
        </p:blipFill>
        <p:spPr bwMode="auto">
          <a:xfrm>
            <a:off x="785786" y="1643050"/>
            <a:ext cx="3701067" cy="1733433"/>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cstate="print"/>
          <a:srcRect t="11811" r="5167" b="6124"/>
          <a:stretch>
            <a:fillRect/>
          </a:stretch>
        </p:blipFill>
        <p:spPr bwMode="auto">
          <a:xfrm>
            <a:off x="5286380" y="1643050"/>
            <a:ext cx="3286148" cy="1599543"/>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a:stretch>
            <a:fillRect/>
          </a:stretch>
        </p:blipFill>
        <p:spPr bwMode="auto">
          <a:xfrm>
            <a:off x="500034" y="3571876"/>
            <a:ext cx="2928958" cy="2571768"/>
          </a:xfrm>
          <a:prstGeom prst="rect">
            <a:avLst/>
          </a:prstGeom>
          <a:noFill/>
          <a:ln w="9525">
            <a:noFill/>
            <a:miter lim="800000"/>
            <a:headEnd/>
            <a:tailEnd/>
          </a:ln>
          <a:effectLst/>
        </p:spPr>
      </p:pic>
      <p:pic>
        <p:nvPicPr>
          <p:cNvPr id="8196" name="Picture 4"/>
          <p:cNvPicPr>
            <a:picLocks noChangeAspect="1" noChangeArrowheads="1"/>
          </p:cNvPicPr>
          <p:nvPr/>
        </p:nvPicPr>
        <p:blipFill>
          <a:blip r:embed="rId5" cstate="print"/>
          <a:srcRect/>
          <a:stretch>
            <a:fillRect/>
          </a:stretch>
        </p:blipFill>
        <p:spPr bwMode="auto">
          <a:xfrm>
            <a:off x="3929058" y="3429000"/>
            <a:ext cx="4698990" cy="264318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solidFill>
                  <a:srgbClr val="C00000"/>
                </a:solidFill>
                <a:latin typeface="Arial" pitchFamily="34" charset="0"/>
                <a:cs typeface="Arial" pitchFamily="34" charset="0"/>
              </a:rPr>
              <a:t>Application Snapshots</a:t>
            </a:r>
            <a:endParaRPr lang="en-US" sz="4000" dirty="0" smtClean="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pic>
        <p:nvPicPr>
          <p:cNvPr id="7169" name="Picture 1"/>
          <p:cNvPicPr>
            <a:picLocks noGrp="1" noChangeAspect="1" noChangeArrowheads="1"/>
          </p:cNvPicPr>
          <p:nvPr>
            <p:ph idx="1"/>
          </p:nvPr>
        </p:nvPicPr>
        <p:blipFill>
          <a:blip r:embed="rId2" cstate="print"/>
          <a:srcRect/>
          <a:stretch>
            <a:fillRect/>
          </a:stretch>
        </p:blipFill>
        <p:spPr bwMode="auto">
          <a:xfrm>
            <a:off x="548922" y="1600201"/>
            <a:ext cx="3251200" cy="1828800"/>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cstate="print"/>
          <a:srcRect/>
          <a:stretch>
            <a:fillRect/>
          </a:stretch>
        </p:blipFill>
        <p:spPr bwMode="auto">
          <a:xfrm>
            <a:off x="4857752" y="1500174"/>
            <a:ext cx="3500462" cy="196901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571472" y="3857628"/>
            <a:ext cx="3786214" cy="2129745"/>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cstate="print"/>
          <a:srcRect/>
          <a:stretch>
            <a:fillRect/>
          </a:stretch>
        </p:blipFill>
        <p:spPr bwMode="auto">
          <a:xfrm>
            <a:off x="5000628" y="3929066"/>
            <a:ext cx="3683026" cy="207170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57200" y="1600200"/>
            <a:ext cx="8305800" cy="4572000"/>
          </a:xfrm>
        </p:spPr>
        <p:txBody>
          <a:bodyPr>
            <a:normAutofit/>
          </a:bodyPr>
          <a:lstStyle/>
          <a:p>
            <a:pPr>
              <a:lnSpc>
                <a:spcPct val="150000"/>
              </a:lnSpc>
            </a:pPr>
            <a:r>
              <a:rPr lang="en-US" sz="1700" dirty="0" smtClean="0"/>
              <a:t>The Medical equipment supply management system shows all types of equipments from various sellers at all price range in one place. The buyers can 	search for their needed equipments and get the contact details. </a:t>
            </a:r>
            <a:r>
              <a:rPr lang="en-US" sz="1700" dirty="0" smtClean="0"/>
              <a:t>Hence</a:t>
            </a:r>
            <a:r>
              <a:rPr lang="en-US" sz="1700" dirty="0" smtClean="0"/>
              <a:t>, this web application acts as an intermediate between the buyers and the sellers. With just one click people can get the equipment details and the contact details. </a:t>
            </a:r>
          </a:p>
          <a:p>
            <a:pPr>
              <a:lnSpc>
                <a:spcPct val="150000"/>
              </a:lnSpc>
            </a:pPr>
            <a:r>
              <a:rPr lang="en-US" sz="1700" dirty="0" smtClean="0"/>
              <a:t>The people who wish to donate the used equipments can also sell in this web application. Those who cannot afford to buy new medical equipments can still buy these used equipments at a cheaper rate. </a:t>
            </a:r>
            <a:endParaRPr lang="en-US" dirty="0"/>
          </a:p>
        </p:txBody>
      </p:sp>
    </p:spTree>
    <p:extLst>
      <p:ext uri="{BB962C8B-B14F-4D97-AF65-F5344CB8AC3E}">
        <p14:creationId xmlns:p14="http://schemas.microsoft.com/office/powerpoint/2010/main" xmlns="" val="22586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rgbClr val="C00000"/>
                </a:solidFill>
                <a:latin typeface="Arial" pitchFamily="34" charset="0"/>
                <a:cs typeface="Arial" pitchFamily="34" charset="0"/>
              </a:rPr>
              <a:t>Result</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nSpc>
                <a:spcPct val="150000"/>
              </a:lnSpc>
            </a:pPr>
            <a:r>
              <a:rPr lang="en-IN" sz="1700" dirty="0" smtClean="0"/>
              <a:t>The web based equipment management supply system is created successfully and can be used by hospitals, clinic, and patients who use these equipments at home. Many lives will be saved when there is adequate equipments for everyone. In emergency times medical staff don’t need to worry and can search for sellers easily.</a:t>
            </a:r>
          </a:p>
          <a:p>
            <a:pPr>
              <a:lnSpc>
                <a:spcPct val="150000"/>
              </a:lnSpc>
            </a:pPr>
            <a:r>
              <a:rPr lang="en-IN" sz="1700" dirty="0" smtClean="0"/>
              <a:t>The sellers can update details about their equipments and once their equipments get sold out they can delete the post from the website. Only the account owner can delete the posts and nobody else can.</a:t>
            </a:r>
          </a:p>
          <a:p>
            <a:pPr>
              <a:lnSpc>
                <a:spcPct val="150000"/>
              </a:lnSpc>
            </a:pPr>
            <a:r>
              <a:rPr lang="en-IN" sz="1700" dirty="0" smtClean="0"/>
              <a:t>In case they need to update or change the details they can update the new details by clicking the post and update option.</a:t>
            </a:r>
          </a:p>
          <a:p>
            <a:pPr>
              <a:lnSpc>
                <a:spcPct val="150000"/>
              </a:lnSpc>
            </a:pPr>
            <a:r>
              <a:rPr lang="en-IN" sz="1700" dirty="0" smtClean="0"/>
              <a:t>The account profile pictures, user name, and even email can be changed and updated.</a:t>
            </a:r>
            <a:endParaRPr lang="en-US" sz="1700" dirty="0" smtClean="0"/>
          </a:p>
        </p:txBody>
      </p:sp>
      <p:sp>
        <p:nvSpPr>
          <p:cNvPr id="4" name="Date Placeholder 3"/>
          <p:cNvSpPr>
            <a:spLocks noGrp="1"/>
          </p:cNvSpPr>
          <p:nvPr>
            <p:ph type="dt" sz="half" idx="10"/>
          </p:nvPr>
        </p:nvSpPr>
        <p:spPr/>
        <p:txBody>
          <a:bodyPr/>
          <a:lstStyle/>
          <a:p>
            <a:fld id="{A2414E9F-A237-4082-B37B-D926ADB268EE}"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428596" y="1500174"/>
            <a:ext cx="8229600" cy="4525963"/>
          </a:xfrm>
        </p:spPr>
        <p:txBody>
          <a:bodyPr>
            <a:normAutofit/>
          </a:bodyPr>
          <a:lstStyle/>
          <a:p>
            <a:pPr>
              <a:lnSpc>
                <a:spcPct val="150000"/>
              </a:lnSpc>
            </a:pPr>
            <a:r>
              <a:rPr lang="en-US" sz="1700" dirty="0" smtClean="0"/>
              <a:t>The buyers or the medical staff don’t need to go to various websites and see all the businesses selling equipments. They can see all types of equipment posts in one website and can get all details with just one click.</a:t>
            </a:r>
          </a:p>
          <a:p>
            <a:pPr>
              <a:lnSpc>
                <a:spcPct val="150000"/>
              </a:lnSpc>
            </a:pPr>
            <a:endParaRPr lang="en-US" sz="1700" dirty="0" smtClean="0"/>
          </a:p>
          <a:p>
            <a:pPr>
              <a:lnSpc>
                <a:spcPct val="150000"/>
              </a:lnSpc>
            </a:pPr>
            <a:r>
              <a:rPr lang="en-IN" sz="1700" dirty="0" smtClean="0"/>
              <a:t>During the emergency times like Covid-19 many people were in the hospitals without proper beds and adequate medical equipments. So many lost their lives without proper medical attention. This web application helps the medical staff to easily know where they can buy their equipments and keep everything stocked even during these times. They don’t need to worry and can search for sellers easily.</a:t>
            </a:r>
            <a:endParaRPr lang="en-US" sz="1700" dirty="0" smtClean="0"/>
          </a:p>
          <a:p>
            <a:pPr>
              <a:lnSpc>
                <a:spcPct val="150000"/>
              </a:lnSpc>
            </a:pPr>
            <a:endParaRPr lang="en-US" sz="1700" dirty="0" smtClean="0"/>
          </a:p>
          <a:p>
            <a:pPr>
              <a:lnSpc>
                <a:spcPct val="150000"/>
              </a:lnSpc>
            </a:pPr>
            <a:endParaRPr lang="en-US" sz="1700" dirty="0" smtClean="0"/>
          </a:p>
          <a:p>
            <a:endParaRPr lang="en-US" sz="1800" dirty="0"/>
          </a:p>
        </p:txBody>
      </p:sp>
    </p:spTree>
    <p:extLst>
      <p:ext uri="{BB962C8B-B14F-4D97-AF65-F5344CB8AC3E}">
        <p14:creationId xmlns:p14="http://schemas.microsoft.com/office/powerpoint/2010/main" xmlns="" val="542845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r>
              <a:rPr lang="en-US" sz="4000" dirty="0">
                <a:latin typeface="Arial" pitchFamily="34" charset="0"/>
                <a:cs typeface="Arial" pitchFamily="34" charset="0"/>
              </a:rPr>
              <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9" name="Content Placeholder 8"/>
          <p:cNvSpPr>
            <a:spLocks noGrp="1"/>
          </p:cNvSpPr>
          <p:nvPr>
            <p:ph idx="1"/>
          </p:nvPr>
        </p:nvSpPr>
        <p:spPr/>
        <p:txBody>
          <a:bodyPr>
            <a:normAutofit fontScale="92500" lnSpcReduction="20000"/>
          </a:bodyPr>
          <a:lstStyle/>
          <a:p>
            <a:pPr fontAlgn="t"/>
            <a:r>
              <a:rPr lang="en-US" dirty="0" smtClean="0">
                <a:hlinkClick r:id="rId2"/>
              </a:rPr>
              <a:t>https://www.fingent.com/blog/top-5-open-source-erp-systems-for-medical-equipment-suppliers/</a:t>
            </a:r>
            <a:endParaRPr lang="en-US" dirty="0" smtClean="0"/>
          </a:p>
          <a:p>
            <a:pPr fontAlgn="t"/>
            <a:r>
              <a:rPr lang="en-US" dirty="0" smtClean="0">
                <a:hlinkClick r:id="rId3"/>
              </a:rPr>
              <a:t>https://www.hindawi.com/journals/jhe/2021/6685456/</a:t>
            </a:r>
            <a:endParaRPr lang="en-US" dirty="0" smtClean="0"/>
          </a:p>
          <a:p>
            <a:pPr fontAlgn="t"/>
            <a:r>
              <a:rPr lang="en-US" dirty="0" smtClean="0">
                <a:hlinkClick r:id="rId4"/>
              </a:rPr>
              <a:t>https://flask.palletsprojects.com/en/2.1.x/</a:t>
            </a:r>
            <a:endParaRPr lang="en-US" dirty="0" smtClean="0"/>
          </a:p>
          <a:p>
            <a:pPr fontAlgn="t"/>
            <a:r>
              <a:rPr lang="en-US" dirty="0" smtClean="0">
                <a:hlinkClick r:id="rId5"/>
              </a:rPr>
              <a:t>https://www.digitalocean.com/community/tutorials/how-to-make-a-web-application-using-flask-in-python-3</a:t>
            </a:r>
            <a:endParaRPr lang="en-US" dirty="0" smtClean="0"/>
          </a:p>
          <a:p>
            <a:pPr fontAlgn="t"/>
            <a:r>
              <a:rPr lang="en-US" dirty="0" smtClean="0">
                <a:hlinkClick r:id="rId6"/>
              </a:rPr>
              <a:t>https://www.sqlalchemy.org/</a:t>
            </a:r>
            <a:endParaRPr lang="en-US" dirty="0" smtClean="0"/>
          </a:p>
          <a:p>
            <a:pPr fontAlgn="t"/>
            <a:endParaRPr lang="en-US" dirty="0" smtClean="0"/>
          </a:p>
          <a:p>
            <a:endParaRPr lang="en-US" dirty="0"/>
          </a:p>
        </p:txBody>
      </p:sp>
      <p:sp>
        <p:nvSpPr>
          <p:cNvPr id="11" name="TextBox 10"/>
          <p:cNvSpPr txBox="1"/>
          <p:nvPr/>
        </p:nvSpPr>
        <p:spPr>
          <a:xfrm>
            <a:off x="642910" y="1500174"/>
            <a:ext cx="7858180" cy="646331"/>
          </a:xfrm>
          <a:prstGeom prst="rect">
            <a:avLst/>
          </a:prstGeom>
          <a:noFill/>
        </p:spPr>
        <p:txBody>
          <a:bodyPr wrap="square" rtlCol="0">
            <a:spAutoFit/>
          </a:bodyPr>
          <a:lstStyle/>
          <a:p>
            <a:endParaRPr lang="en-US" b="1" dirty="0" smtClean="0"/>
          </a:p>
          <a:p>
            <a:endParaRPr lang="en-US" dirty="0"/>
          </a:p>
        </p:txBody>
      </p:sp>
    </p:spTree>
    <p:extLst>
      <p:ext uri="{BB962C8B-B14F-4D97-AF65-F5344CB8AC3E}">
        <p14:creationId xmlns:p14="http://schemas.microsoft.com/office/powerpoint/2010/main" xmlns="" val="197919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25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7" name="Date Placeholder 6"/>
          <p:cNvSpPr>
            <a:spLocks noGrp="1"/>
          </p:cNvSpPr>
          <p:nvPr>
            <p:ph type="dt" sz="half" idx="10"/>
          </p:nvPr>
        </p:nvSpPr>
        <p:spPr/>
        <p:txBody>
          <a:bodyPr/>
          <a:lstStyle/>
          <a:p>
            <a:fld id="{34BF8381-4334-4BCF-A228-57F83149AF87}" type="datetime3">
              <a:rPr lang="en-US" smtClean="0"/>
              <a:pPr/>
              <a:t>25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xmlns=""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447801"/>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endParaRPr lang="en-US" sz="2800" dirty="0">
              <a:latin typeface="Arial" pitchFamily="34" charset="0"/>
              <a:cs typeface="Arial" pitchFamily="34" charset="0"/>
            </a:endParaRPr>
          </a:p>
          <a:p>
            <a:pPr algn="just">
              <a:lnSpc>
                <a:spcPct val="80000"/>
              </a:lnSpc>
            </a:pPr>
            <a:endParaRPr lang="en-US" sz="2800" dirty="0">
              <a:latin typeface="Arial" pitchFamily="34" charset="0"/>
              <a:cs typeface="Arial" pitchFamily="34" charset="0"/>
            </a:endParaRP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25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extBox 9"/>
          <p:cNvSpPr txBox="1"/>
          <p:nvPr/>
        </p:nvSpPr>
        <p:spPr>
          <a:xfrm>
            <a:off x="500034" y="1571612"/>
            <a:ext cx="7929618" cy="3416320"/>
          </a:xfrm>
          <a:prstGeom prst="rect">
            <a:avLst/>
          </a:prstGeom>
          <a:noFill/>
        </p:spPr>
        <p:txBody>
          <a:bodyPr wrap="square" rtlCol="0">
            <a:spAutoFit/>
          </a:bodyPr>
          <a:lstStyle/>
          <a:p>
            <a:pPr>
              <a:lnSpc>
                <a:spcPct val="150000"/>
              </a:lnSpc>
            </a:pPr>
            <a:r>
              <a:rPr lang="en-US" dirty="0" smtClean="0"/>
              <a:t>Medical Devices are considered a fundamental component of Health Systems; the benefits they can provide continue to increase as they're essential to prevent, diagnose, treat and rehabilitate illnesses and diseases in a safe and effective way.</a:t>
            </a:r>
            <a:r>
              <a:rPr lang="en-US" b="1" dirty="0" smtClean="0"/>
              <a:t> </a:t>
            </a:r>
          </a:p>
          <a:p>
            <a:pPr>
              <a:lnSpc>
                <a:spcPct val="150000"/>
              </a:lnSpc>
            </a:pPr>
            <a:r>
              <a:rPr lang="en-US" dirty="0" smtClean="0"/>
              <a:t/>
            </a:r>
            <a:br>
              <a:rPr lang="en-US" dirty="0" smtClean="0"/>
            </a:br>
            <a:r>
              <a:rPr lang="en-US" dirty="0" smtClean="0"/>
              <a:t>From needles and syringes to gloves, masks and flu vaccine, people can sell or buy the medical supplies they need to help keep your patients healthy. This website will find the equipments you need in the right time and also helps to reduce cost for those who need it.</a:t>
            </a:r>
            <a:endParaRPr lang="en-US" b="1" dirty="0" smtClean="0"/>
          </a:p>
        </p:txBody>
      </p:sp>
    </p:spTree>
    <p:extLst>
      <p:ext uri="{BB962C8B-B14F-4D97-AF65-F5344CB8AC3E}">
        <p14:creationId xmlns:p14="http://schemas.microsoft.com/office/powerpoint/2010/main" xmlns=""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25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Autofit/>
          </a:bodyPr>
          <a:lstStyle/>
          <a:p>
            <a:pPr algn="l"/>
            <a:r>
              <a:rPr lang="en-US" sz="4000"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428596" y="1643050"/>
            <a:ext cx="8182004" cy="4243406"/>
          </a:xfrm>
        </p:spPr>
        <p:txBody>
          <a:bodyPr>
            <a:normAutofit fontScale="47500" lnSpcReduction="20000"/>
          </a:bodyPr>
          <a:lstStyle/>
          <a:p>
            <a:pPr marL="0">
              <a:lnSpc>
                <a:spcPct val="170000"/>
              </a:lnSpc>
            </a:pPr>
            <a:r>
              <a:rPr lang="en-US" sz="3300" dirty="0" smtClean="0"/>
              <a:t>The Medical equipment supply management system lets people to sell and donate equipments through the website. It will give the details of equipments to those who need it. The hospitals can take the number from the website and contact them directly to get all their equipments delivered. Those who wish to donate or sell used medical equipments can create posts and will be contacted from buyers through this website. People who cannot afford these equipments can look for used equipments. </a:t>
            </a:r>
          </a:p>
          <a:p>
            <a:pPr marL="0">
              <a:lnSpc>
                <a:spcPct val="170000"/>
              </a:lnSpc>
            </a:pPr>
            <a:endParaRPr lang="en-US" sz="3300" dirty="0" smtClean="0"/>
          </a:p>
          <a:p>
            <a:pPr marL="0">
              <a:lnSpc>
                <a:spcPct val="170000"/>
              </a:lnSpc>
            </a:pPr>
            <a:r>
              <a:rPr lang="en-US" sz="3300" dirty="0" smtClean="0"/>
              <a:t>The website is an intermediate for buyers who wish to buy medical equipments newly or used ones and for sellers who want to sell these equipments. Many people who can’t afford to buy new equipments are struggling without proper health care. The website is most useful to hospitals, health care centers, and even patients who stay at home. </a:t>
            </a:r>
          </a:p>
          <a:p>
            <a:pPr>
              <a:buNone/>
            </a:pPr>
            <a:endParaRPr lang="en-US" sz="2800" dirty="0" smtClean="0"/>
          </a:p>
          <a:p>
            <a:endParaRPr lang="en-US" sz="2800" dirty="0"/>
          </a:p>
          <a:p>
            <a:pPr algn="just"/>
            <a:endParaRPr lang="en-US" sz="28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xmlns=""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marL="0" indent="0" algn="ctr">
              <a:lnSpc>
                <a:spcPct val="80000"/>
              </a:lnSpc>
              <a:buNone/>
            </a:pPr>
            <a:endParaRPr lang="en-US" b="1" dirty="0">
              <a:latin typeface="+mj-lt"/>
            </a:endParaRPr>
          </a:p>
          <a:p>
            <a:pPr algn="just"/>
            <a:endParaRPr lang="en-US" b="1" dirty="0">
              <a:latin typeface="Arial" pitchFamily="34" charset="0"/>
              <a:cs typeface="Arial" pitchFamily="34" charset="0"/>
            </a:endParaRPr>
          </a:p>
          <a:p>
            <a:pPr algn="just"/>
            <a:endParaRPr lang="en-US" b="1" dirty="0"/>
          </a:p>
        </p:txBody>
      </p:sp>
      <p:pic>
        <p:nvPicPr>
          <p:cNvPr id="10" name="Picture 9" descr="Flowchart (1).jpg"/>
          <p:cNvPicPr/>
          <p:nvPr/>
        </p:nvPicPr>
        <p:blipFill>
          <a:blip r:embed="rId3"/>
          <a:stretch>
            <a:fillRect/>
          </a:stretch>
        </p:blipFill>
        <p:spPr>
          <a:xfrm>
            <a:off x="3000364" y="1285860"/>
            <a:ext cx="3276782" cy="5079253"/>
          </a:xfrm>
          <a:prstGeom prst="rect">
            <a:avLst/>
          </a:prstGeom>
        </p:spPr>
      </p:pic>
    </p:spTree>
    <p:extLst>
      <p:ext uri="{BB962C8B-B14F-4D97-AF65-F5344CB8AC3E}">
        <p14:creationId xmlns:p14="http://schemas.microsoft.com/office/powerpoint/2010/main" xmlns="" val="39785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IN" dirty="0" smtClean="0">
                <a:solidFill>
                  <a:srgbClr val="C00000"/>
                </a:solidFill>
                <a:latin typeface="Arial" pitchFamily="34" charset="0"/>
                <a:cs typeface="Arial" pitchFamily="34" charset="0"/>
              </a:rPr>
              <a:t>Module Implementation</a:t>
            </a:r>
            <a:endParaRPr lang="en-US" dirty="0">
              <a:solidFill>
                <a:srgbClr val="C00000"/>
              </a:solidFill>
            </a:endParaRPr>
          </a:p>
        </p:txBody>
      </p:sp>
      <p:sp>
        <p:nvSpPr>
          <p:cNvPr id="10" name="Content Placeholder 9"/>
          <p:cNvSpPr>
            <a:spLocks noGrp="1"/>
          </p:cNvSpPr>
          <p:nvPr>
            <p:ph idx="1"/>
          </p:nvPr>
        </p:nvSpPr>
        <p:spPr/>
        <p:txBody>
          <a:bodyPr>
            <a:normAutofit fontScale="92500" lnSpcReduction="10000"/>
          </a:bodyPr>
          <a:lstStyle/>
          <a:p>
            <a:pPr>
              <a:buNone/>
            </a:pPr>
            <a:endParaRPr lang="en-IN" sz="5600" dirty="0" smtClean="0"/>
          </a:p>
          <a:p>
            <a:pPr>
              <a:buNone/>
            </a:pPr>
            <a:endParaRPr lang="en-IN" sz="5600" dirty="0" smtClean="0"/>
          </a:p>
          <a:p>
            <a:pPr>
              <a:buNone/>
            </a:pPr>
            <a:endParaRPr lang="en-IN" sz="5600" dirty="0" smtClean="0"/>
          </a:p>
          <a:p>
            <a:pPr>
              <a:buNone/>
            </a:pPr>
            <a:endParaRPr lang="en-US" sz="5600" dirty="0" smtClean="0"/>
          </a:p>
          <a:p>
            <a:pPr>
              <a:buNone/>
            </a:pPr>
            <a:r>
              <a:rPr lang="en-IN" sz="5600" dirty="0" smtClean="0"/>
              <a:t> </a:t>
            </a:r>
            <a:endParaRPr lang="en-US" dirty="0"/>
          </a:p>
        </p:txBody>
      </p:sp>
      <p:sp>
        <p:nvSpPr>
          <p:cNvPr id="8" name="Rectangle 2"/>
          <p:cNvSpPr>
            <a:spLocks noChangeArrowheads="1"/>
          </p:cNvSpPr>
          <p:nvPr/>
        </p:nvSpPr>
        <p:spPr bwMode="auto">
          <a:xfrm>
            <a:off x="500034" y="1428736"/>
            <a:ext cx="8215370" cy="489685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0" fontAlgn="base">
              <a:lnSpc>
                <a:spcPct val="150000"/>
              </a:lnSpc>
              <a:spcBef>
                <a:spcPct val="0"/>
              </a:spcBef>
              <a:spcAft>
                <a:spcPct val="0"/>
              </a:spcAft>
              <a:buClrTx/>
              <a:buSzTx/>
              <a:buFontTx/>
              <a:buNone/>
              <a:tabLst/>
            </a:pPr>
            <a:r>
              <a:rPr lang="en-US" sz="1600" b="1" dirty="0" smtClean="0"/>
              <a:t>Framework-Flask:</a:t>
            </a:r>
          </a:p>
          <a:p>
            <a:pPr marR="0" lvl="0" indent="0" fontAlgn="base">
              <a:lnSpc>
                <a:spcPct val="150000"/>
              </a:lnSpc>
              <a:spcBef>
                <a:spcPct val="0"/>
              </a:spcBef>
              <a:spcAft>
                <a:spcPct val="0"/>
              </a:spcAft>
              <a:buClrTx/>
              <a:buSzTx/>
              <a:buFontTx/>
              <a:buNone/>
              <a:tabLst/>
            </a:pPr>
            <a:r>
              <a:rPr lang="en-US" sz="1600" dirty="0" smtClean="0">
                <a:hlinkClick r:id="rId2"/>
              </a:rPr>
              <a:t>Flask</a:t>
            </a:r>
            <a:r>
              <a:rPr lang="en-US" sz="1600" dirty="0" smtClean="0"/>
              <a:t> is a lightweight Python web framework that provides useful tools and features for creating web applications in the Python Language. It gives developers flexibility and is an accessible framework for new developers because you can build a web application quickly using only a single Python file. Flask is also extensible and doesn’t force a particular directory structure or require complicated boilerplate code before getting started.</a:t>
            </a:r>
          </a:p>
          <a:p>
            <a:pPr>
              <a:lnSpc>
                <a:spcPct val="150000"/>
              </a:lnSpc>
            </a:pPr>
            <a:r>
              <a:rPr lang="en-US" sz="1600" b="1" dirty="0" smtClean="0"/>
              <a:t>Flask –</a:t>
            </a:r>
            <a:r>
              <a:rPr lang="en-US" sz="1600" b="1" dirty="0" err="1" smtClean="0"/>
              <a:t>SQLAlchemy</a:t>
            </a:r>
            <a:r>
              <a:rPr lang="en-US" sz="1600" b="1" dirty="0" smtClean="0"/>
              <a:t>:</a:t>
            </a:r>
          </a:p>
          <a:p>
            <a:pPr>
              <a:lnSpc>
                <a:spcPct val="150000"/>
              </a:lnSpc>
            </a:pPr>
            <a:r>
              <a:rPr lang="en-US" sz="1600" dirty="0" smtClean="0"/>
              <a:t>Flask-</a:t>
            </a:r>
            <a:r>
              <a:rPr lang="en-US" sz="1600" dirty="0" err="1" smtClean="0"/>
              <a:t>SQLAlchemy</a:t>
            </a:r>
            <a:r>
              <a:rPr lang="en-US" sz="1600" dirty="0" smtClean="0"/>
              <a:t> is an extension for </a:t>
            </a:r>
            <a:r>
              <a:rPr lang="en-US" sz="1600" dirty="0" smtClean="0">
                <a:hlinkClick r:id="rId3"/>
              </a:rPr>
              <a:t>Flask</a:t>
            </a:r>
            <a:r>
              <a:rPr lang="en-US" sz="1600" dirty="0" smtClean="0"/>
              <a:t> that adds support for </a:t>
            </a:r>
            <a:r>
              <a:rPr lang="en-US" sz="1600" dirty="0" err="1" smtClean="0">
                <a:hlinkClick r:id="rId4"/>
              </a:rPr>
              <a:t>SQLAlchemy</a:t>
            </a:r>
            <a:r>
              <a:rPr lang="en-US" sz="1600" dirty="0" smtClean="0"/>
              <a:t> to your application. It aims to simplify using </a:t>
            </a:r>
            <a:r>
              <a:rPr lang="en-US" sz="1600" dirty="0" err="1" smtClean="0"/>
              <a:t>SQLAlchemy</a:t>
            </a:r>
            <a:r>
              <a:rPr lang="en-US" sz="1600" dirty="0" smtClean="0"/>
              <a:t> with Flask by providing useful defaults and extra helpers that make it easier to accomplish common tasks</a:t>
            </a:r>
          </a:p>
          <a:p>
            <a:pPr>
              <a:lnSpc>
                <a:spcPct val="150000"/>
              </a:lnSpc>
            </a:pPr>
            <a:r>
              <a:rPr lang="en-US" sz="1600" dirty="0" err="1" smtClean="0"/>
              <a:t>SQLAlchemy</a:t>
            </a:r>
            <a:r>
              <a:rPr lang="en-US" sz="1600" dirty="0" smtClean="0"/>
              <a:t> is the Python SQL toolkit and Object Relational </a:t>
            </a:r>
            <a:r>
              <a:rPr lang="en-US" sz="1600" dirty="0" err="1" smtClean="0"/>
              <a:t>Mapper</a:t>
            </a:r>
            <a:r>
              <a:rPr lang="en-US" sz="1600" dirty="0" smtClean="0"/>
              <a:t> that gives application developers the full power and flexibility of SQL.</a:t>
            </a:r>
          </a:p>
          <a:p>
            <a:pPr marR="0" lvl="0" indent="0" fontAlgn="base">
              <a:lnSpc>
                <a:spcPct val="150000"/>
              </a:lnSpc>
              <a:spcBef>
                <a:spcPct val="0"/>
              </a:spcBef>
              <a:spcAft>
                <a:spcPct val="0"/>
              </a:spcAft>
              <a:buClrTx/>
              <a:buSzTx/>
              <a:buFontTx/>
              <a:buNone/>
              <a:tabLst/>
            </a:pPr>
            <a:endParaRPr lang="en-US" dirty="0" smtClean="0"/>
          </a:p>
        </p:txBody>
      </p:sp>
    </p:spTree>
    <p:extLst>
      <p:ext uri="{BB962C8B-B14F-4D97-AF65-F5344CB8AC3E}">
        <p14:creationId xmlns:p14="http://schemas.microsoft.com/office/powerpoint/2010/main" xmlns="" val="2526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solidFill>
                  <a:srgbClr val="C00000"/>
                </a:solidFill>
                <a:latin typeface="Arial" pitchFamily="34" charset="0"/>
                <a:cs typeface="Arial" pitchFamily="34" charset="0"/>
              </a:rPr>
              <a:t>Module Implementation</a:t>
            </a:r>
            <a:endParaRPr lang="en-US" sz="4000" dirty="0" smtClean="0">
              <a:solidFill>
                <a:srgbClr val="C00000"/>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endParaRPr lang="en-US" dirty="0" smtClean="0"/>
          </a:p>
          <a:p>
            <a:pPr>
              <a:lnSpc>
                <a:spcPct val="170000"/>
              </a:lnSpc>
            </a:pPr>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1027" name="Rectangle 3"/>
          <p:cNvSpPr>
            <a:spLocks noChangeArrowheads="1"/>
          </p:cNvSpPr>
          <p:nvPr/>
        </p:nvSpPr>
        <p:spPr bwMode="auto">
          <a:xfrm>
            <a:off x="428596" y="1428736"/>
            <a:ext cx="8286808" cy="530914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Lst>
            </a:pPr>
            <a:r>
              <a:rPr lang="en-US" sz="1600" b="1" dirty="0" smtClean="0"/>
              <a:t>Critical Elements</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lang="en-US" sz="1600" dirty="0" smtClean="0"/>
              <a:t>Module Init - - required to enable the app</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lang="en-US" sz="1600" dirty="0" smtClean="0"/>
              <a:t>Module URL - - </a:t>
            </a:r>
            <a:r>
              <a:rPr lang="en-US" sz="1600" dirty="0" err="1" smtClean="0"/>
              <a:t>Url</a:t>
            </a:r>
            <a:r>
              <a:rPr lang="en-US" sz="1600" dirty="0" smtClean="0"/>
              <a:t> definitions of each module</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lang="en-US" sz="1600" dirty="0" smtClean="0"/>
              <a:t>App root Init - - Not necessary to define the entire app within __</a:t>
            </a:r>
            <a:r>
              <a:rPr lang="en-US" sz="1600" dirty="0" err="1" smtClean="0"/>
              <a:t>init__.py</a:t>
            </a:r>
            <a:endParaRPr lang="en-US" sz="1600" dirty="0" smtClean="0"/>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lang="en-US" sz="1600" dirty="0" smtClean="0"/>
              <a:t>Module Views - - Defines views for each module. Separate ‘.</a:t>
            </a:r>
            <a:r>
              <a:rPr lang="en-US" sz="1600" dirty="0" err="1" smtClean="0"/>
              <a:t>py</a:t>
            </a:r>
            <a:r>
              <a:rPr lang="en-US" sz="1600" dirty="0" smtClean="0"/>
              <a:t>.’ Files as the project scale to ensure they are accessible to URLs.</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lang="en-US" sz="1600" dirty="0" smtClean="0"/>
              <a:t>Module Templates - Normal template folder</a:t>
            </a:r>
            <a:r>
              <a:rPr kumimoji="0" lang="en-US" sz="1200" b="0" i="0" u="none" strike="noStrike" cap="none" normalizeH="0" baseline="0" dirty="0" smtClean="0">
                <a:ln>
                  <a:noFill/>
                </a:ln>
                <a:solidFill>
                  <a:schemeClr val="tx1"/>
                </a:solidFill>
                <a:effectLst/>
                <a:latin typeface="Arial" pitchFamily="34" charset="0"/>
                <a:ea typeface="Arial" pitchFamily="34" charset="0"/>
                <a:cs typeface="Arial" pitchFamily="34" charset="0"/>
              </a:rPr>
              <a:t>.</a:t>
            </a:r>
          </a:p>
          <a:p>
            <a:pPr>
              <a:lnSpc>
                <a:spcPct val="150000"/>
              </a:lnSpc>
            </a:pPr>
            <a:r>
              <a:rPr lang="en-US" b="1" dirty="0" smtClean="0"/>
              <a:t>Routes and View functions</a:t>
            </a:r>
            <a:endParaRPr lang="en-US" dirty="0" smtClean="0"/>
          </a:p>
          <a:p>
            <a:pPr>
              <a:lnSpc>
                <a:spcPct val="150000"/>
              </a:lnSpc>
            </a:pPr>
            <a:r>
              <a:rPr lang="en-US" sz="1600" dirty="0" smtClean="0"/>
              <a:t>Clients send requests to the </a:t>
            </a:r>
            <a:r>
              <a:rPr lang="en-US" sz="1600" dirty="0" err="1" smtClean="0"/>
              <a:t>webserver</a:t>
            </a:r>
            <a:r>
              <a:rPr lang="en-US" sz="1600" dirty="0" smtClean="0"/>
              <a:t>, in turn, sends them to the Flask application instance. The instance needs to know what code needs to run for each URL requested and map URLs to Python functions. The association between a URL and the function that handles it is called a route. The most convenient way to define a route in a Flask application is through the (</a:t>
            </a:r>
            <a:r>
              <a:rPr lang="en-US" sz="1600" dirty="0" err="1" smtClean="0"/>
              <a:t>app.route</a:t>
            </a:r>
            <a:r>
              <a:rPr lang="en-US" sz="1600" dirty="0" smtClean="0"/>
              <a:t>). Decorator exposed by the application instance, which registers the ‘decorated function,’ decorators are python feature that modifies the behavior of a function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25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fontScale="55000" lnSpcReduction="20000"/>
          </a:bodyPr>
          <a:lstStyle/>
          <a:p>
            <a:r>
              <a:rPr lang="en-US" sz="2800" b="1" dirty="0" smtClean="0"/>
              <a:t>HTTP Methods</a:t>
            </a:r>
            <a:endParaRPr lang="en-US" sz="2800" dirty="0" smtClean="0"/>
          </a:p>
          <a:p>
            <a:pPr>
              <a:lnSpc>
                <a:spcPct val="170000"/>
              </a:lnSpc>
            </a:pPr>
            <a:r>
              <a:rPr lang="en-IN" sz="2800" b="1" dirty="0" smtClean="0"/>
              <a:t>Request</a:t>
            </a:r>
            <a:endParaRPr lang="en-US" sz="2800" dirty="0" smtClean="0"/>
          </a:p>
          <a:p>
            <a:pPr>
              <a:lnSpc>
                <a:spcPct val="170000"/>
              </a:lnSpc>
              <a:buNone/>
            </a:pPr>
            <a:r>
              <a:rPr lang="en-IN" sz="2800" dirty="0" smtClean="0"/>
              <a:t>	To process incoming data in Flask, you need to use the request object, including mime-type, IP address, and data. HEAD: Un-encrypted data sent to server w/o response.</a:t>
            </a:r>
            <a:endParaRPr lang="en-US" sz="2800" dirty="0" smtClean="0"/>
          </a:p>
          <a:p>
            <a:pPr>
              <a:lnSpc>
                <a:spcPct val="170000"/>
              </a:lnSpc>
            </a:pPr>
            <a:r>
              <a:rPr lang="en-IN" sz="2800" b="1" dirty="0" smtClean="0"/>
              <a:t>GET</a:t>
            </a:r>
            <a:endParaRPr lang="en-US" sz="2800" dirty="0" smtClean="0"/>
          </a:p>
          <a:p>
            <a:pPr>
              <a:lnSpc>
                <a:spcPct val="170000"/>
              </a:lnSpc>
              <a:buNone/>
            </a:pPr>
            <a:r>
              <a:rPr lang="en-IN" sz="2800" dirty="0" smtClean="0"/>
              <a:t>	Sends data to the server requesting a response body.</a:t>
            </a:r>
            <a:endParaRPr lang="en-US" sz="2800" dirty="0" smtClean="0"/>
          </a:p>
          <a:p>
            <a:pPr>
              <a:lnSpc>
                <a:spcPct val="170000"/>
              </a:lnSpc>
            </a:pPr>
            <a:r>
              <a:rPr lang="en-IN" sz="2800" b="1" dirty="0" smtClean="0"/>
              <a:t>POST</a:t>
            </a:r>
            <a:endParaRPr lang="en-US" sz="2800" dirty="0" smtClean="0"/>
          </a:p>
          <a:p>
            <a:pPr>
              <a:lnSpc>
                <a:spcPct val="170000"/>
              </a:lnSpc>
              <a:buNone/>
            </a:pPr>
            <a:r>
              <a:rPr lang="en-IN" sz="2800" dirty="0" smtClean="0"/>
              <a:t>	Read form inputs and register a user, send HTML data to the server are methods handled by the route. Flask attaches methods to each route so that different view functions can handle different request methods to the same URL.</a:t>
            </a:r>
            <a:endParaRPr lang="en-US" sz="2800" dirty="0" smtClean="0"/>
          </a:p>
          <a:p>
            <a:pPr>
              <a:lnSpc>
                <a:spcPct val="170000"/>
              </a:lnSpc>
            </a:pPr>
            <a:r>
              <a:rPr lang="en-IN" sz="2800" b="1" dirty="0" smtClean="0"/>
              <a:t>Response</a:t>
            </a:r>
            <a:endParaRPr lang="en-US" sz="2800" dirty="0" smtClean="0"/>
          </a:p>
          <a:p>
            <a:pPr>
              <a:lnSpc>
                <a:spcPct val="170000"/>
              </a:lnSpc>
              <a:buNone/>
            </a:pPr>
            <a:r>
              <a:rPr lang="en-IN" sz="2800" dirty="0" smtClean="0"/>
              <a:t>	Flask invokes a view function. It has to return a response value to the client. HTTP requires it to be more than a string response, a status code.</a:t>
            </a:r>
          </a:p>
          <a:p>
            <a:endParaRPr lang="en-US" sz="2800" dirty="0"/>
          </a:p>
        </p:txBody>
      </p:sp>
    </p:spTree>
    <p:extLst>
      <p:ext uri="{BB962C8B-B14F-4D97-AF65-F5344CB8AC3E}">
        <p14:creationId xmlns:p14="http://schemas.microsoft.com/office/powerpoint/2010/main" xmlns="" val="12503618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643</Words>
  <Application>Microsoft Office PowerPoint</Application>
  <PresentationFormat>On-screen Show (4:3)</PresentationFormat>
  <Paragraphs>141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 Design</vt:lpstr>
      <vt:lpstr> </vt:lpstr>
      <vt:lpstr>Presentation Outline</vt:lpstr>
      <vt:lpstr>Slide 3</vt:lpstr>
      <vt:lpstr>Slide 4</vt:lpstr>
      <vt:lpstr>Objectives</vt:lpstr>
      <vt:lpstr>System Architecture </vt:lpstr>
      <vt:lpstr>Module Implementation</vt:lpstr>
      <vt:lpstr>Module Implementation</vt:lpstr>
      <vt:lpstr>Methodology</vt:lpstr>
      <vt:lpstr>Methodology</vt:lpstr>
      <vt:lpstr>Application Snapshots</vt:lpstr>
      <vt:lpstr>Application Snapshots</vt:lpstr>
      <vt:lpstr>Results and Discussion</vt:lpstr>
      <vt:lpstr>Result</vt:lpstr>
      <vt:lpstr> Conclusion </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BIBIANA</cp:lastModifiedBy>
  <cp:revision>83</cp:revision>
  <dcterms:created xsi:type="dcterms:W3CDTF">2019-11-06T07:48:53Z</dcterms:created>
  <dcterms:modified xsi:type="dcterms:W3CDTF">2022-04-25T09:28:58Z</dcterms:modified>
</cp:coreProperties>
</file>