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theme/theme29.xml" ContentType="application/vnd.openxmlformats-officedocument.theme+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Lst>
  <p:notesMasterIdLst>
    <p:notesMasterId r:id="rId60"/>
  </p:notes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5" r:id="rId57"/>
    <p:sldId id="282" r:id="rId58"/>
    <p:sldId id="283" r:id="rId59"/>
  </p:sldIdLst>
  <p:sldSz cx="9144000" cy="6858000" type="screen4x3"/>
  <p:notesSz cx="6858000" cy="9144000"/>
  <p:embeddedFontLst>
    <p:embeddedFont>
      <p:font typeface="Segoe UI" panose="020B0502040204020203" pitchFamily="34" charset="0"/>
      <p:regular r:id="rId61"/>
      <p:bold r:id="rId62"/>
      <p:italic r:id="rId63"/>
      <p:boldItalic r:id="rId64"/>
    </p:embeddedFont>
    <p:embeddedFont>
      <p:font typeface="Calibri" panose="020F0502020204030204" pitchFamily="34" charset="0"/>
      <p:regular r:id="rId65"/>
      <p:bold r:id="rId66"/>
      <p:italic r:id="rId67"/>
      <p:boldItalic r:id="rId68"/>
    </p:embeddedFont>
    <p:embeddedFont>
      <p:font typeface="Lucida Sans Unicode" panose="020B0602030504020204" pitchFamily="34" charset="0"/>
      <p:regular r:id="rId69"/>
    </p:embeddedFont>
    <p:embeddedFont>
      <p:font typeface="Verdana" panose="020B0604030504040204" pitchFamily="34" charset="0"/>
      <p:regular r:id="rId70"/>
      <p:bold r:id="rId71"/>
      <p:italic r:id="rId72"/>
      <p:boldItalic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30"/>
      </p:cViewPr>
      <p:guideLst/>
    </p:cSldViewPr>
  </p:slideViewPr>
  <p:notesTextViewPr>
    <p:cViewPr>
      <p:scale>
        <a:sx n="1" d="1"/>
        <a:sy n="1" d="1"/>
      </p:scale>
      <p:origin x="0" y="0"/>
    </p:cViewPr>
  </p:notesTextViewPr>
  <p:notesViewPr>
    <p:cSldViewPr snapToGrid="0">
      <p:cViewPr varScale="1">
        <p:scale>
          <a:sx n="75" d="100"/>
          <a:sy n="75" d="100"/>
        </p:scale>
        <p:origin x="286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slide" Target="slides/slide25.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slide" Target="slides/slide23.xml"/><Relationship Id="rId58" Type="http://schemas.openxmlformats.org/officeDocument/2006/relationships/slide" Target="slides/slide28.xml"/><Relationship Id="rId66" Type="http://schemas.openxmlformats.org/officeDocument/2006/relationships/font" Target="fonts/font6.fntdata"/><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61" Type="http://schemas.openxmlformats.org/officeDocument/2006/relationships/font" Target="fonts/font1.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slide" Target="slides/slide26.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59" Type="http://schemas.openxmlformats.org/officeDocument/2006/relationships/slide" Target="slides/slide29.xml"/><Relationship Id="rId67" Type="http://schemas.openxmlformats.org/officeDocument/2006/relationships/font" Target="fonts/font7.fntdata"/><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F570A-1EFF-4677-9631-FBE2124EC0AD}" type="datetimeFigureOut">
              <a:rPr lang="en-GB" smtClean="0"/>
              <a:t>27/01/2017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963129-BE39-415F-975A-3B8437C83837}" type="slidenum">
              <a:rPr lang="en-GB" smtClean="0"/>
              <a:t>‹#›</a:t>
            </a:fld>
            <a:endParaRPr lang="en-GB" dirty="0"/>
          </a:p>
        </p:txBody>
      </p:sp>
    </p:spTree>
    <p:extLst>
      <p:ext uri="{BB962C8B-B14F-4D97-AF65-F5344CB8AC3E}">
        <p14:creationId xmlns:p14="http://schemas.microsoft.com/office/powerpoint/2010/main" val="761694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Consider reminding students how to use Object Explorer to browse the list of tables and their columns—they can then identify common columns to be used to join tables.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10216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an inner join is logically a Cartesian product followed by the application of a filter.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68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9508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0164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Inner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21 - Demonstration 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8484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 table named PoolCars and a table named Bookings in your ResourcesScheduling database. You want to return all the pool cars for which there are zero bookings. Which of the following queries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SELECT pc.ID, pc.Make, pc.Model, pc.LicensePlate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ResourcesScheduling.PoolCars AS pc, ResourcesScheduling.Bookings AS 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pc.ID = b.CarID;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SELECT pc.ID, pc.Make, pc.Model, pc.LicensePlate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RIGHT OUTER JOIN ResourcesScheduling.Bookings AS 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pc.ID = b.CarID;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SELECT pc.ID, pc.Make, pc.Model, pc.LicensePlate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ResourcesScheduling.Bookings AS 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pc.ID = b.CarID;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SELECT pc.ID, pc.Make, pc.Model, pc.LicensePlate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LEFT OUTER JOIN ResourcesScheduling.Bookings AS b</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pc.ID = b.CarID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b.BookingID IS NULL;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SELECT pc.ID, pc.Make, pc.Model, pc.LicensePlate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ResourcesScheduling.PoolCars AS pc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LEFT OUTER JOIN ResourcesScheduling.Bookings AS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pc.ID = b.CarID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WHERE b.BookingID IS NULL</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47862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Consider explaining this as answering the "whether or not" question—all customers and their orders, whether or not they have an order.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2990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these are code fragments only, and cannot be run against the sample databases in this form.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NULL test in a WHERE clause (in the third example) to display only rows where no match exists.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109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879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Outer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31 - Demonstration C.sql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6</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661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two tables named FirstNames and LastNames. You want to generate a set of fictitious full names from this data. There are 150 entries in the FirstNames table and 250 entries in the LastNames table. You use the following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(f.Name + ' ' + l.Name) AS FullName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FirstNames AS 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CROSS JOIN LastNames AS 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many fictitious full names will be returned by this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37,500 names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05072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7125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55675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66684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791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While only one alias is required, it is useful to alias both tables in the join when demonstrating.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59404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5123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Self Joins and Cross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41 - Demonstration D.sql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71098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Text files containing the expected results for each exercise are provided in the lab solution. Point them out to the students so they can compare their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might return results in a different order from the supplied lab answers. If they want to check results, they can add an ORDER BY clause, both to their solution and the provided solution.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Inner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no longer need the supplied mapping information between categoryid and categoryname because you now have the Production.Categories table with the needed mapping rows.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Multiple-Table Inner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a report of all customers who placed at least one order, with detailed information about each one. A developer prepared an initial SELECT statement that retrieves the custid and contactname columns from the Sales.Customers table and the orderid column from the Sales.Orders table. You should observe the supplied statement and add additional information from the Sales.OrderDetails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Analyze and correct a query.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Add the product.id, qty, and unitprice columns from the Sales.OrderDetails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Self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HR department would like a report showing employees and their managers. They want to see the lastname, firstname, and title columns from the HR.Employees table for each employee, and the same columns for the employee’s manager.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 self join to retrieve the needed columns.</a:t>
            </a:r>
          </a:p>
          <a:p>
            <a:pPr>
              <a:lnSpc>
                <a:spcPct val="107000"/>
              </a:lnSpc>
              <a:spcAft>
                <a:spcPts val="800"/>
              </a:spcAft>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
        <p:nvSpPr>
          <p:cNvPr id="7" name="TextBox 6"/>
          <p:cNvSpPr txBox="1"/>
          <p:nvPr/>
        </p:nvSpPr>
        <p:spPr>
          <a:xfrm>
            <a:off x="20320" y="8869680"/>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579879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4: Writing Queries That Use Outer Joins</a:t>
            </a:r>
          </a:p>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sales department was satisfied with the report you produced in exercise 2. Now sales staff would like to change the report to show all customers, even if they did not have any orders, and still include order information for the customers who did. You need to write a SELECT statement to retrieve all rows from Sales.Customers (columns custid and contactname) and the orderid column from the table Sales.Orders.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 write a SELECT statement using an outer join to retrieve the needed columns.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5: Writing Queries That Use Cross Joins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HR department would like to prepare a personalized calendar for each employee. The IT department supplied you with T-SQL code that will generate a table with all dates for the current year. Your job is to write a SELECT statement that would return all rows in this new calendar date table for each row in the HR.Employees table.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Instructor Note: Students will:</a:t>
            </a: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Execute the provided T-SQL statement to generate the HR.Calendar table—which includes the calendardate column—and to populate the table with date information.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Write a SELECT statement that uses a cross join to retrieve the needed columns.</a:t>
            </a:r>
            <a:endParaRPr lang="en-GB" dirty="0"/>
          </a:p>
        </p:txBody>
      </p:sp>
      <p:sp>
        <p:nvSpPr>
          <p:cNvPr id="4" name="Slide Number Placeholder 3"/>
          <p:cNvSpPr>
            <a:spLocks noGrp="1"/>
          </p:cNvSpPr>
          <p:nvPr>
            <p:ph type="sldNum" sz="quarter" idx="10"/>
          </p:nvPr>
        </p:nvSpPr>
        <p:spPr/>
        <p:txBody>
          <a:bodyPr/>
          <a:lstStyle/>
          <a:p>
            <a:fld id="{E7963129-BE39-415F-975A-3B8437C83837}" type="slidenum">
              <a:rPr lang="en-GB" smtClean="0"/>
              <a:t>27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58319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E7963129-BE39-415F-975A-3B8437C8383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28861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does an inner join differ from an outer join?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inner join filters out rows that do not satisfy the predicate in the ON clause. An outer join includes all rows from both tables and includes NULLs for attributes where no match is found.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join types include a logical Cartesian product?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CROSS, INNER and OUTER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table be joined to itself?</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 as a self join. An alias to at least one table is required in the FROM clause.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Table aliases should always be defined when joining tables.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Joins should be expressed using SQL-92 syntax, with JOIN and ON keywords.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25043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o.ID AS OrderID, o.CustomerName, p.ProductName, p.ModelNumber,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Sales.Orders AS 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Sales.Products AS 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o.ProductID = p.ID;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of the following types of join will the query perform?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 cross join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An inner join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An outer left join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An outer right join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An inner join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33760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whiteboard, consider drawing the relationship between input tables and the output virtual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4896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this topic, focus on the idea that a Cartesian product comes from joining two tables together without any regard to the relationships between them. Later in this module, we will cover the concept of a Cartesian product as the output of the first logical step in any join.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812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These join types will be explored in more detail in subsequent lessons in this module. Present this at overview level.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8277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420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20761B-MIA-DC and 20761B-MIA-SQL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20761B-MIA-DC and 20761B-MIA-SQL virtual machines are both running, and then log on to 20761B-MIA-SQL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an administrator.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the command prompt,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press Enter. When the script has completed, press any key.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Demo.ssmssln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D:\Demofiles\Mod04\Demo</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Queries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11 - Demonstration 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2</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3</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Step 5</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16371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the following T-SQL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HumanResources.Employees.ID, HumanResources.Employers.ID AS CompanyID,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HumanResources.Employees.Name, HumanResources.Employers.Name AS CompanyName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HumanResources.Employees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JOIN HumanResources.Employers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HumanResources.Employees.EmployerID = HumanResources.Employers.ID;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can you improve the readability of this query?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AS to create more readable aliases for the Employees and Employers tables.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7963129-BE39-415F-975A-3B8437C8383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20761B</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99351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43342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783479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14261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63094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72508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105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7339355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77292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646962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61174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685989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168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872328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17821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817716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59844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49424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29460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70553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4698590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39463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05074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09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2522360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093139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8864127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28249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143175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13154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272442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466754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3776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994925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060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980208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262100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88982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938260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21608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005670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3988154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91492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69099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211891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165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489326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647878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100856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02460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50593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8729973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5092038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984161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2721710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042785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3383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26559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490320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00491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73693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49576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266619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989224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17082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657831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161894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68687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923924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477540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188621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432863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94324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7537107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364400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359455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344735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697081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2863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68197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0771414"/>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768604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5852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475712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0195699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466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172928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082533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7573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0740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521699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591800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9571167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69375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149326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053491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58779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947993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02177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34851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1264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850936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48928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03211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667474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8036073"/>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914473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516833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610491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881532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957546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912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703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051141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472877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366555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397811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536563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440361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7160760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651359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9485516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515040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0275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95662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3087980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4062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77610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9791391"/>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003504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9601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8126953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591469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69208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7254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589069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998625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6583570"/>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962428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3394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873071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079075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371910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622334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19078186"/>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32574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89336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84404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961979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502209"/>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148413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878271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24448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318969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963558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95175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626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2777757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7698411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1088018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17229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6186782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071593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104345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08788904"/>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43201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016766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8211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598710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61578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343636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2563072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038158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720601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3508011"/>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93696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4734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077911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3384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355432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261304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64711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6836514"/>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717370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2896655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4816427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73944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801717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342271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18955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2942119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773811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84485"/>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582245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5187744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958915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6544453"/>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4210295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029700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296532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43624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36274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86951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9252519"/>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15487802"/>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717087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215059"/>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245971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334456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091942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063803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49871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6408676"/>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49589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604364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495650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549895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726777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767881"/>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4041912"/>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057394"/>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568503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276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8536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000449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67768083"/>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2189127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501630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9183769"/>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259921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7978799"/>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74685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191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4620312"/>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43982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263188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728470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581916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1519095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5599449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424396"/>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126192"/>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712816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4670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574185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20157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784203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787760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083606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935577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5323904"/>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9028398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52370284"/>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4343101"/>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3660633"/>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2869992"/>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6679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4151734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8885135"/>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97056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6373723"/>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96274804"/>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303357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442429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53734332"/>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8568262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201908"/>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4839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0054241"/>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449629"/>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4856950"/>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1139301"/>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419307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5517415"/>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0784387"/>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733812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112046"/>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5253267"/>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15824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2043995"/>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947640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29608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4493761"/>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643877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88479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3846452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271831"/>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2750039"/>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5645"/>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739736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494455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364778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97453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4845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20473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2337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75304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34474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51901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01398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644728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43528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43884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855656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7582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63703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83431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633950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1535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6482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1858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475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61505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58082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245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780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20502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03030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208836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60516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829538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056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8679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727202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1729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45720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46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52060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82877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306077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38519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258500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17608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09673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16997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83145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37980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2695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4994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09005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98573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23836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090062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353710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4541471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194094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14840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888281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184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95841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30938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37208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7441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01046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72594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341309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61429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427857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32177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891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theme" Target="../theme/theme29.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5.xml"/><Relationship Id="rId13" Type="http://schemas.openxmlformats.org/officeDocument/2006/relationships/theme" Target="../theme/theme30.xml"/><Relationship Id="rId3" Type="http://schemas.openxmlformats.org/officeDocument/2006/relationships/slideLayout" Target="../slideLayouts/slideLayout350.xml"/><Relationship Id="rId7" Type="http://schemas.openxmlformats.org/officeDocument/2006/relationships/slideLayout" Target="../slideLayouts/slideLayout354.xml"/><Relationship Id="rId12" Type="http://schemas.openxmlformats.org/officeDocument/2006/relationships/slideLayout" Target="../slideLayouts/slideLayout359.xml"/><Relationship Id="rId2" Type="http://schemas.openxmlformats.org/officeDocument/2006/relationships/slideLayout" Target="../slideLayouts/slideLayout349.xml"/><Relationship Id="rId1" Type="http://schemas.openxmlformats.org/officeDocument/2006/relationships/slideLayout" Target="../slideLayouts/slideLayout348.xml"/><Relationship Id="rId6" Type="http://schemas.openxmlformats.org/officeDocument/2006/relationships/slideLayout" Target="../slideLayouts/slideLayout353.xml"/><Relationship Id="rId11" Type="http://schemas.openxmlformats.org/officeDocument/2006/relationships/slideLayout" Target="../slideLayouts/slideLayout358.xml"/><Relationship Id="rId5" Type="http://schemas.openxmlformats.org/officeDocument/2006/relationships/slideLayout" Target="../slideLayouts/slideLayout352.xml"/><Relationship Id="rId10" Type="http://schemas.openxmlformats.org/officeDocument/2006/relationships/slideLayout" Target="../slideLayouts/slideLayout357.xml"/><Relationship Id="rId4" Type="http://schemas.openxmlformats.org/officeDocument/2006/relationships/slideLayout" Target="../slideLayouts/slideLayout351.xml"/><Relationship Id="rId9" Type="http://schemas.openxmlformats.org/officeDocument/2006/relationships/slideLayout" Target="../slideLayouts/slideLayout3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7038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5152024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8771229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1602173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8844722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8764434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056808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55296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8360347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266053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8624815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348473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304625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7331041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4848771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9561500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516971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873588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530241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3195349"/>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53982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065701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37698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6370014"/>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55428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3632299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5660754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61510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934857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230144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Querying Multiple Tables
</a:t>
            </a:r>
            <a:endParaRPr lang="en-GB" dirty="0"/>
          </a:p>
        </p:txBody>
      </p:sp>
    </p:spTree>
    <p:extLst>
      <p:ext uri="{BB962C8B-B14F-4D97-AF65-F5344CB8AC3E}">
        <p14:creationId xmlns:p14="http://schemas.microsoft.com/office/powerpoint/2010/main" val="71431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Inner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Returns only rows where a match is found in both input tables</a:t>
            </a:r>
          </a:p>
          <a:p>
            <a:pPr lvl="0"/>
            <a:r>
              <a:rPr lang="en-GB" kern="0" dirty="0">
                <a:solidFill>
                  <a:srgbClr val="000000"/>
                </a:solidFill>
              </a:rPr>
              <a:t>Matches rows based on attributes supplied in predicate</a:t>
            </a:r>
          </a:p>
          <a:p>
            <a:pPr lvl="1"/>
            <a:r>
              <a:rPr lang="en-GB" kern="0" dirty="0">
                <a:solidFill>
                  <a:srgbClr val="000000"/>
                </a:solidFill>
              </a:rPr>
              <a:t>ON clause in SQL-92 syntax (preferred)</a:t>
            </a:r>
          </a:p>
          <a:p>
            <a:pPr lvl="1"/>
            <a:r>
              <a:rPr lang="en-GB" kern="0" dirty="0">
                <a:solidFill>
                  <a:srgbClr val="000000"/>
                </a:solidFill>
              </a:rPr>
              <a:t>WHERE clause in SQL-89 syntax</a:t>
            </a:r>
          </a:p>
          <a:p>
            <a:pPr lvl="0"/>
            <a:r>
              <a:rPr lang="en-GB" kern="0" dirty="0">
                <a:solidFill>
                  <a:srgbClr val="000000"/>
                </a:solidFill>
              </a:rPr>
              <a:t>Why filter in ON clause?</a:t>
            </a:r>
          </a:p>
          <a:p>
            <a:pPr lvl="1"/>
            <a:r>
              <a:rPr lang="en-GB" kern="0" dirty="0">
                <a:solidFill>
                  <a:srgbClr val="000000"/>
                </a:solidFill>
              </a:rPr>
              <a:t>Logical separation between filtering for purposes of join and filtering results in WHERE</a:t>
            </a:r>
          </a:p>
          <a:p>
            <a:pPr lvl="1"/>
            <a:r>
              <a:rPr lang="en-GB" kern="0" dirty="0">
                <a:solidFill>
                  <a:srgbClr val="000000"/>
                </a:solidFill>
              </a:rPr>
              <a:t>Typically no difference to query optimizer</a:t>
            </a:r>
          </a:p>
          <a:p>
            <a:pPr lvl="0"/>
            <a:r>
              <a:rPr lang="en-GB" kern="0" dirty="0">
                <a:solidFill>
                  <a:srgbClr val="000000"/>
                </a:solidFill>
              </a:rPr>
              <a:t>If join predicate operator is =, also known as </a:t>
            </a:r>
            <a:r>
              <a:rPr lang="en-GB" kern="0" dirty="0" smtClean="0">
                <a:solidFill>
                  <a:srgbClr val="000000"/>
                </a:solidFill>
              </a:rPr>
              <a:t>equi-join</a:t>
            </a:r>
            <a:endParaRPr lang="en-GB" kern="0" dirty="0">
              <a:solidFill>
                <a:srgbClr val="000000"/>
              </a:solidFill>
            </a:endParaRPr>
          </a:p>
        </p:txBody>
      </p:sp>
    </p:spTree>
    <p:extLst>
      <p:ext uri="{BB962C8B-B14F-4D97-AF65-F5344CB8AC3E}">
        <p14:creationId xmlns:p14="http://schemas.microsoft.com/office/powerpoint/2010/main" val="147330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List tables in FROM Clause separated by JOIN operator</a:t>
            </a:r>
          </a:p>
          <a:p>
            <a:pPr lvl="0"/>
            <a:r>
              <a:rPr lang="en-US" sz="2400" kern="0" dirty="0">
                <a:solidFill>
                  <a:srgbClr val="000000"/>
                </a:solidFill>
              </a:rPr>
              <a:t>Table aliases preferred</a:t>
            </a:r>
          </a:p>
          <a:p>
            <a:pPr lvl="0"/>
            <a:r>
              <a:rPr lang="en-US" sz="2400" kern="0" dirty="0">
                <a:solidFill>
                  <a:srgbClr val="000000"/>
                </a:solidFill>
              </a:rPr>
              <a:t>Table order does not matter</a:t>
            </a:r>
          </a:p>
          <a:p>
            <a:pPr lvl="0"/>
            <a:endParaRPr lang="en-US" kern="0" dirty="0">
              <a:solidFill>
                <a:srgbClr val="000000"/>
              </a:solidFill>
            </a:endParaRPr>
          </a:p>
        </p:txBody>
      </p:sp>
      <p:sp>
        <p:nvSpPr>
          <p:cNvPr id="5" name="AutoShape 3"/>
          <p:cNvSpPr>
            <a:spLocks noChangeArrowheads="1"/>
          </p:cNvSpPr>
          <p:nvPr/>
        </p:nvSpPr>
        <p:spPr bwMode="auto">
          <a:xfrm>
            <a:off x="1288289" y="2550644"/>
            <a:ext cx="6256338" cy="728877"/>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FROM</a:t>
            </a:r>
            <a:r>
              <a:rPr lang="en-US" sz="2200" dirty="0">
                <a:solidFill>
                  <a:srgbClr val="000000"/>
                </a:solidFill>
                <a:latin typeface="Lucida Sans Unicode" panose="020B0602030504020204" pitchFamily="34" charset="0"/>
                <a:cs typeface="Lucida Sans Unicode" panose="020B0602030504020204" pitchFamily="34" charset="0"/>
              </a:rPr>
              <a:t> t1 JOIN t2 </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ON</a:t>
            </a:r>
            <a:r>
              <a:rPr lang="en-US" sz="2200" dirty="0">
                <a:solidFill>
                  <a:srgbClr val="000000"/>
                </a:solidFill>
                <a:latin typeface="Lucida Sans Unicode" panose="020B0602030504020204" pitchFamily="34" charset="0"/>
                <a:cs typeface="Lucida Sans Unicode" panose="020B0602030504020204" pitchFamily="34" charset="0"/>
              </a:rPr>
              <a:t> t1.column = t2.column</a:t>
            </a:r>
          </a:p>
        </p:txBody>
      </p:sp>
      <p:sp>
        <p:nvSpPr>
          <p:cNvPr id="6" name="AutoShape 3"/>
          <p:cNvSpPr>
            <a:spLocks noChangeArrowheads="1"/>
          </p:cNvSpPr>
          <p:nvPr/>
        </p:nvSpPr>
        <p:spPr bwMode="auto">
          <a:xfrm>
            <a:off x="1288289" y="3500662"/>
            <a:ext cx="6256338" cy="2909114"/>
          </a:xfrm>
          <a:prstGeom prst="roundRect">
            <a:avLst>
              <a:gd name="adj" fmla="val 0"/>
            </a:avLst>
          </a:prstGeom>
          <a:solidFill>
            <a:srgbClr val="D2D2D2"/>
          </a:solidFill>
          <a:ln w="9525" algn="ctr">
            <a:noFill/>
            <a:round/>
            <a:headEnd/>
            <a:tailEnd/>
          </a:ln>
          <a:effectLst/>
        </p:spPr>
        <p:txBody>
          <a:bodyPr anchor="ctr">
            <a:spAutoFit/>
          </a:bodyPr>
          <a:lstStyle/>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SELECT</a:t>
            </a:r>
            <a:r>
              <a:rPr lang="en-US" sz="2200" dirty="0">
                <a:solidFill>
                  <a:prstClr val="black"/>
                </a:solidFill>
                <a:latin typeface="Lucida Sans Unicode" panose="020B0602030504020204" pitchFamily="34" charset="0"/>
                <a:cs typeface="Lucida Sans Unicode" panose="020B0602030504020204" pitchFamily="34" charset="0"/>
              </a:rPr>
              <a:t> o</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orderid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o</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orderdate</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od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productid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od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unitprice</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od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qty</a:t>
            </a:r>
          </a:p>
          <a:p>
            <a:pPr lvl="0" fontAlgn="base">
              <a:spcBef>
                <a:spcPct val="0"/>
              </a:spcBef>
              <a:spcAft>
                <a:spcPct val="0"/>
              </a:spcAft>
            </a:pPr>
            <a:r>
              <a:rPr lang="en-US" sz="2200" dirty="0">
                <a:solidFill>
                  <a:srgbClr val="0000FF"/>
                </a:solidFill>
                <a:latin typeface="Lucida Sans Unicode" panose="020B0602030504020204" pitchFamily="34" charset="0"/>
                <a:cs typeface="Lucida Sans Unicode" panose="020B0602030504020204" pitchFamily="34" charset="0"/>
              </a:rPr>
              <a:t>FROM</a:t>
            </a:r>
            <a:r>
              <a:rPr lang="en-US" sz="2200" dirty="0">
                <a:solidFill>
                  <a:prstClr val="black"/>
                </a:solidFill>
                <a:latin typeface="Lucida Sans Unicode" panose="020B0602030504020204" pitchFamily="34" charset="0"/>
                <a:cs typeface="Lucida Sans Unicode" panose="020B0602030504020204" pitchFamily="34" charset="0"/>
              </a:rPr>
              <a:t> Sales</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Orders </a:t>
            </a:r>
            <a:r>
              <a:rPr lang="en-US" sz="2200" dirty="0">
                <a:solidFill>
                  <a:srgbClr val="0000FF"/>
                </a:solidFill>
                <a:latin typeface="Lucida Sans Unicode" panose="020B0602030504020204" pitchFamily="34" charset="0"/>
                <a:cs typeface="Lucida Sans Unicode" panose="020B0602030504020204" pitchFamily="34" charset="0"/>
              </a:rPr>
              <a:t>AS</a:t>
            </a:r>
            <a:r>
              <a:rPr lang="en-US" sz="2200" dirty="0">
                <a:solidFill>
                  <a:prstClr val="black"/>
                </a:solidFill>
                <a:latin typeface="Lucida Sans Unicode" panose="020B0602030504020204" pitchFamily="34" charset="0"/>
                <a:cs typeface="Lucida Sans Unicode" panose="020B0602030504020204" pitchFamily="34" charset="0"/>
              </a:rPr>
              <a:t> o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808080"/>
                </a:solidFill>
                <a:latin typeface="Lucida Sans Unicode" panose="020B0602030504020204" pitchFamily="34" charset="0"/>
                <a:cs typeface="Lucida Sans Unicode" panose="020B0602030504020204" pitchFamily="34" charset="0"/>
              </a:rPr>
              <a:t>JOIN</a:t>
            </a:r>
            <a:r>
              <a:rPr lang="en-US" sz="2200" dirty="0">
                <a:solidFill>
                  <a:prstClr val="black"/>
                </a:solidFill>
                <a:latin typeface="Lucida Sans Unicode" panose="020B0602030504020204" pitchFamily="34" charset="0"/>
                <a:cs typeface="Lucida Sans Unicode" panose="020B0602030504020204" pitchFamily="34" charset="0"/>
              </a:rPr>
              <a:t> Sales</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OrderDetails </a:t>
            </a:r>
            <a:r>
              <a:rPr lang="en-US" sz="2200" dirty="0">
                <a:solidFill>
                  <a:srgbClr val="0000FF"/>
                </a:solidFill>
                <a:latin typeface="Lucida Sans Unicode" panose="020B0602030504020204" pitchFamily="34" charset="0"/>
                <a:cs typeface="Lucida Sans Unicode" panose="020B0602030504020204" pitchFamily="34" charset="0"/>
              </a:rPr>
              <a:t>AS</a:t>
            </a:r>
            <a:r>
              <a:rPr lang="en-US" sz="2200" dirty="0">
                <a:solidFill>
                  <a:prstClr val="black"/>
                </a:solidFill>
                <a:latin typeface="Lucida Sans Unicode" panose="020B0602030504020204" pitchFamily="34" charset="0"/>
                <a:cs typeface="Lucida Sans Unicode" panose="020B0602030504020204" pitchFamily="34" charset="0"/>
              </a:rPr>
              <a:t> od </a:t>
            </a:r>
          </a:p>
          <a:p>
            <a:pPr lvl="0" fontAlgn="base">
              <a:spcBef>
                <a:spcPct val="0"/>
              </a:spcBef>
              <a:spcAft>
                <a:spcPct val="0"/>
              </a:spcAft>
            </a:pPr>
            <a:r>
              <a:rPr lang="en-US" sz="2200" dirty="0">
                <a:solidFill>
                  <a:prstClr val="black"/>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ON</a:t>
            </a:r>
            <a:r>
              <a:rPr lang="en-US" sz="2200" dirty="0">
                <a:solidFill>
                  <a:prstClr val="black"/>
                </a:solidFill>
                <a:latin typeface="Lucida Sans Unicode" panose="020B0602030504020204" pitchFamily="34" charset="0"/>
                <a:cs typeface="Lucida Sans Unicode" panose="020B0602030504020204" pitchFamily="34" charset="0"/>
              </a:rPr>
              <a:t> o</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orderid </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 od</a:t>
            </a:r>
            <a:r>
              <a:rPr lang="en-US" sz="2200" dirty="0">
                <a:solidFill>
                  <a:srgbClr val="808080"/>
                </a:solidFill>
                <a:latin typeface="Lucida Sans Unicode" panose="020B0602030504020204" pitchFamily="34" charset="0"/>
                <a:cs typeface="Lucida Sans Unicode" panose="020B0602030504020204" pitchFamily="34" charset="0"/>
              </a:rPr>
              <a:t>.</a:t>
            </a:r>
            <a:r>
              <a:rPr lang="en-US" sz="2200" dirty="0">
                <a:solidFill>
                  <a:prstClr val="black"/>
                </a:solidFill>
                <a:latin typeface="Lucida Sans Unicode" panose="020B0602030504020204" pitchFamily="34" charset="0"/>
                <a:cs typeface="Lucida Sans Unicode" panose="020B0602030504020204" pitchFamily="34" charset="0"/>
              </a:rPr>
              <a:t>orderid</a:t>
            </a:r>
            <a:r>
              <a:rPr lang="en-US" sz="2200"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7690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Join based on single matching attribute</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Join based on multiple matching attributes </a:t>
            </a:r>
            <a:br>
              <a:rPr lang="en-US" kern="0" dirty="0">
                <a:solidFill>
                  <a:srgbClr val="000000"/>
                </a:solidFill>
              </a:rPr>
            </a:br>
            <a:r>
              <a:rPr lang="en-US" kern="0" dirty="0">
                <a:solidFill>
                  <a:srgbClr val="000000"/>
                </a:solidFill>
              </a:rPr>
              <a:t>(composite join)</a:t>
            </a:r>
          </a:p>
          <a:p>
            <a:pPr lvl="0"/>
            <a:endParaRPr lang="en-US" kern="0" dirty="0">
              <a:solidFill>
                <a:srgbClr val="000000"/>
              </a:solidFill>
            </a:endParaRPr>
          </a:p>
        </p:txBody>
      </p:sp>
      <p:sp>
        <p:nvSpPr>
          <p:cNvPr id="5" name="AutoShape 3"/>
          <p:cNvSpPr>
            <a:spLocks noChangeArrowheads="1"/>
          </p:cNvSpPr>
          <p:nvPr/>
        </p:nvSpPr>
        <p:spPr bwMode="auto">
          <a:xfrm>
            <a:off x="1405715" y="1674260"/>
            <a:ext cx="6256338" cy="1246763"/>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Production.Categories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C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r>
              <a:rPr lang="en-US" sz="200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dirty="0">
                <a:solidFill>
                  <a:srgbClr val="000000"/>
                </a:solidFill>
                <a:latin typeface="Lucida Sans Unicode" panose="020B0602030504020204" pitchFamily="34" charset="0"/>
                <a:cs typeface="Lucida Sans Unicode" panose="020B0602030504020204" pitchFamily="34" charset="0"/>
              </a:rPr>
              <a:t> Production.Products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P</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ON</a:t>
            </a:r>
            <a:r>
              <a:rPr lang="en-US" sz="2000" dirty="0">
                <a:solidFill>
                  <a:srgbClr val="000000"/>
                </a:solidFill>
                <a:latin typeface="Lucida Sans Unicode" panose="020B0602030504020204" pitchFamily="34" charset="0"/>
                <a:cs typeface="Lucida Sans Unicode" panose="020B0602030504020204" pitchFamily="34" charset="0"/>
              </a:rPr>
              <a:t> C.categoryid = P.categoryid;</a:t>
            </a:r>
          </a:p>
        </p:txBody>
      </p:sp>
      <p:sp>
        <p:nvSpPr>
          <p:cNvPr id="6" name="AutoShape 3"/>
          <p:cNvSpPr>
            <a:spLocks noChangeArrowheads="1"/>
          </p:cNvSpPr>
          <p:nvPr/>
        </p:nvSpPr>
        <p:spPr bwMode="auto">
          <a:xfrm>
            <a:off x="1405715" y="4492121"/>
            <a:ext cx="6256338" cy="2109907"/>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List cities and countries where both -- customers and employees live</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 DISTINCT</a:t>
            </a:r>
            <a:r>
              <a:rPr lang="en-US" sz="2000" dirty="0">
                <a:solidFill>
                  <a:srgbClr val="000000"/>
                </a:solidFill>
                <a:latin typeface="Lucida Sans Unicode" panose="020B0602030504020204" pitchFamily="34" charset="0"/>
                <a:cs typeface="Lucida Sans Unicode" panose="020B0602030504020204" pitchFamily="34" charset="0"/>
              </a:rPr>
              <a:t> e.city, e.country</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Sales.Customers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c 	</a:t>
            </a:r>
          </a:p>
          <a:p>
            <a:pPr lvl="0" defTabSz="457200" fontAlgn="base">
              <a:lnSpc>
                <a:spcPct val="90000"/>
              </a:lnSpc>
              <a:spcBef>
                <a:spcPct val="0"/>
              </a:spcBef>
              <a:spcAft>
                <a:spcPct val="0"/>
              </a:spcAft>
              <a:tabLst>
                <a:tab pos="457200" algn="l"/>
              </a:tabLst>
              <a:defRPr/>
            </a:pPr>
            <a:r>
              <a:rPr lang="en-US" sz="2000" dirty="0">
                <a:solidFill>
                  <a:srgbClr val="FFFFFF">
                    <a:lumMod val="50000"/>
                  </a:srgbClr>
                </a:solidFill>
                <a:latin typeface="Lucida Sans Unicode" panose="020B0602030504020204" pitchFamily="34" charset="0"/>
                <a:cs typeface="Lucida Sans Unicode" panose="020B0602030504020204" pitchFamily="34" charset="0"/>
              </a:rPr>
              <a:t>JOIN</a:t>
            </a:r>
            <a:r>
              <a:rPr lang="en-US" sz="2000" dirty="0">
                <a:solidFill>
                  <a:srgbClr val="000000"/>
                </a:solidFill>
                <a:latin typeface="Lucida Sans Unicode" panose="020B0602030504020204" pitchFamily="34" charset="0"/>
                <a:cs typeface="Lucida Sans Unicode" panose="020B0602030504020204" pitchFamily="34" charset="0"/>
              </a:rPr>
              <a:t> 	HR.Employees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e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ON</a:t>
            </a:r>
            <a:r>
              <a:rPr lang="en-US" sz="2000" dirty="0">
                <a:solidFill>
                  <a:srgbClr val="000000"/>
                </a:solidFill>
                <a:latin typeface="Lucida Sans Unicode" panose="020B0602030504020204" pitchFamily="34" charset="0"/>
                <a:cs typeface="Lucida Sans Unicode" panose="020B0602030504020204" pitchFamily="34" charset="0"/>
              </a:rPr>
              <a:t>	c.city = e.city </a:t>
            </a:r>
            <a:r>
              <a:rPr lang="en-US" sz="2000" dirty="0">
                <a:solidFill>
                  <a:srgbClr val="0000FF"/>
                </a:solidFill>
                <a:latin typeface="Lucida Sans Unicode" panose="020B0602030504020204" pitchFamily="34" charset="0"/>
                <a:cs typeface="Lucida Sans Unicode" panose="020B0602030504020204" pitchFamily="34" charset="0"/>
              </a:rPr>
              <a:t>AND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c.country = e.country;</a:t>
            </a:r>
          </a:p>
        </p:txBody>
      </p:sp>
    </p:spTree>
    <p:extLst>
      <p:ext uri="{BB962C8B-B14F-4D97-AF65-F5344CB8AC3E}">
        <p14:creationId xmlns:p14="http://schemas.microsoft.com/office/powerpoint/2010/main" val="3440231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77d20e90-bb7d-4947-9a17-3344f58835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Inner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inner joins</a:t>
            </a:r>
          </a:p>
        </p:txBody>
      </p:sp>
    </p:spTree>
    <p:extLst>
      <p:ext uri="{BB962C8B-B14F-4D97-AF65-F5344CB8AC3E}">
        <p14:creationId xmlns:p14="http://schemas.microsoft.com/office/powerpoint/2010/main" val="4177233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Querying with Outer Joins</a:t>
            </a:r>
            <a:endParaRPr lang="en-GB" dirty="0"/>
          </a:p>
        </p:txBody>
      </p:sp>
      <p:sp>
        <p:nvSpPr>
          <p:cNvPr id="3" name="Text Placeholder 2"/>
          <p:cNvSpPr>
            <a:spLocks noGrp="1"/>
          </p:cNvSpPr>
          <p:nvPr>
            <p:ph type="body" idx="1"/>
          </p:nvPr>
        </p:nvSpPr>
        <p:spPr/>
        <p:txBody>
          <a:bodyPr/>
          <a:lstStyle/>
          <a:p>
            <a:r>
              <a:rPr lang="en-GB" dirty="0" smtClean="0"/>
              <a:t>Understanding Outer Joins
Outer Join Syntax
Outer Join Examples
Demonstration: Querying with Outer Joins</a:t>
            </a:r>
            <a:endParaRPr lang="en-GB" dirty="0"/>
          </a:p>
        </p:txBody>
      </p:sp>
    </p:spTree>
    <p:extLst>
      <p:ext uri="{BB962C8B-B14F-4D97-AF65-F5344CB8AC3E}">
        <p14:creationId xmlns:p14="http://schemas.microsoft.com/office/powerpoint/2010/main" val="373234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Outer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Returns all rows from one table and any matching rows from second table</a:t>
            </a:r>
          </a:p>
          <a:p>
            <a:pPr lvl="0"/>
            <a:r>
              <a:rPr lang="en-US" sz="2400" kern="0" dirty="0">
                <a:solidFill>
                  <a:srgbClr val="000000"/>
                </a:solidFill>
              </a:rPr>
              <a:t>One table’s rows are “preserved”</a:t>
            </a:r>
          </a:p>
          <a:p>
            <a:pPr lvl="1"/>
            <a:r>
              <a:rPr lang="en-US" sz="2000" kern="0" dirty="0">
                <a:solidFill>
                  <a:srgbClr val="000000"/>
                </a:solidFill>
              </a:rPr>
              <a:t>Designated with LEFT, RIGHT, FULL keyword</a:t>
            </a:r>
          </a:p>
          <a:p>
            <a:pPr lvl="1"/>
            <a:r>
              <a:rPr lang="en-US" sz="2000" kern="0" dirty="0">
                <a:solidFill>
                  <a:srgbClr val="000000"/>
                </a:solidFill>
              </a:rPr>
              <a:t>All rows from preserved table output to result set</a:t>
            </a:r>
          </a:p>
          <a:p>
            <a:pPr lvl="0"/>
            <a:r>
              <a:rPr lang="en-US" sz="2400" kern="0" dirty="0">
                <a:solidFill>
                  <a:srgbClr val="000000"/>
                </a:solidFill>
              </a:rPr>
              <a:t>Matches from other table retrieved</a:t>
            </a:r>
          </a:p>
          <a:p>
            <a:pPr lvl="0"/>
            <a:r>
              <a:rPr lang="en-US" sz="2400" kern="0" dirty="0">
                <a:solidFill>
                  <a:srgbClr val="000000"/>
                </a:solidFill>
              </a:rPr>
              <a:t>Additional rows added to results for nonmatched rows</a:t>
            </a:r>
          </a:p>
          <a:p>
            <a:pPr lvl="1"/>
            <a:r>
              <a:rPr lang="en-US" sz="2000" kern="0" dirty="0">
                <a:solidFill>
                  <a:srgbClr val="000000"/>
                </a:solidFill>
              </a:rPr>
              <a:t>NULLs added in places where attributes do not match</a:t>
            </a:r>
          </a:p>
          <a:p>
            <a:pPr lvl="0"/>
            <a:r>
              <a:rPr lang="en-US" sz="2400" kern="0" dirty="0">
                <a:solidFill>
                  <a:srgbClr val="000000"/>
                </a:solidFill>
              </a:rPr>
              <a:t>Example: return all customers and, for those who have placed orders, return order information; customers without matching orders will display NULL for order details</a:t>
            </a:r>
          </a:p>
        </p:txBody>
      </p:sp>
    </p:spTree>
    <p:extLst>
      <p:ext uri="{BB962C8B-B14F-4D97-AF65-F5344CB8AC3E}">
        <p14:creationId xmlns:p14="http://schemas.microsoft.com/office/powerpoint/2010/main" val="2591160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Syntax</a:t>
            </a:r>
            <a:endParaRPr lang="en-GB" dirty="0"/>
          </a:p>
        </p:txBody>
      </p:sp>
      <p:sp>
        <p:nvSpPr>
          <p:cNvPr id="4" name="Content Placeholder 2"/>
          <p:cNvSpPr txBox="1">
            <a:spLocks/>
          </p:cNvSpPr>
          <p:nvPr/>
        </p:nvSpPr>
        <p:spPr>
          <a:xfrm>
            <a:off x="458787" y="1021215"/>
            <a:ext cx="834654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Return all rows from first table, only matches from second:</a:t>
            </a: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Return all rows from second table, only matches from first:</a:t>
            </a: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Return only rows from first table, with no match in second:</a:t>
            </a:r>
          </a:p>
          <a:p>
            <a:pPr lvl="0"/>
            <a:endParaRPr lang="en-US" kern="0" dirty="0">
              <a:solidFill>
                <a:srgbClr val="000000"/>
              </a:solidFill>
            </a:endParaRPr>
          </a:p>
        </p:txBody>
      </p:sp>
      <p:sp>
        <p:nvSpPr>
          <p:cNvPr id="5" name="AutoShape 3"/>
          <p:cNvSpPr>
            <a:spLocks noChangeArrowheads="1"/>
          </p:cNvSpPr>
          <p:nvPr/>
        </p:nvSpPr>
        <p:spPr bwMode="auto">
          <a:xfrm>
            <a:off x="1853180" y="1529262"/>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t1 </a:t>
            </a:r>
            <a:r>
              <a:rPr lang="en-US" sz="200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dirty="0">
                <a:solidFill>
                  <a:srgbClr val="000000"/>
                </a:solidFill>
                <a:latin typeface="Lucida Sans Unicode" panose="020B0602030504020204" pitchFamily="34" charset="0"/>
                <a:cs typeface="Lucida Sans Unicode" panose="020B0602030504020204" pitchFamily="34" charset="0"/>
              </a:rPr>
              <a:t> t2 </a:t>
            </a:r>
            <a:r>
              <a:rPr lang="en-US" sz="2000" dirty="0">
                <a:solidFill>
                  <a:srgbClr val="0000FF"/>
                </a:solidFill>
                <a:latin typeface="Lucida Sans Unicode" panose="020B0602030504020204" pitchFamily="34" charset="0"/>
                <a:cs typeface="Lucida Sans Unicode" panose="020B0602030504020204" pitchFamily="34" charset="0"/>
              </a:rPr>
              <a:t>ON</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t1.col = t2.col	</a:t>
            </a:r>
          </a:p>
        </p:txBody>
      </p:sp>
      <p:sp>
        <p:nvSpPr>
          <p:cNvPr id="6" name="AutoShape 3"/>
          <p:cNvSpPr>
            <a:spLocks noChangeArrowheads="1"/>
          </p:cNvSpPr>
          <p:nvPr/>
        </p:nvSpPr>
        <p:spPr bwMode="auto">
          <a:xfrm>
            <a:off x="1853180" y="2854598"/>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t1 </a:t>
            </a:r>
            <a:r>
              <a:rPr lang="en-US" sz="2000" dirty="0">
                <a:solidFill>
                  <a:srgbClr val="FFFFFF">
                    <a:lumMod val="50000"/>
                  </a:srgbClr>
                </a:solidFill>
                <a:latin typeface="Lucida Sans Unicode" panose="020B0602030504020204" pitchFamily="34" charset="0"/>
                <a:cs typeface="Lucida Sans Unicode" panose="020B0602030504020204" pitchFamily="34" charset="0"/>
              </a:rPr>
              <a:t>RIGHT OUTER JOIN</a:t>
            </a:r>
            <a:r>
              <a:rPr lang="en-US" sz="2000" dirty="0">
                <a:solidFill>
                  <a:srgbClr val="000000"/>
                </a:solidFill>
                <a:latin typeface="Lucida Sans Unicode" panose="020B0602030504020204" pitchFamily="34" charset="0"/>
                <a:cs typeface="Lucida Sans Unicode" panose="020B0602030504020204" pitchFamily="34" charset="0"/>
              </a:rPr>
              <a:t> t2 </a:t>
            </a:r>
            <a:r>
              <a:rPr lang="en-US" sz="2000" dirty="0">
                <a:solidFill>
                  <a:srgbClr val="0000FF"/>
                </a:solidFill>
                <a:latin typeface="Lucida Sans Unicode" panose="020B0602030504020204" pitchFamily="34" charset="0"/>
                <a:cs typeface="Lucida Sans Unicode" panose="020B0602030504020204" pitchFamily="34" charset="0"/>
              </a:rPr>
              <a:t>ON</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t1.col = t2.col</a:t>
            </a:r>
          </a:p>
        </p:txBody>
      </p:sp>
      <p:sp>
        <p:nvSpPr>
          <p:cNvPr id="7" name="AutoShape 3"/>
          <p:cNvSpPr>
            <a:spLocks noChangeArrowheads="1"/>
          </p:cNvSpPr>
          <p:nvPr/>
        </p:nvSpPr>
        <p:spPr bwMode="auto">
          <a:xfrm>
            <a:off x="1853180" y="4230342"/>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t1 </a:t>
            </a:r>
            <a:r>
              <a:rPr lang="en-US" sz="200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dirty="0">
                <a:solidFill>
                  <a:srgbClr val="000000"/>
                </a:solidFill>
                <a:latin typeface="Lucida Sans Unicode" panose="020B0602030504020204" pitchFamily="34" charset="0"/>
                <a:cs typeface="Lucida Sans Unicode" panose="020B0602030504020204" pitchFamily="34" charset="0"/>
              </a:rPr>
              <a:t> t2 </a:t>
            </a:r>
            <a:r>
              <a:rPr lang="en-US" sz="2000" dirty="0">
                <a:solidFill>
                  <a:srgbClr val="0000FF"/>
                </a:solidFill>
                <a:latin typeface="Lucida Sans Unicode" panose="020B0602030504020204" pitchFamily="34" charset="0"/>
                <a:cs typeface="Lucida Sans Unicode" panose="020B0602030504020204" pitchFamily="34" charset="0"/>
              </a:rPr>
              <a:t>ON</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t1.col = t2.col	</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WHERE</a:t>
            </a:r>
            <a:r>
              <a:rPr lang="en-US" sz="2000" dirty="0">
                <a:solidFill>
                  <a:srgbClr val="000000"/>
                </a:solidFill>
                <a:latin typeface="Lucida Sans Unicode" panose="020B0602030504020204" pitchFamily="34" charset="0"/>
                <a:cs typeface="Lucida Sans Unicode" panose="020B0602030504020204" pitchFamily="34" charset="0"/>
              </a:rPr>
              <a:t> 	t2.col </a:t>
            </a:r>
            <a:r>
              <a:rPr lang="en-US" sz="2000" dirty="0">
                <a:solidFill>
                  <a:srgbClr val="FFFFFF">
                    <a:lumMod val="50000"/>
                  </a:srgbClr>
                </a:solidFill>
                <a:latin typeface="Lucida Sans Unicode" panose="020B0602030504020204" pitchFamily="34" charset="0"/>
                <a:cs typeface="Lucida Sans Unicode" panose="020B0602030504020204" pitchFamily="34" charset="0"/>
              </a:rPr>
              <a:t>IS NULL</a:t>
            </a:r>
          </a:p>
        </p:txBody>
      </p:sp>
    </p:spTree>
    <p:extLst>
      <p:ext uri="{BB962C8B-B14F-4D97-AF65-F5344CB8AC3E}">
        <p14:creationId xmlns:p14="http://schemas.microsoft.com/office/powerpoint/2010/main" val="3551090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All customers with order details if present:</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Customers who did not place orders:</a:t>
            </a:r>
          </a:p>
          <a:p>
            <a:pPr lvl="0"/>
            <a:endParaRPr lang="en-US" sz="2400" kern="0" dirty="0">
              <a:solidFill>
                <a:srgbClr val="000000"/>
              </a:solidFill>
            </a:endParaRPr>
          </a:p>
        </p:txBody>
      </p:sp>
      <p:sp>
        <p:nvSpPr>
          <p:cNvPr id="5" name="AutoShape 3"/>
          <p:cNvSpPr>
            <a:spLocks noChangeArrowheads="1"/>
          </p:cNvSpPr>
          <p:nvPr/>
        </p:nvSpPr>
        <p:spPr bwMode="auto">
          <a:xfrm>
            <a:off x="1444625" y="1563354"/>
            <a:ext cx="6256338" cy="1534478"/>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Sales.Customers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C </a:t>
            </a:r>
          </a:p>
          <a:p>
            <a:pPr lvl="0" defTabSz="457200" fontAlgn="base">
              <a:lnSpc>
                <a:spcPct val="90000"/>
              </a:lnSpc>
              <a:spcBef>
                <a:spcPct val="0"/>
              </a:spcBef>
              <a:spcAft>
                <a:spcPct val="0"/>
              </a:spcAft>
              <a:tabLst>
                <a:tab pos="457200" algn="l"/>
              </a:tabLst>
              <a:defRPr/>
            </a:pPr>
            <a:r>
              <a:rPr lang="en-US" sz="2000" dirty="0">
                <a:solidFill>
                  <a:srgbClr val="FFFFFF">
                    <a:lumMod val="50000"/>
                  </a:srgbClr>
                </a:solidFill>
                <a:latin typeface="Lucida Sans Unicode" panose="020B0602030504020204" pitchFamily="34" charset="0"/>
                <a:cs typeface="Lucida Sans Unicode" panose="020B0602030504020204" pitchFamily="34" charset="0"/>
              </a:rPr>
              <a:t>LEFT OUTER JOIN</a:t>
            </a:r>
            <a:r>
              <a:rPr lang="en-US" sz="2000" dirty="0">
                <a:solidFill>
                  <a:srgbClr val="000000"/>
                </a:solidFill>
                <a:latin typeface="Lucida Sans Unicode" panose="020B0602030504020204" pitchFamily="34" charset="0"/>
                <a:cs typeface="Lucida Sans Unicode" panose="020B0602030504020204" pitchFamily="34" charset="0"/>
              </a:rPr>
              <a:t> Sales.Orders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ON</a:t>
            </a:r>
            <a:r>
              <a:rPr lang="en-US" sz="2000" dirty="0">
                <a:solidFill>
                  <a:srgbClr val="000000"/>
                </a:solidFill>
                <a:latin typeface="Lucida Sans Unicode" panose="020B0602030504020204" pitchFamily="34" charset="0"/>
                <a:cs typeface="Lucida Sans Unicode" panose="020B0602030504020204" pitchFamily="34" charset="0"/>
              </a:rPr>
              <a:t> c.custid = o.custid;</a:t>
            </a:r>
          </a:p>
        </p:txBody>
      </p:sp>
      <p:sp>
        <p:nvSpPr>
          <p:cNvPr id="6" name="AutoShape 3"/>
          <p:cNvSpPr>
            <a:spLocks noChangeArrowheads="1"/>
          </p:cNvSpPr>
          <p:nvPr/>
        </p:nvSpPr>
        <p:spPr bwMode="auto">
          <a:xfrm>
            <a:off x="1444625" y="3807015"/>
            <a:ext cx="6256338" cy="1822192"/>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c.custid, c.contactname, o.orderid, o.orderdate</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Sales.Customers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C LEFT OUTER JOIN Sales.Orders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ON</a:t>
            </a:r>
            <a:r>
              <a:rPr lang="en-US" sz="2000" dirty="0">
                <a:solidFill>
                  <a:srgbClr val="000000"/>
                </a:solidFill>
                <a:latin typeface="Lucida Sans Unicode" panose="020B0602030504020204" pitchFamily="34" charset="0"/>
                <a:cs typeface="Lucida Sans Unicode" panose="020B0602030504020204" pitchFamily="34" charset="0"/>
              </a:rPr>
              <a:t> c.custid = o.custid</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WHERE</a:t>
            </a:r>
            <a:r>
              <a:rPr lang="en-US" sz="2000" dirty="0">
                <a:solidFill>
                  <a:srgbClr val="000000"/>
                </a:solidFill>
                <a:latin typeface="Lucida Sans Unicode" panose="020B0602030504020204" pitchFamily="34" charset="0"/>
                <a:cs typeface="Lucida Sans Unicode" panose="020B0602030504020204" pitchFamily="34" charset="0"/>
              </a:rPr>
              <a:t> o.orderid IS </a:t>
            </a:r>
            <a:r>
              <a:rPr lang="en-US" sz="2000" dirty="0">
                <a:solidFill>
                  <a:srgbClr val="FFFFFF">
                    <a:lumMod val="50000"/>
                  </a:srgbClr>
                </a:solidFill>
                <a:latin typeface="Lucida Sans Unicode" panose="020B0602030504020204" pitchFamily="34" charset="0"/>
                <a:cs typeface="Lucida Sans Unicode" panose="020B0602030504020204" pitchFamily="34" charset="0"/>
              </a:rPr>
              <a:t>NULL</a:t>
            </a:r>
            <a:r>
              <a:rPr lang="en-US" sz="200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0951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15e4da3-1626-46ee-acb4-32e91638be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Outer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outer joins</a:t>
            </a:r>
          </a:p>
        </p:txBody>
      </p:sp>
    </p:spTree>
    <p:extLst>
      <p:ext uri="{BB962C8B-B14F-4D97-AF65-F5344CB8AC3E}">
        <p14:creationId xmlns:p14="http://schemas.microsoft.com/office/powerpoint/2010/main" val="280205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bb9c1e1-786a-4734-9033-e2753923b1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Querying with Cross Joins and Self Joins</a:t>
            </a:r>
            <a:endParaRPr lang="en-GB" dirty="0"/>
          </a:p>
        </p:txBody>
      </p:sp>
      <p:sp>
        <p:nvSpPr>
          <p:cNvPr id="3" name="Text Placeholder 2"/>
          <p:cNvSpPr>
            <a:spLocks noGrp="1"/>
          </p:cNvSpPr>
          <p:nvPr>
            <p:ph type="body" idx="1"/>
          </p:nvPr>
        </p:nvSpPr>
        <p:spPr/>
        <p:txBody>
          <a:bodyPr/>
          <a:lstStyle/>
          <a:p>
            <a:r>
              <a:rPr lang="en-GB" dirty="0" smtClean="0"/>
              <a:t>Understanding Cross Joins
Cross Join Syntax
Cross Join Examples
Understanding Self Joins
Self Join Examples
Demonstration: Querying with Cross Joins and Self Joins</a:t>
            </a:r>
            <a:endParaRPr lang="en-GB" dirty="0"/>
          </a:p>
        </p:txBody>
      </p:sp>
    </p:spTree>
    <p:extLst>
      <p:ext uri="{BB962C8B-B14F-4D97-AF65-F5344CB8AC3E}">
        <p14:creationId xmlns:p14="http://schemas.microsoft.com/office/powerpoint/2010/main" val="116362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Understanding Joins
Querying with Inner Joins
Querying with Outer Joins
Querying with Cross Joins and Self Joins</a:t>
            </a:r>
            <a:endParaRPr lang="en-GB" dirty="0"/>
          </a:p>
        </p:txBody>
      </p:sp>
    </p:spTree>
    <p:extLst>
      <p:ext uri="{BB962C8B-B14F-4D97-AF65-F5344CB8AC3E}">
        <p14:creationId xmlns:p14="http://schemas.microsoft.com/office/powerpoint/2010/main" val="251236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6e72342-0960-43b5-be88-7b7db726b2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Cross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Combine each row from first table with each row from second table</a:t>
            </a:r>
            <a:endParaRPr lang="en-GB" kern="0" dirty="0">
              <a:solidFill>
                <a:srgbClr val="000000"/>
              </a:solidFill>
            </a:endParaRPr>
          </a:p>
          <a:p>
            <a:pPr lvl="0"/>
            <a:r>
              <a:rPr lang="en-US" kern="0" dirty="0">
                <a:solidFill>
                  <a:srgbClr val="000000"/>
                </a:solidFill>
              </a:rPr>
              <a:t>All possible combinations output</a:t>
            </a:r>
          </a:p>
          <a:p>
            <a:pPr lvl="0"/>
            <a:r>
              <a:rPr lang="en-US" kern="0" dirty="0">
                <a:solidFill>
                  <a:srgbClr val="000000"/>
                </a:solidFill>
              </a:rPr>
              <a:t>Logical foundation for inner and outer joins</a:t>
            </a:r>
          </a:p>
          <a:p>
            <a:pPr lvl="1"/>
            <a:r>
              <a:rPr lang="en-US" kern="0" dirty="0">
                <a:solidFill>
                  <a:srgbClr val="000000"/>
                </a:solidFill>
              </a:rPr>
              <a:t>Inner join starts with Cartesian product, adds filter</a:t>
            </a:r>
          </a:p>
          <a:p>
            <a:pPr lvl="1"/>
            <a:r>
              <a:rPr lang="en-US" kern="0" dirty="0">
                <a:solidFill>
                  <a:srgbClr val="000000"/>
                </a:solidFill>
              </a:rPr>
              <a:t>Outer join takes Cartesian output, filtered, adds back nonmatching rows (with NULL placeholders)</a:t>
            </a:r>
          </a:p>
          <a:p>
            <a:pPr lvl="0"/>
            <a:r>
              <a:rPr lang="en-US" kern="0" dirty="0">
                <a:solidFill>
                  <a:srgbClr val="000000"/>
                </a:solidFill>
              </a:rPr>
              <a:t>Due to Cartesian product output, not typically a desired form of join</a:t>
            </a:r>
            <a:endParaRPr lang="en-GB" kern="0" dirty="0">
              <a:solidFill>
                <a:srgbClr val="000000"/>
              </a:solidFill>
            </a:endParaRPr>
          </a:p>
          <a:p>
            <a:pPr lvl="0"/>
            <a:r>
              <a:rPr lang="en-US" kern="0" dirty="0">
                <a:solidFill>
                  <a:srgbClr val="000000"/>
                </a:solidFill>
              </a:rPr>
              <a:t>Some useful exceptions:</a:t>
            </a:r>
          </a:p>
          <a:p>
            <a:pPr lvl="1"/>
            <a:r>
              <a:rPr lang="en-US" kern="0" dirty="0">
                <a:solidFill>
                  <a:srgbClr val="000000"/>
                </a:solidFill>
              </a:rPr>
              <a:t>Table of numbers, generating data for </a:t>
            </a:r>
            <a:r>
              <a:rPr lang="en-US" kern="0" dirty="0" smtClean="0">
                <a:solidFill>
                  <a:srgbClr val="000000"/>
                </a:solidFill>
              </a:rPr>
              <a:t>testing</a:t>
            </a:r>
            <a:endParaRPr lang="en-GB" kern="0" dirty="0">
              <a:solidFill>
                <a:srgbClr val="000000"/>
              </a:solidFill>
            </a:endParaRPr>
          </a:p>
        </p:txBody>
      </p:sp>
    </p:spTree>
    <p:extLst>
      <p:ext uri="{BB962C8B-B14F-4D97-AF65-F5344CB8AC3E}">
        <p14:creationId xmlns:p14="http://schemas.microsoft.com/office/powerpoint/2010/main" val="2041675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14498c5-9b0a-43a5-874f-199c62aaf1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Syntax</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No matching performed, no ON clause used</a:t>
            </a:r>
          </a:p>
          <a:p>
            <a:pPr lvl="0"/>
            <a:r>
              <a:rPr lang="en-US" kern="0" dirty="0">
                <a:solidFill>
                  <a:srgbClr val="000000"/>
                </a:solidFill>
              </a:rPr>
              <a:t>Return all rows from left table combined with each row from right table (ANSI SQL-92 syntax):</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Return all rows from left table combined with each row from right table (ANSI SQL-89 syntax):</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rrowheads="1"/>
          </p:cNvSpPr>
          <p:nvPr/>
        </p:nvSpPr>
        <p:spPr bwMode="auto">
          <a:xfrm>
            <a:off x="1444625" y="2816023"/>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t1 </a:t>
            </a:r>
            <a:r>
              <a:rPr lang="en-US" sz="200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dirty="0">
                <a:solidFill>
                  <a:srgbClr val="000000"/>
                </a:solidFill>
                <a:latin typeface="Lucida Sans Unicode" panose="020B0602030504020204" pitchFamily="34" charset="0"/>
                <a:cs typeface="Lucida Sans Unicode" panose="020B0602030504020204" pitchFamily="34" charset="0"/>
              </a:rPr>
              <a:t> t2 	</a:t>
            </a:r>
          </a:p>
        </p:txBody>
      </p:sp>
      <p:sp>
        <p:nvSpPr>
          <p:cNvPr id="6" name="AutoShape 3"/>
          <p:cNvSpPr>
            <a:spLocks noChangeArrowheads="1"/>
          </p:cNvSpPr>
          <p:nvPr/>
        </p:nvSpPr>
        <p:spPr bwMode="auto">
          <a:xfrm>
            <a:off x="1466393" y="5047649"/>
            <a:ext cx="6256338" cy="654025"/>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t1, t2 	</a:t>
            </a:r>
          </a:p>
        </p:txBody>
      </p:sp>
    </p:spTree>
    <p:extLst>
      <p:ext uri="{BB962C8B-B14F-4D97-AF65-F5344CB8AC3E}">
        <p14:creationId xmlns:p14="http://schemas.microsoft.com/office/powerpoint/2010/main" val="12164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94caa6d-bfdb-4c93-af76-43d0fd160b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test data by returning all combinations of two inputs:</a:t>
            </a:r>
          </a:p>
          <a:p>
            <a:pPr lvl="0"/>
            <a:endParaRPr lang="en-US" kern="0" dirty="0">
              <a:solidFill>
                <a:srgbClr val="000000"/>
              </a:solidFill>
            </a:endParaRPr>
          </a:p>
        </p:txBody>
      </p:sp>
      <p:sp>
        <p:nvSpPr>
          <p:cNvPr id="5" name="AutoShape 3"/>
          <p:cNvSpPr>
            <a:spLocks noChangeArrowheads="1"/>
          </p:cNvSpPr>
          <p:nvPr/>
        </p:nvSpPr>
        <p:spPr bwMode="auto">
          <a:xfrm>
            <a:off x="1444625" y="2175541"/>
            <a:ext cx="6256338" cy="923330"/>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SELECT</a:t>
            </a:r>
            <a:r>
              <a:rPr lang="en-US" sz="2000" dirty="0">
                <a:solidFill>
                  <a:srgbClr val="000000"/>
                </a:solidFill>
                <a:latin typeface="Lucida Sans Unicode" panose="020B0602030504020204" pitchFamily="34" charset="0"/>
                <a:cs typeface="Lucida Sans Unicode" panose="020B0602030504020204" pitchFamily="34" charset="0"/>
              </a:rPr>
              <a:t> e1.firstname, e2.lastname</a:t>
            </a:r>
          </a:p>
          <a:p>
            <a:pPr lvl="0" defTabSz="457200" fontAlgn="base">
              <a:lnSpc>
                <a:spcPct val="90000"/>
              </a:lnSpc>
              <a:spcBef>
                <a:spcPct val="0"/>
              </a:spcBef>
              <a:spcAft>
                <a:spcPct val="0"/>
              </a:spcAft>
              <a:tabLst>
                <a:tab pos="457200" algn="l"/>
              </a:tabLst>
              <a:defRPr/>
            </a:pPr>
            <a:r>
              <a:rPr lang="en-US" sz="2000" dirty="0">
                <a:solidFill>
                  <a:srgbClr val="0000FF"/>
                </a:solidFill>
                <a:latin typeface="Lucida Sans Unicode" panose="020B0602030504020204" pitchFamily="34" charset="0"/>
                <a:cs typeface="Lucida Sans Unicode" panose="020B0602030504020204" pitchFamily="34" charset="0"/>
              </a:rPr>
              <a:t>FROM</a:t>
            </a:r>
            <a:r>
              <a:rPr lang="en-US" sz="2000" dirty="0">
                <a:solidFill>
                  <a:srgbClr val="000000"/>
                </a:solidFill>
                <a:latin typeface="Lucida Sans Unicode" panose="020B0602030504020204" pitchFamily="34" charset="0"/>
                <a:cs typeface="Lucida Sans Unicode" panose="020B0602030504020204" pitchFamily="34" charset="0"/>
              </a:rPr>
              <a:t> HR.Employees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e1 </a:t>
            </a:r>
          </a:p>
          <a:p>
            <a:pPr lvl="0" defTabSz="457200" fontAlgn="base">
              <a:lnSpc>
                <a:spcPct val="90000"/>
              </a:lnSpc>
              <a:spcBef>
                <a:spcPct val="0"/>
              </a:spcBef>
              <a:spcAft>
                <a:spcPct val="0"/>
              </a:spcAft>
              <a:tabLst>
                <a:tab pos="457200" algn="l"/>
              </a:tabLst>
              <a:defRPr/>
            </a:pPr>
            <a:r>
              <a:rPr lang="en-US" sz="2000" dirty="0">
                <a:solidFill>
                  <a:srgbClr val="FFFFFF">
                    <a:lumMod val="50000"/>
                  </a:srgbClr>
                </a:solidFill>
                <a:latin typeface="Lucida Sans Unicode" panose="020B0602030504020204" pitchFamily="34" charset="0"/>
                <a:cs typeface="Lucida Sans Unicode" panose="020B0602030504020204" pitchFamily="34" charset="0"/>
              </a:rPr>
              <a:t>CROSS JOIN</a:t>
            </a:r>
            <a:r>
              <a:rPr lang="en-US" sz="2000" dirty="0">
                <a:solidFill>
                  <a:srgbClr val="000000"/>
                </a:solidFill>
                <a:latin typeface="Lucida Sans Unicode" panose="020B0602030504020204" pitchFamily="34" charset="0"/>
                <a:cs typeface="Lucida Sans Unicode" panose="020B0602030504020204" pitchFamily="34" charset="0"/>
              </a:rPr>
              <a:t> HR.Employees </a:t>
            </a:r>
            <a:r>
              <a:rPr lang="en-US" sz="2000" dirty="0">
                <a:solidFill>
                  <a:srgbClr val="0000FF"/>
                </a:solidFill>
                <a:latin typeface="Lucida Sans Unicode" panose="020B0602030504020204" pitchFamily="34" charset="0"/>
                <a:cs typeface="Lucida Sans Unicode" panose="020B0602030504020204" pitchFamily="34" charset="0"/>
              </a:rPr>
              <a:t>AS</a:t>
            </a:r>
            <a:r>
              <a:rPr lang="en-US" sz="2000" dirty="0">
                <a:solidFill>
                  <a:srgbClr val="000000"/>
                </a:solidFill>
                <a:latin typeface="Lucida Sans Unicode" panose="020B0602030504020204" pitchFamily="34" charset="0"/>
                <a:cs typeface="Lucida Sans Unicode" panose="020B0602030504020204" pitchFamily="34" charset="0"/>
              </a:rPr>
              <a:t> e2;</a:t>
            </a:r>
          </a:p>
        </p:txBody>
      </p:sp>
    </p:spTree>
    <p:extLst>
      <p:ext uri="{BB962C8B-B14F-4D97-AF65-F5344CB8AC3E}">
        <p14:creationId xmlns:p14="http://schemas.microsoft.com/office/powerpoint/2010/main" val="324829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0b6d4d5-bc94-4933-ba49-0bb3cab771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Self Joins</a:t>
            </a:r>
            <a:endParaRPr lang="en-GB"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24" y="2660565"/>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Why use self joins?</a:t>
            </a:r>
          </a:p>
          <a:p>
            <a:pPr lvl="1"/>
            <a:r>
              <a:rPr lang="en-US" kern="0" dirty="0">
                <a:solidFill>
                  <a:srgbClr val="000000"/>
                </a:solidFill>
              </a:rPr>
              <a:t>Compare rows in same table to each other</a:t>
            </a:r>
          </a:p>
          <a:p>
            <a:pPr lvl="0"/>
            <a:r>
              <a:rPr lang="en-US" kern="0" dirty="0">
                <a:solidFill>
                  <a:srgbClr val="000000"/>
                </a:solidFill>
              </a:rPr>
              <a:t>Create two instances of same table in FROM clause</a:t>
            </a:r>
          </a:p>
          <a:p>
            <a:pPr lvl="1"/>
            <a:r>
              <a:rPr lang="en-US" kern="0" dirty="0">
                <a:solidFill>
                  <a:srgbClr val="000000"/>
                </a:solidFill>
              </a:rPr>
              <a:t>At least one alias required</a:t>
            </a:r>
          </a:p>
          <a:p>
            <a:pPr lvl="0"/>
            <a:r>
              <a:rPr lang="en-US" kern="0" dirty="0">
                <a:solidFill>
                  <a:srgbClr val="000000"/>
                </a:solidFill>
              </a:rPr>
              <a:t>Example: Return all employees and </a:t>
            </a:r>
            <a:br>
              <a:rPr lang="en-US" kern="0" dirty="0">
                <a:solidFill>
                  <a:srgbClr val="000000"/>
                </a:solidFill>
              </a:rPr>
            </a:br>
            <a:r>
              <a:rPr lang="en-US" kern="0" dirty="0">
                <a:solidFill>
                  <a:srgbClr val="000000"/>
                </a:solidFill>
              </a:rPr>
              <a:t>the name of the employee’s manager</a:t>
            </a:r>
          </a:p>
          <a:p>
            <a:pPr lvl="0"/>
            <a:endParaRPr lang="en-US" kern="0" dirty="0">
              <a:solidFill>
                <a:srgbClr val="000000"/>
              </a:solidFill>
            </a:endParaRPr>
          </a:p>
        </p:txBody>
      </p:sp>
    </p:spTree>
    <p:extLst>
      <p:ext uri="{BB962C8B-B14F-4D97-AF65-F5344CB8AC3E}">
        <p14:creationId xmlns:p14="http://schemas.microsoft.com/office/powerpoint/2010/main" val="243247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c637a91-a1f1-4e17-97ba-96ed490738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Join Examples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Return all employees with ID of employee’s manager when a manager exists (inner join):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Return all employees with ID of manager (outer join). This will return NULL for the CEO:</a:t>
            </a:r>
          </a:p>
          <a:p>
            <a:pPr lvl="0"/>
            <a:endParaRPr lang="en-US" kern="0" dirty="0">
              <a:solidFill>
                <a:srgbClr val="000000"/>
              </a:solidFill>
            </a:endParaRPr>
          </a:p>
        </p:txBody>
      </p:sp>
      <p:sp>
        <p:nvSpPr>
          <p:cNvPr id="5" name="AutoShape 3"/>
          <p:cNvSpPr>
            <a:spLocks noChangeArrowheads="1"/>
          </p:cNvSpPr>
          <p:nvPr/>
        </p:nvSpPr>
        <p:spPr bwMode="auto">
          <a:xfrm>
            <a:off x="1444625" y="2150383"/>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SELECT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r>
              <a:rPr lang="en-US" sz="19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title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FROM</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e</a:t>
            </a:r>
          </a:p>
          <a:p>
            <a:pPr lvl="0" fontAlgn="base">
              <a:spcBef>
                <a:spcPct val="0"/>
              </a:spcBef>
              <a:spcAft>
                <a:spcPct val="0"/>
              </a:spcAft>
            </a:pPr>
            <a:r>
              <a:rPr lang="en-US" sz="1900" dirty="0">
                <a:solidFill>
                  <a:srgbClr val="808080"/>
                </a:solidFill>
                <a:latin typeface="Lucida Sans Unicode" panose="020B0602030504020204" pitchFamily="34" charset="0"/>
                <a:cs typeface="Lucida Sans Unicode" panose="020B0602030504020204" pitchFamily="34" charset="0"/>
              </a:rPr>
              <a:t>JOIN</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m </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ON</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a:t>
            </a:r>
            <a:r>
              <a:rPr lang="en-US" sz="1900" dirty="0">
                <a:solidFill>
                  <a:srgbClr val="808080"/>
                </a:solidFill>
                <a:latin typeface="Lucida Sans Unicode" panose="020B0602030504020204" pitchFamily="34" charset="0"/>
                <a:cs typeface="Lucida Sans Unicode" panose="020B0602030504020204" pitchFamily="34" charset="0"/>
              </a:rPr>
              <a:t>;</a:t>
            </a:r>
            <a:endParaRPr lang="en-US" sz="19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80295" y="4946949"/>
            <a:ext cx="6256338" cy="1614398"/>
          </a:xfrm>
          <a:prstGeom prst="roundRect">
            <a:avLst>
              <a:gd name="adj" fmla="val 0"/>
            </a:avLst>
          </a:prstGeom>
          <a:solidFill>
            <a:srgbClr val="D2D2D2"/>
          </a:solidFill>
          <a:ln w="9525" algn="ctr">
            <a:noFill/>
            <a:round/>
            <a:headEnd/>
            <a:tailEnd/>
          </a:ln>
          <a:effectLst/>
        </p:spPr>
        <p:txBody>
          <a:bodyPr anchor="ctr">
            <a:spAutoFit/>
          </a:bodyPr>
          <a:lstStyle/>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SELECT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empid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r>
              <a:rPr lang="en-US" sz="19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title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FROM</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e</a:t>
            </a:r>
          </a:p>
          <a:p>
            <a:pPr lvl="0" fontAlgn="base">
              <a:spcBef>
                <a:spcPct val="0"/>
              </a:spcBef>
              <a:spcAft>
                <a:spcPct val="0"/>
              </a:spcAft>
            </a:pPr>
            <a:r>
              <a:rPr lang="en-US" sz="1900" dirty="0">
                <a:solidFill>
                  <a:srgbClr val="808080"/>
                </a:solidFill>
                <a:latin typeface="Lucida Sans Unicode" panose="020B0602030504020204" pitchFamily="34" charset="0"/>
                <a:cs typeface="Lucida Sans Unicode" panose="020B0602030504020204" pitchFamily="34" charset="0"/>
              </a:rPr>
              <a:t>LEFT</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OUTER</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JOIN</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m</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ON</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a:t>
            </a:r>
            <a:r>
              <a:rPr lang="en-US" sz="1900" dirty="0">
                <a:solidFill>
                  <a:srgbClr val="808080"/>
                </a:solidFill>
                <a:latin typeface="Lucida Sans Unicode" panose="020B0602030504020204" pitchFamily="34" charset="0"/>
                <a:cs typeface="Lucida Sans Unicode" panose="020B0602030504020204" pitchFamily="34" charset="0"/>
              </a:rPr>
              <a:t>;</a:t>
            </a:r>
            <a:endParaRPr lang="en-US" sz="19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80649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3a78be1-95dc-43d4-b37e-a4b66c4a29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Cross Joins and Self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self joins and cross joins</a:t>
            </a:r>
          </a:p>
          <a:p>
            <a:pPr lvl="0"/>
            <a:endParaRPr lang="en-US" kern="0" dirty="0">
              <a:solidFill>
                <a:srgbClr val="000000"/>
              </a:solidFill>
            </a:endParaRPr>
          </a:p>
        </p:txBody>
      </p:sp>
    </p:spTree>
    <p:extLst>
      <p:ext uri="{BB962C8B-B14F-4D97-AF65-F5344CB8AC3E}">
        <p14:creationId xmlns:p14="http://schemas.microsoft.com/office/powerpoint/2010/main" val="3894008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Querying Multiple Tables</a:t>
            </a:r>
            <a:endParaRPr lang="en-GB" dirty="0"/>
          </a:p>
        </p:txBody>
      </p:sp>
      <p:sp>
        <p:nvSpPr>
          <p:cNvPr id="3" name="Text Placeholder 2"/>
          <p:cNvSpPr>
            <a:spLocks noGrp="1"/>
          </p:cNvSpPr>
          <p:nvPr>
            <p:ph type="body" idx="1"/>
          </p:nvPr>
        </p:nvSpPr>
        <p:spPr/>
        <p:txBody>
          <a:bodyPr/>
          <a:lstStyle/>
          <a:p>
            <a:r>
              <a:rPr lang="en-GB" dirty="0" smtClean="0"/>
              <a:t>Exercise 1: Writing Queries That Use Inner Joins
Exercise 2: Writing Queries That Use Multiple-Table Inner Joins
Exercise 3: Writing Queries That Use Self Joins
Exercise 4: Writing Queries That Use Outer Joins
Exercise 5: Writing Queries That Use Cross Joins</a:t>
            </a:r>
            <a:endParaRPr lang="en-GB" dirty="0"/>
          </a:p>
        </p:txBody>
      </p:sp>
      <p:sp>
        <p:nvSpPr>
          <p:cNvPr id="4" name="TextBox 3"/>
          <p:cNvSpPr txBox="1"/>
          <p:nvPr/>
        </p:nvSpPr>
        <p:spPr>
          <a:xfrm>
            <a:off x="458788" y="3889080"/>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287014"/>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20761B-MIA-SQL</a:t>
            </a:r>
            <a:r>
              <a:rPr lang="en-GB" sz="2800" b="0" i="0" u="none" strike="noStrike" baseline="0" dirty="0" smtClean="0">
                <a:latin typeface="Segoe UI" panose="020B0502040204020203" pitchFamily="34" charset="0"/>
              </a:rPr>
              <a:t> </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50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713148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66383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an Adventure Works business analyst who will be writing reports using corporate databases stored in SQL Server 2016. You have been given a set of business requirements for data and you will write T-SQL queries to retrieve the specified data from the databases. You notice that the data is stored in separate tables, so you will need to write queries using various join operations.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2458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286970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Joins</a:t>
            </a:r>
            <a:endParaRPr lang="en-GB" dirty="0"/>
          </a:p>
        </p:txBody>
      </p:sp>
      <p:sp>
        <p:nvSpPr>
          <p:cNvPr id="3" name="Text Placeholder 2"/>
          <p:cNvSpPr>
            <a:spLocks noGrp="1"/>
          </p:cNvSpPr>
          <p:nvPr>
            <p:ph type="body" idx="1"/>
          </p:nvPr>
        </p:nvSpPr>
        <p:spPr/>
        <p:txBody>
          <a:bodyPr/>
          <a:lstStyle/>
          <a:p>
            <a:r>
              <a:rPr lang="en-GB" dirty="0" smtClean="0"/>
              <a:t>The FROM Clause and Virtual Tables
Join Terminology: Cartesian Product
Overview of Join Types
T-SQL Syntax Choices
Demonstration: Understanding Joins</a:t>
            </a:r>
            <a:endParaRPr lang="en-GB" dirty="0"/>
          </a:p>
        </p:txBody>
      </p:sp>
    </p:spTree>
    <p:extLst>
      <p:ext uri="{BB962C8B-B14F-4D97-AF65-F5344CB8AC3E}">
        <p14:creationId xmlns:p14="http://schemas.microsoft.com/office/powerpoint/2010/main" val="257518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FROM Clause and Virtual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FROM clause determines source tables to be used in SELECT statement</a:t>
            </a:r>
          </a:p>
          <a:p>
            <a:pPr lvl="0"/>
            <a:r>
              <a:rPr lang="en-US" kern="0" dirty="0">
                <a:solidFill>
                  <a:srgbClr val="000000"/>
                </a:solidFill>
              </a:rPr>
              <a:t>FROM clause can contain tables and operators</a:t>
            </a:r>
          </a:p>
          <a:p>
            <a:pPr lvl="0"/>
            <a:r>
              <a:rPr lang="en-US" kern="0" dirty="0">
                <a:solidFill>
                  <a:srgbClr val="000000"/>
                </a:solidFill>
              </a:rPr>
              <a:t>Result set of FROM clause is virtual table</a:t>
            </a:r>
          </a:p>
          <a:p>
            <a:pPr lvl="1"/>
            <a:r>
              <a:rPr lang="en-US" kern="0" dirty="0">
                <a:solidFill>
                  <a:srgbClr val="000000"/>
                </a:solidFill>
              </a:rPr>
              <a:t>Subsequent logical operations in SELECT statement consume this virtual table</a:t>
            </a:r>
          </a:p>
          <a:p>
            <a:pPr lvl="0"/>
            <a:r>
              <a:rPr lang="en-US" kern="0" dirty="0">
                <a:solidFill>
                  <a:srgbClr val="000000"/>
                </a:solidFill>
              </a:rPr>
              <a:t>FROM clause can establish table aliases for use by subsequent phases of query</a:t>
            </a:r>
          </a:p>
        </p:txBody>
      </p:sp>
    </p:spTree>
    <p:extLst>
      <p:ext uri="{BB962C8B-B14F-4D97-AF65-F5344CB8AC3E}">
        <p14:creationId xmlns:p14="http://schemas.microsoft.com/office/powerpoint/2010/main" val="56160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Terminology: Cartesian Product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Characteristics of a Cartesian product</a:t>
            </a:r>
          </a:p>
          <a:p>
            <a:pPr lvl="1"/>
            <a:r>
              <a:rPr lang="en-US" kern="0" dirty="0">
                <a:solidFill>
                  <a:srgbClr val="000000"/>
                </a:solidFill>
              </a:rPr>
              <a:t>Output or intermediate result of FROM clause</a:t>
            </a:r>
          </a:p>
          <a:p>
            <a:pPr lvl="1"/>
            <a:r>
              <a:rPr lang="en-US" kern="0" dirty="0">
                <a:solidFill>
                  <a:srgbClr val="000000"/>
                </a:solidFill>
              </a:rPr>
              <a:t>Combine all possible combinations of two sets</a:t>
            </a:r>
          </a:p>
          <a:p>
            <a:pPr lvl="1"/>
            <a:r>
              <a:rPr lang="en-US" kern="0" dirty="0">
                <a:solidFill>
                  <a:srgbClr val="000000"/>
                </a:solidFill>
              </a:rPr>
              <a:t>In T-SQL queries, usually not desired</a:t>
            </a:r>
          </a:p>
          <a:p>
            <a:pPr lvl="2"/>
            <a:r>
              <a:rPr lang="en-US" kern="0" dirty="0">
                <a:solidFill>
                  <a:srgbClr val="000000"/>
                </a:solidFill>
              </a:rPr>
              <a:t>Special case: table of numbers</a:t>
            </a:r>
          </a:p>
          <a:p>
            <a:pPr lvl="2"/>
            <a:endParaRPr lang="en-US" kern="0" dirty="0">
              <a:solidFill>
                <a:srgbClr val="000000"/>
              </a:solidFill>
            </a:endParaRPr>
          </a:p>
          <a:p>
            <a:pPr lvl="2"/>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020217559"/>
              </p:ext>
            </p:extLst>
          </p:nvPr>
        </p:nvGraphicFramePr>
        <p:xfrm>
          <a:off x="2355425" y="3922412"/>
          <a:ext cx="1774385" cy="1509185"/>
        </p:xfrm>
        <a:graphic>
          <a:graphicData uri="http://schemas.openxmlformats.org/drawingml/2006/table">
            <a:tbl>
              <a:tblPr firstRow="1" bandRow="1">
                <a:tableStyleId>{5C22544A-7EE6-4342-B048-85BDC9FD1C3A}</a:tableStyleId>
              </a:tblPr>
              <a:tblGrid>
                <a:gridCol w="1774385">
                  <a:extLst>
                    <a:ext uri="{9D8B030D-6E8A-4147-A177-3AD203B41FA5}">
                      <a16:colId xmlns="" xmlns:a16="http://schemas.microsoft.com/office/drawing/2014/main" val="20000"/>
                    </a:ext>
                  </a:extLst>
                </a:gridCol>
              </a:tblGrid>
              <a:tr h="411905">
                <a:tc>
                  <a:txBody>
                    <a:bodyPr/>
                    <a:lstStyle/>
                    <a:p>
                      <a:r>
                        <a:rPr lang="en-US" sz="1800" dirty="0" smtClean="0">
                          <a:solidFill>
                            <a:srgbClr val="0072C6"/>
                          </a:solidFill>
                          <a:latin typeface="Segoe UI" panose="020B0502040204020203" pitchFamily="34" charset="0"/>
                          <a:cs typeface="Segoe UI" panose="020B0502040204020203" pitchFamily="34" charset="0"/>
                        </a:rPr>
                        <a:t>Product</a:t>
                      </a:r>
                      <a:endParaRPr lang="en-US" sz="1800" dirty="0">
                        <a:solidFill>
                          <a:srgbClr val="0072C6"/>
                        </a:solidFill>
                        <a:latin typeface="Segoe UI" panose="020B0502040204020203" pitchFamily="34" charset="0"/>
                        <a:cs typeface="Segoe UI" panose="020B0502040204020203" pitchFamily="34" charset="0"/>
                      </a:endParaRPr>
                    </a:p>
                  </a:txBody>
                  <a:tcPr>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0"/>
                  </a:ext>
                </a:extLst>
              </a:tr>
              <a:tr h="358762">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1"/>
                  </a:ext>
                </a:extLst>
              </a:tr>
              <a:tr h="358762">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2"/>
                  </a:ext>
                </a:extLst>
              </a:tr>
              <a:tr h="358762">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2586072"/>
              </p:ext>
            </p:extLst>
          </p:nvPr>
        </p:nvGraphicFramePr>
        <p:xfrm>
          <a:off x="4928577" y="2967182"/>
          <a:ext cx="3769177" cy="3708400"/>
        </p:xfrm>
        <a:graphic>
          <a:graphicData uri="http://schemas.openxmlformats.org/drawingml/2006/table">
            <a:tbl>
              <a:tblPr firstRow="1" bandRow="1">
                <a:tableStyleId>{5C22544A-7EE6-4342-B048-85BDC9FD1C3A}</a:tableStyleId>
              </a:tblPr>
              <a:tblGrid>
                <a:gridCol w="1936843">
                  <a:extLst>
                    <a:ext uri="{9D8B030D-6E8A-4147-A177-3AD203B41FA5}">
                      <a16:colId xmlns="" xmlns:a16="http://schemas.microsoft.com/office/drawing/2014/main" val="20000"/>
                    </a:ext>
                  </a:extLst>
                </a:gridCol>
                <a:gridCol w="1832334">
                  <a:extLst>
                    <a:ext uri="{9D8B030D-6E8A-4147-A177-3AD203B41FA5}">
                      <a16:colId xmlns="" xmlns:a16="http://schemas.microsoft.com/office/drawing/2014/main" val="20001"/>
                    </a:ext>
                  </a:extLst>
                </a:gridCol>
              </a:tblGrid>
              <a:tr h="370840">
                <a:tc>
                  <a:txBody>
                    <a:bodyPr/>
                    <a:lstStyle/>
                    <a:p>
                      <a:r>
                        <a:rPr lang="en-US" sz="1800" dirty="0" smtClean="0">
                          <a:solidFill>
                            <a:srgbClr val="0072C6"/>
                          </a:solidFill>
                          <a:latin typeface="Segoe UI" panose="020B0502040204020203" pitchFamily="34" charset="0"/>
                          <a:cs typeface="Segoe UI" panose="020B0502040204020203" pitchFamily="34" charset="0"/>
                        </a:rPr>
                        <a:t>Name</a:t>
                      </a:r>
                      <a:endParaRPr lang="en-US" sz="1800" dirty="0">
                        <a:solidFill>
                          <a:srgbClr val="0072C6"/>
                        </a:solidFill>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solidFill>
                            <a:srgbClr val="0072C6"/>
                          </a:solidFill>
                          <a:latin typeface="Segoe UI" panose="020B0502040204020203" pitchFamily="34" charset="0"/>
                          <a:cs typeface="Segoe UI" panose="020B0502040204020203" pitchFamily="34" charset="0"/>
                        </a:rPr>
                        <a:t>Product</a:t>
                      </a:r>
                      <a:endParaRPr lang="en-US" sz="1800" dirty="0">
                        <a:solidFill>
                          <a:srgbClr val="0072C6"/>
                        </a:solidFill>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r h="370840">
                <a:tc>
                  <a:txBody>
                    <a:bodyPr/>
                    <a:lstStyle/>
                    <a:p>
                      <a:r>
                        <a:rPr lang="en-US" sz="1800" dirty="0" smtClean="0">
                          <a:latin typeface="Segoe UI" panose="020B0502040204020203" pitchFamily="34" charset="0"/>
                          <a:cs typeface="Segoe UI" panose="020B0502040204020203" pitchFamily="34" charset="0"/>
                        </a:rPr>
                        <a:t>King</a:t>
                      </a:r>
                      <a:endParaRPr lang="en-US" sz="1800" dirty="0">
                        <a:latin typeface="Segoe UI" panose="020B0502040204020203" pitchFamily="34" charset="0"/>
                        <a:cs typeface="Segoe UI" panose="020B0502040204020203" pitchFamily="34" charset="0"/>
                      </a:endParaRP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Alice Mutton</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Crab Meat</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panose="020B0502040204020203" pitchFamily="34" charset="0"/>
                          <a:cs typeface="Segoe UI" panose="020B0502040204020203" pitchFamily="34" charset="0"/>
                        </a:rPr>
                        <a:t>King</a:t>
                      </a:r>
                    </a:p>
                  </a:txBody>
                  <a:tcPr>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800" dirty="0" smtClean="0">
                          <a:latin typeface="Segoe UI" panose="020B0502040204020203" pitchFamily="34" charset="0"/>
                          <a:cs typeface="Segoe UI" panose="020B0502040204020203" pitchFamily="34" charset="0"/>
                        </a:rPr>
                        <a:t>Ipoh Coffee</a:t>
                      </a:r>
                      <a:endParaRPr lang="en-US" sz="18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68892516"/>
              </p:ext>
            </p:extLst>
          </p:nvPr>
        </p:nvGraphicFramePr>
        <p:xfrm>
          <a:off x="402773" y="3934075"/>
          <a:ext cx="1153885" cy="1483360"/>
        </p:xfrm>
        <a:graphic>
          <a:graphicData uri="http://schemas.openxmlformats.org/drawingml/2006/table">
            <a:tbl>
              <a:tblPr firstRow="1" bandRow="1">
                <a:tableStyleId>{5C22544A-7EE6-4342-B048-85BDC9FD1C3A}</a:tableStyleId>
              </a:tblPr>
              <a:tblGrid>
                <a:gridCol w="1153885">
                  <a:extLst>
                    <a:ext uri="{9D8B030D-6E8A-4147-A177-3AD203B41FA5}">
                      <a16:colId xmlns="" xmlns:a16="http://schemas.microsoft.com/office/drawing/2014/main" val="20000"/>
                    </a:ext>
                  </a:extLst>
                </a:gridCol>
              </a:tblGrid>
              <a:tr h="370840">
                <a:tc>
                  <a:txBody>
                    <a:bodyPr/>
                    <a:lstStyle/>
                    <a:p>
                      <a:r>
                        <a:rPr lang="en-US" sz="1800" dirty="0" smtClean="0">
                          <a:solidFill>
                            <a:srgbClr val="0072C6"/>
                          </a:solidFill>
                          <a:latin typeface="Segoe UI" panose="020B0502040204020203" pitchFamily="34" charset="0"/>
                          <a:cs typeface="Segoe UI" panose="020B0502040204020203" pitchFamily="34" charset="0"/>
                        </a:rPr>
                        <a:t>Name</a:t>
                      </a:r>
                      <a:endParaRPr lang="en-US" sz="1800" dirty="0">
                        <a:solidFill>
                          <a:srgbClr val="0072C6"/>
                        </a:solidFill>
                        <a:latin typeface="Segoe UI" panose="020B0502040204020203" pitchFamily="34" charset="0"/>
                        <a:cs typeface="Segoe UI" panose="020B0502040204020203" pitchFamily="34" charset="0"/>
                      </a:endParaRPr>
                    </a:p>
                  </a:txBody>
                  <a:tcPr>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r>
                        <a:rPr lang="en-US" sz="1800" dirty="0" smtClean="0">
                          <a:latin typeface="Segoe UI" panose="020B0502040204020203" pitchFamily="34" charset="0"/>
                          <a:cs typeface="Segoe UI" panose="020B0502040204020203" pitchFamily="34" charset="0"/>
                        </a:rPr>
                        <a:t>Davis</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r>
                        <a:rPr lang="en-US" sz="1800" dirty="0" smtClean="0">
                          <a:latin typeface="Segoe UI" panose="020B0502040204020203" pitchFamily="34" charset="0"/>
                          <a:cs typeface="Segoe UI" panose="020B0502040204020203" pitchFamily="34" charset="0"/>
                        </a:rPr>
                        <a:t>Funk</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r>
                        <a:rPr lang="en-US" sz="1800" dirty="0" smtClean="0">
                          <a:latin typeface="Segoe UI" panose="020B0502040204020203" pitchFamily="34" charset="0"/>
                          <a:cs typeface="Segoe UI" panose="020B0502040204020203" pitchFamily="34" charset="0"/>
                        </a:rPr>
                        <a:t>King</a:t>
                      </a:r>
                      <a:endParaRPr lang="en-US" sz="1800" dirty="0">
                        <a:latin typeface="Segoe UI" panose="020B0502040204020203" pitchFamily="34" charset="0"/>
                        <a:cs typeface="Segoe UI" panose="020B0502040204020203" pitchFamily="34" charset="0"/>
                      </a:endParaRPr>
                    </a:p>
                  </a:txBody>
                  <a:tcPr>
                    <a:lnT w="12700" cap="flat" cmpd="sng" algn="ctr">
                      <a:solidFill>
                        <a:srgbClr val="569AD2"/>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grpSp>
        <p:nvGrpSpPr>
          <p:cNvPr id="8" name="Alt Text Group" descr="Multiplication and equals sign that show that the results from one table in a cartesian product with the results from another table return every possible combination of the two tables"/>
          <p:cNvGrpSpPr/>
          <p:nvPr/>
        </p:nvGrpSpPr>
        <p:grpSpPr>
          <a:xfrm>
            <a:off x="1654628" y="4218555"/>
            <a:ext cx="3175979" cy="602827"/>
            <a:chOff x="1654628" y="4218555"/>
            <a:chExt cx="3175979" cy="602827"/>
          </a:xfrm>
          <a:effectLst/>
        </p:grpSpPr>
        <p:sp>
          <p:nvSpPr>
            <p:cNvPr id="9" name="Multiply 8"/>
            <p:cNvSpPr/>
            <p:nvPr/>
          </p:nvSpPr>
          <p:spPr bwMode="auto">
            <a:xfrm>
              <a:off x="1654628" y="4218555"/>
              <a:ext cx="602827" cy="602827"/>
            </a:xfrm>
            <a:prstGeom prst="mathMultiply">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
                <a:cs typeface="Arial" charset="0"/>
              </a:endParaRPr>
            </a:p>
          </p:txBody>
        </p:sp>
        <p:sp>
          <p:nvSpPr>
            <p:cNvPr id="10" name="Equal 9"/>
            <p:cNvSpPr/>
            <p:nvPr/>
          </p:nvSpPr>
          <p:spPr bwMode="auto">
            <a:xfrm>
              <a:off x="4227780" y="4218555"/>
              <a:ext cx="602827" cy="602827"/>
            </a:xfrm>
            <a:prstGeom prst="mathEqual">
              <a:avLst/>
            </a:prstGeom>
            <a:solidFill>
              <a:schemeClr val="accent2"/>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
                <a:cs typeface="Arial" charset="0"/>
              </a:endParaRPr>
            </a:p>
          </p:txBody>
        </p:sp>
      </p:grpSp>
    </p:spTree>
    <p:extLst>
      <p:ext uri="{BB962C8B-B14F-4D97-AF65-F5344CB8AC3E}">
        <p14:creationId xmlns:p14="http://schemas.microsoft.com/office/powerpoint/2010/main" val="271947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Join Types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Join types in FROM clauses specify the operations performed on the virtual table:</a:t>
            </a:r>
          </a:p>
          <a:p>
            <a:pPr lvl="0"/>
            <a:endParaRPr lang="en-US" kern="0" dirty="0">
              <a:solidFill>
                <a:srgbClr val="000000"/>
              </a:solidFill>
            </a:endParaRPr>
          </a:p>
        </p:txBody>
      </p:sp>
      <p:graphicFrame>
        <p:nvGraphicFramePr>
          <p:cNvPr id="5" name="Content Placeholder 5"/>
          <p:cNvGraphicFramePr>
            <a:graphicFrameLocks/>
          </p:cNvGraphicFramePr>
          <p:nvPr>
            <p:extLst>
              <p:ext uri="{D42A27DB-BD31-4B8C-83A1-F6EECF244321}">
                <p14:modId xmlns:p14="http://schemas.microsoft.com/office/powerpoint/2010/main" val="1961907374"/>
              </p:ext>
            </p:extLst>
          </p:nvPr>
        </p:nvGraphicFramePr>
        <p:xfrm>
          <a:off x="557642" y="2375088"/>
          <a:ext cx="7751762" cy="3718560"/>
        </p:xfrm>
        <a:graphic>
          <a:graphicData uri="http://schemas.openxmlformats.org/drawingml/2006/table">
            <a:tbl>
              <a:tblPr firstRow="1" bandRow="1">
                <a:tableStyleId>{B301B821-A1FF-4177-AEE7-76D212191A09}</a:tableStyleId>
              </a:tblPr>
              <a:tblGrid>
                <a:gridCol w="2160844"/>
                <a:gridCol w="5590918"/>
              </a:tblGrid>
              <a:tr h="370840">
                <a:tc>
                  <a:txBody>
                    <a:bodyPr/>
                    <a:lstStyle/>
                    <a:p>
                      <a:r>
                        <a:rPr lang="en-US" sz="2200" dirty="0" smtClean="0">
                          <a:solidFill>
                            <a:srgbClr val="0072C6"/>
                          </a:solidFill>
                          <a:latin typeface="Segoe UI" panose="020B0502040204020203" pitchFamily="34" charset="0"/>
                          <a:cs typeface="Segoe UI" panose="020B0502040204020203" pitchFamily="34" charset="0"/>
                        </a:rPr>
                        <a:t>Join Type</a:t>
                      </a:r>
                      <a:endParaRPr lang="en-US" sz="2200" dirty="0">
                        <a:solidFill>
                          <a:srgbClr val="0072C6"/>
                        </a:solidFill>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tcPr>
                </a:tc>
                <a:tc>
                  <a:txBody>
                    <a:bodyPr/>
                    <a:lstStyle/>
                    <a:p>
                      <a:r>
                        <a:rPr lang="en-US" sz="2200" dirty="0" smtClean="0">
                          <a:solidFill>
                            <a:srgbClr val="0072C6"/>
                          </a:solidFill>
                          <a:latin typeface="Segoe UI" panose="020B0502040204020203" pitchFamily="34" charset="0"/>
                          <a:cs typeface="Segoe UI" panose="020B0502040204020203" pitchFamily="34" charset="0"/>
                        </a:rPr>
                        <a:t>Description</a:t>
                      </a:r>
                      <a:endParaRPr lang="en-US" sz="2200" dirty="0">
                        <a:solidFill>
                          <a:srgbClr val="0072C6"/>
                        </a:solidFill>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tcPr>
                </a:tc>
              </a:tr>
              <a:tr h="370840">
                <a:tc>
                  <a:txBody>
                    <a:bodyPr/>
                    <a:lstStyle/>
                    <a:p>
                      <a:r>
                        <a:rPr lang="en-US" sz="2200" dirty="0" smtClean="0">
                          <a:latin typeface="Segoe UI" panose="020B0502040204020203" pitchFamily="34" charset="0"/>
                          <a:cs typeface="Segoe UI" panose="020B0502040204020203" pitchFamily="34" charset="0"/>
                        </a:rPr>
                        <a:t>Cross</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anose="020B0502040204020203" pitchFamily="34" charset="0"/>
                          <a:cs typeface="Segoe UI" panose="020B0502040204020203" pitchFamily="34" charset="0"/>
                        </a:rPr>
                        <a:t>Combines all rows in both tables (creates Cartesian product)</a:t>
                      </a: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70840">
                <a:tc>
                  <a:txBody>
                    <a:bodyPr/>
                    <a:lstStyle/>
                    <a:p>
                      <a:r>
                        <a:rPr lang="en-US" sz="2200" dirty="0" smtClean="0">
                          <a:latin typeface="Segoe UI" panose="020B0502040204020203" pitchFamily="34" charset="0"/>
                          <a:cs typeface="Segoe UI" panose="020B0502040204020203" pitchFamily="34" charset="0"/>
                        </a:rPr>
                        <a:t>Inner</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applies filter to match rows between tables based on predicate</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370840">
                <a:tc>
                  <a:txBody>
                    <a:bodyPr/>
                    <a:lstStyle/>
                    <a:p>
                      <a:r>
                        <a:rPr lang="en-US" sz="2200" dirty="0" smtClean="0">
                          <a:latin typeface="Segoe UI" panose="020B0502040204020203" pitchFamily="34" charset="0"/>
                          <a:cs typeface="Segoe UI" panose="020B0502040204020203" pitchFamily="34" charset="0"/>
                        </a:rPr>
                        <a:t>Outer</a:t>
                      </a:r>
                      <a:endParaRPr lang="en-US" sz="2200" dirty="0">
                        <a:latin typeface="Segoe UI" panose="020B0502040204020203" pitchFamily="34" charset="0"/>
                        <a:cs typeface="Segoe UI" panose="020B0502040204020203" pitchFamily="34" charset="0"/>
                      </a:endParaRPr>
                    </a:p>
                  </a:txBody>
                  <a:tcP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all rows from designated table preserved, matching rows from other table retrieved. Additional NULLs inserted as placeholders</a:t>
                      </a:r>
                      <a:endParaRPr lang="en-US" sz="2200" dirty="0">
                        <a:latin typeface="Segoe UI" panose="020B0502040204020203" pitchFamily="34" charset="0"/>
                        <a:cs typeface="Segoe UI"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17111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af34d86-331e-4454-907f-03cfe0eb80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Syntax Choices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ANSI SQL-92</a:t>
            </a:r>
          </a:p>
          <a:p>
            <a:pPr lvl="1"/>
            <a:r>
              <a:rPr lang="en-US" kern="0" dirty="0">
                <a:solidFill>
                  <a:srgbClr val="000000"/>
                </a:solidFill>
              </a:rPr>
              <a:t>Tables joined by JOIN operator in FROM Clause</a:t>
            </a:r>
          </a:p>
          <a:p>
            <a:pPr lvl="1"/>
            <a:endParaRPr lang="en-US" kern="0" dirty="0">
              <a:solidFill>
                <a:srgbClr val="000000"/>
              </a:solidFill>
            </a:endParaRPr>
          </a:p>
          <a:p>
            <a:pPr lvl="1"/>
            <a:endParaRPr lang="en-US" kern="0" dirty="0">
              <a:solidFill>
                <a:srgbClr val="000000"/>
              </a:solidFill>
            </a:endParaRPr>
          </a:p>
          <a:p>
            <a:pPr lvl="1"/>
            <a:endParaRPr lang="en-US" kern="0" dirty="0">
              <a:solidFill>
                <a:srgbClr val="000000"/>
              </a:solidFill>
            </a:endParaRPr>
          </a:p>
          <a:p>
            <a:pPr lvl="0"/>
            <a:r>
              <a:rPr lang="en-US" kern="0" dirty="0">
                <a:solidFill>
                  <a:srgbClr val="000000"/>
                </a:solidFill>
              </a:rPr>
              <a:t>ANSI SQL-89</a:t>
            </a:r>
          </a:p>
          <a:p>
            <a:pPr lvl="1"/>
            <a:r>
              <a:rPr lang="en-US" kern="0" dirty="0">
                <a:solidFill>
                  <a:srgbClr val="000000"/>
                </a:solidFill>
              </a:rPr>
              <a:t>Tables joined by commas in FROM Clause</a:t>
            </a:r>
          </a:p>
          <a:p>
            <a:pPr lvl="2"/>
            <a:r>
              <a:rPr lang="en-US" kern="0" dirty="0">
                <a:solidFill>
                  <a:srgbClr val="000000"/>
                </a:solidFill>
              </a:rPr>
              <a:t>Not recommended: accidental Cartesian products!</a:t>
            </a:r>
          </a:p>
          <a:p>
            <a:pPr lvl="2"/>
            <a:endParaRPr lang="en-US" kern="0" dirty="0">
              <a:solidFill>
                <a:srgbClr val="000000"/>
              </a:solidFill>
            </a:endParaRPr>
          </a:p>
        </p:txBody>
      </p:sp>
      <p:sp>
        <p:nvSpPr>
          <p:cNvPr id="5" name="AutoShape 3"/>
          <p:cNvSpPr>
            <a:spLocks noChangeArrowheads="1"/>
          </p:cNvSpPr>
          <p:nvPr/>
        </p:nvSpPr>
        <p:spPr bwMode="auto">
          <a:xfrm>
            <a:off x="859254" y="2099831"/>
            <a:ext cx="6256338" cy="1006429"/>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SELECT</a:t>
            </a:r>
            <a:r>
              <a:rPr lang="en-US" sz="22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FROM</a:t>
            </a:r>
            <a:r>
              <a:rPr lang="en-US" sz="2200" dirty="0">
                <a:solidFill>
                  <a:srgbClr val="000000"/>
                </a:solidFill>
                <a:latin typeface="Lucida Sans Unicode" panose="020B0602030504020204" pitchFamily="34" charset="0"/>
                <a:cs typeface="Lucida Sans Unicode" panose="020B0602030504020204" pitchFamily="34" charset="0"/>
              </a:rPr>
              <a:t>   Table1 JOIN Table2</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       </a:t>
            </a:r>
            <a:r>
              <a:rPr lang="en-US" sz="2200" dirty="0">
                <a:solidFill>
                  <a:srgbClr val="0000FF"/>
                </a:solidFill>
                <a:latin typeface="Lucida Sans Unicode" panose="020B0602030504020204" pitchFamily="34" charset="0"/>
                <a:cs typeface="Lucida Sans Unicode" panose="020B0602030504020204" pitchFamily="34" charset="0"/>
              </a:rPr>
              <a:t>ON</a:t>
            </a:r>
            <a:r>
              <a:rPr lang="en-US" sz="2200" dirty="0">
                <a:solidFill>
                  <a:srgbClr val="000000"/>
                </a:solidFill>
                <a:latin typeface="Lucida Sans Unicode" panose="020B0602030504020204" pitchFamily="34" charset="0"/>
                <a:cs typeface="Lucida Sans Unicode" panose="020B0602030504020204" pitchFamily="34" charset="0"/>
              </a:rPr>
              <a:t> &lt;on_predicate&gt;</a:t>
            </a:r>
          </a:p>
        </p:txBody>
      </p:sp>
      <p:sp>
        <p:nvSpPr>
          <p:cNvPr id="6" name="AutoShape 3"/>
          <p:cNvSpPr>
            <a:spLocks noChangeArrowheads="1"/>
          </p:cNvSpPr>
          <p:nvPr/>
        </p:nvSpPr>
        <p:spPr bwMode="auto">
          <a:xfrm>
            <a:off x="859254" y="4792379"/>
            <a:ext cx="6256338" cy="1014893"/>
          </a:xfrm>
          <a:prstGeom prst="roundRect">
            <a:avLst>
              <a:gd name="adj" fmla="val 0"/>
            </a:avLst>
          </a:prstGeom>
          <a:solidFill>
            <a:srgbClr val="D2D2D2"/>
          </a:solidFill>
          <a:ln w="9525" algn="ctr">
            <a:noFill/>
            <a:round/>
            <a:headEnd/>
            <a:tailEnd/>
          </a:ln>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SELECT</a:t>
            </a:r>
            <a:r>
              <a:rPr lang="en-US" sz="22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FROM</a:t>
            </a:r>
            <a:r>
              <a:rPr lang="en-US" sz="2200" dirty="0">
                <a:solidFill>
                  <a:srgbClr val="000000"/>
                </a:solidFill>
                <a:latin typeface="Lucida Sans Unicode" panose="020B0602030504020204" pitchFamily="34" charset="0"/>
                <a:cs typeface="Lucida Sans Unicode" panose="020B0602030504020204" pitchFamily="34" charset="0"/>
              </a:rPr>
              <a:t>   Table1, Table2</a:t>
            </a:r>
          </a:p>
          <a:p>
            <a:pPr lvl="0" defTabSz="457200" fontAlgn="base">
              <a:lnSpc>
                <a:spcPct val="90000"/>
              </a:lnSpc>
              <a:spcBef>
                <a:spcPct val="0"/>
              </a:spcBef>
              <a:spcAft>
                <a:spcPct val="0"/>
              </a:spcAft>
              <a:tabLst>
                <a:tab pos="457200" algn="l"/>
              </a:tabLst>
              <a:defRPr/>
            </a:pPr>
            <a:r>
              <a:rPr lang="en-US" sz="2200" dirty="0">
                <a:solidFill>
                  <a:srgbClr val="0000FF"/>
                </a:solidFill>
                <a:latin typeface="Lucida Sans Unicode" panose="020B0602030504020204" pitchFamily="34" charset="0"/>
                <a:cs typeface="Lucida Sans Unicode" panose="020B0602030504020204" pitchFamily="34" charset="0"/>
              </a:rPr>
              <a:t>WHERE</a:t>
            </a:r>
            <a:r>
              <a:rPr lang="en-US" sz="2200" dirty="0">
                <a:solidFill>
                  <a:srgbClr val="000000"/>
                </a:solidFill>
                <a:latin typeface="Lucida Sans Unicode" panose="020B0602030504020204" pitchFamily="34" charset="0"/>
                <a:cs typeface="Lucida Sans Unicode" panose="020B0602030504020204" pitchFamily="34" charset="0"/>
              </a:rPr>
              <a:t>  &lt;where_predicate&gt;</a:t>
            </a:r>
          </a:p>
        </p:txBody>
      </p:sp>
    </p:spTree>
    <p:extLst>
      <p:ext uri="{BB962C8B-B14F-4D97-AF65-F5344CB8AC3E}">
        <p14:creationId xmlns:p14="http://schemas.microsoft.com/office/powerpoint/2010/main" val="993303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2372543-2346-4c72-9ae8-eee1a5b27d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Understanding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joins</a:t>
            </a:r>
          </a:p>
        </p:txBody>
      </p:sp>
    </p:spTree>
    <p:extLst>
      <p:ext uri="{BB962C8B-B14F-4D97-AF65-F5344CB8AC3E}">
        <p14:creationId xmlns:p14="http://schemas.microsoft.com/office/powerpoint/2010/main" val="347780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Querying with Inner Joins</a:t>
            </a:r>
            <a:endParaRPr lang="en-GB" dirty="0"/>
          </a:p>
        </p:txBody>
      </p:sp>
      <p:sp>
        <p:nvSpPr>
          <p:cNvPr id="3" name="Text Placeholder 2"/>
          <p:cNvSpPr>
            <a:spLocks noGrp="1"/>
          </p:cNvSpPr>
          <p:nvPr>
            <p:ph type="body" idx="1"/>
          </p:nvPr>
        </p:nvSpPr>
        <p:spPr/>
        <p:txBody>
          <a:bodyPr/>
          <a:lstStyle/>
          <a:p>
            <a:r>
              <a:rPr lang="en-GB" dirty="0" smtClean="0"/>
              <a:t>Understanding Inner Joins
Inner Join Syntax
Inner Join Examples
Demonstration: Querying with Inner Joins</a:t>
            </a:r>
            <a:endParaRPr lang="en-GB" dirty="0"/>
          </a:p>
        </p:txBody>
      </p:sp>
    </p:spTree>
    <p:extLst>
      <p:ext uri="{BB962C8B-B14F-4D97-AF65-F5344CB8AC3E}">
        <p14:creationId xmlns:p14="http://schemas.microsoft.com/office/powerpoint/2010/main" val="248442521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6</TotalTime>
  <Words>3227</Words>
  <Application>Microsoft Office PowerPoint</Application>
  <PresentationFormat>On-screen Show (4:3)</PresentationFormat>
  <Paragraphs>477</Paragraphs>
  <Slides>29</Slides>
  <Notes>29</Notes>
  <HiddenSlides>1</HiddenSlides>
  <MMClips>0</MMClips>
  <ScaleCrop>false</ScaleCrop>
  <HeadingPairs>
    <vt:vector size="6" baseType="variant">
      <vt:variant>
        <vt:lpstr>Fonts Used</vt:lpstr>
      </vt:variant>
      <vt:variant>
        <vt:i4>9</vt:i4>
      </vt:variant>
      <vt:variant>
        <vt:lpstr>Theme</vt:lpstr>
      </vt:variant>
      <vt:variant>
        <vt:i4>30</vt:i4>
      </vt:variant>
      <vt:variant>
        <vt:lpstr>Slide Titles</vt:lpstr>
      </vt:variant>
      <vt:variant>
        <vt:i4>29</vt:i4>
      </vt:variant>
    </vt:vector>
  </HeadingPairs>
  <TitlesOfParts>
    <vt:vector size="68" baseType="lpstr">
      <vt:lpstr>Wingdings</vt:lpstr>
      <vt:lpstr>Arial</vt:lpstr>
      <vt:lpstr>Segoe UI </vt:lpstr>
      <vt:lpstr>Segoe UI</vt:lpstr>
      <vt:lpstr>Symbol</vt:lpstr>
      <vt:lpstr>Calibri</vt:lpstr>
      <vt:lpstr>Lucida Sans Unicode</vt:lpstr>
      <vt:lpstr>Times New Roman</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Module 4</vt:lpstr>
      <vt:lpstr>Module Overview</vt:lpstr>
      <vt:lpstr>Lesson 1: Understanding Joins</vt:lpstr>
      <vt:lpstr>The FROM Clause and Virtual Tables</vt:lpstr>
      <vt:lpstr>Join Terminology: Cartesian Product</vt:lpstr>
      <vt:lpstr>Overview of Join Types</vt:lpstr>
      <vt:lpstr>T-SQL Syntax Choices</vt:lpstr>
      <vt:lpstr>Demonstration: Understanding Joins</vt:lpstr>
      <vt:lpstr>Lesson 2: Querying with Inner Joins</vt:lpstr>
      <vt:lpstr>Understanding Inner Joins</vt:lpstr>
      <vt:lpstr>Inner Join Syntax</vt:lpstr>
      <vt:lpstr>Inner Join Examples</vt:lpstr>
      <vt:lpstr>Demonstration: Querying with Inner Joins</vt:lpstr>
      <vt:lpstr>Lesson 3: Querying with Outer Joins</vt:lpstr>
      <vt:lpstr>Understanding Outer Joins</vt:lpstr>
      <vt:lpstr>Outer Join Syntax</vt:lpstr>
      <vt:lpstr>Outer Join Examples</vt:lpstr>
      <vt:lpstr>Demonstration: Querying with Outer Joins</vt:lpstr>
      <vt:lpstr>Lesson 4: Querying with Cross Joins and Self Joins</vt:lpstr>
      <vt:lpstr>Understanding Cross Joins</vt:lpstr>
      <vt:lpstr>Cross Join Syntax</vt:lpstr>
      <vt:lpstr>Cross Join Examples</vt:lpstr>
      <vt:lpstr>Understanding Self Joins</vt:lpstr>
      <vt:lpstr>Self Join Examples</vt:lpstr>
      <vt:lpstr>Demonstration: Querying with Cross Joins and Self Joins</vt:lpstr>
      <vt:lpstr>Lab: Querying Multiple Tables</vt:lpstr>
      <vt:lpstr>PowerPoint Presentation</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Richard Strange</dc:creator>
  <cp:lastModifiedBy>Richard Strange</cp:lastModifiedBy>
  <cp:revision>3</cp:revision>
  <dcterms:created xsi:type="dcterms:W3CDTF">2017-01-26T10:20:25Z</dcterms:created>
  <dcterms:modified xsi:type="dcterms:W3CDTF">2017-01-27T10:48:06Z</dcterms:modified>
</cp:coreProperties>
</file>