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6"/>
  </p:notesMasterIdLst>
  <p:sldIdLst>
    <p:sldId id="256" r:id="rId3"/>
    <p:sldId id="258" r:id="rId4"/>
    <p:sldId id="262" r:id="rId5"/>
    <p:sldId id="263" r:id="rId6"/>
    <p:sldId id="264" r:id="rId7"/>
    <p:sldId id="265" r:id="rId8"/>
    <p:sldId id="266" r:id="rId9"/>
    <p:sldId id="267" r:id="rId10"/>
    <p:sldId id="270" r:id="rId11"/>
    <p:sldId id="272" r:id="rId12"/>
    <p:sldId id="273" r:id="rId13"/>
    <p:sldId id="275" r:id="rId14"/>
    <p:sldId id="278" r:id="rId15"/>
  </p:sldIdLst>
  <p:sldSz cx="7772400" cy="10058400"/>
  <p:notesSz cx="6858000" cy="9144000"/>
  <p:embeddedFontLst>
    <p:embeddedFont>
      <p:font typeface="Calibri" panose="020F0502020204030204" pitchFamily="34" charset="0"/>
      <p:regular r:id="rId17"/>
      <p:bold r:id="rId18"/>
      <p:italic r:id="rId19"/>
      <p:boldItalic r:id="rId20"/>
    </p:embeddedFont>
    <p:embeddedFont>
      <p:font typeface="Helvetica Neue" panose="020B0604020202020204"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Open Sans Light" panose="020B0306030504020204" pitchFamily="34" charset="0"/>
      <p:regular r:id="rId29"/>
      <p:bold r:id="rId30"/>
      <p:italic r:id="rId31"/>
      <p:boldItalic r:id="rId32"/>
    </p:embeddedFont>
    <p:embeddedFont>
      <p:font typeface="Open Sans SemiBold" panose="020B0706030804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hLvKzMGgdjhUyazfukuShrU21MA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AD39CF-BF52-415A-83D3-E4E56762F199}">
  <a:tblStyle styleId="{70AD39CF-BF52-415A-83D3-E4E56762F199}"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5" autoAdjust="0"/>
    <p:restoredTop sz="96357" autoAdjust="0"/>
  </p:normalViewPr>
  <p:slideViewPr>
    <p:cSldViewPr snapToGrid="0">
      <p:cViewPr varScale="1">
        <p:scale>
          <a:sx n="78" d="100"/>
          <a:sy n="78" d="100"/>
        </p:scale>
        <p:origin x="267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font" Target="fonts/font1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4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206" name="Google Shape;206;p18: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08" name="Google Shape;108;p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53" name="Google Shape;153;p1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85" name="Google Shape;185;p1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5"/>
          <p:cNvSpPr txBox="1">
            <a:spLocks noGrp="1"/>
          </p:cNvSpPr>
          <p:nvPr>
            <p:ph type="ctrTitle"/>
          </p:nvPr>
        </p:nvSpPr>
        <p:spPr>
          <a:xfrm>
            <a:off x="264952" y="1456058"/>
            <a:ext cx="7242600" cy="4014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5"/>
          <p:cNvSpPr txBox="1">
            <a:spLocks noGrp="1"/>
          </p:cNvSpPr>
          <p:nvPr>
            <p:ph type="subTitle" idx="1"/>
          </p:nvPr>
        </p:nvSpPr>
        <p:spPr>
          <a:xfrm>
            <a:off x="264945" y="5542289"/>
            <a:ext cx="7242600" cy="155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36"/>
          <p:cNvSpPr txBox="1">
            <a:spLocks noGrp="1"/>
          </p:cNvSpPr>
          <p:nvPr>
            <p:ph type="title" hasCustomPrompt="1"/>
          </p:nvPr>
        </p:nvSpPr>
        <p:spPr>
          <a:xfrm>
            <a:off x="264945" y="2163089"/>
            <a:ext cx="7242600" cy="3839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 name="Google Shape;37;p36"/>
          <p:cNvSpPr txBox="1">
            <a:spLocks noGrp="1"/>
          </p:cNvSpPr>
          <p:nvPr>
            <p:ph type="body" idx="1"/>
          </p:nvPr>
        </p:nvSpPr>
        <p:spPr>
          <a:xfrm>
            <a:off x="264945" y="6164351"/>
            <a:ext cx="7242600" cy="25437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43"/>
        <p:cNvGrpSpPr/>
        <p:nvPr/>
      </p:nvGrpSpPr>
      <p:grpSpPr>
        <a:xfrm>
          <a:off x="0" y="0"/>
          <a:ext cx="0" cy="0"/>
          <a:chOff x="0" y="0"/>
          <a:chExt cx="0" cy="0"/>
        </a:xfrm>
      </p:grpSpPr>
      <p:sp>
        <p:nvSpPr>
          <p:cNvPr id="44" name="Google Shape;44;p2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5" name="Google Shape;45;p2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6" name="Google Shape;46;p2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47"/>
        <p:cNvGrpSpPr/>
        <p:nvPr/>
      </p:nvGrpSpPr>
      <p:grpSpPr>
        <a:xfrm>
          <a:off x="0" y="0"/>
          <a:ext cx="0" cy="0"/>
          <a:chOff x="0" y="0"/>
          <a:chExt cx="0" cy="0"/>
        </a:xfrm>
      </p:grpSpPr>
      <p:sp>
        <p:nvSpPr>
          <p:cNvPr id="48" name="Google Shape;48;p38"/>
          <p:cNvSpPr>
            <a:spLocks noGrp="1"/>
          </p:cNvSpPr>
          <p:nvPr>
            <p:ph type="pic" idx="2"/>
          </p:nvPr>
        </p:nvSpPr>
        <p:spPr>
          <a:xfrm>
            <a:off x="1691673" y="654843"/>
            <a:ext cx="4383300" cy="6103200"/>
          </a:xfrm>
          <a:prstGeom prst="rect">
            <a:avLst/>
          </a:prstGeom>
          <a:noFill/>
          <a:ln>
            <a:noFill/>
          </a:ln>
        </p:spPr>
      </p:sp>
      <p:sp>
        <p:nvSpPr>
          <p:cNvPr id="49" name="Google Shape;49;p38"/>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0" name="Google Shape;50;p38"/>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1" name="Google Shape;51;p38"/>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52"/>
        <p:cNvGrpSpPr/>
        <p:nvPr/>
      </p:nvGrpSpPr>
      <p:grpSpPr>
        <a:xfrm>
          <a:off x="0" y="0"/>
          <a:ext cx="0" cy="0"/>
          <a:chOff x="0" y="0"/>
          <a:chExt cx="0" cy="0"/>
        </a:xfrm>
      </p:grpSpPr>
      <p:sp>
        <p:nvSpPr>
          <p:cNvPr id="53" name="Google Shape;53;p39"/>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4" name="Google Shape;54;p3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55"/>
        <p:cNvGrpSpPr/>
        <p:nvPr/>
      </p:nvGrpSpPr>
      <p:grpSpPr>
        <a:xfrm>
          <a:off x="0" y="0"/>
          <a:ext cx="0" cy="0"/>
          <a:chOff x="0" y="0"/>
          <a:chExt cx="0" cy="0"/>
        </a:xfrm>
      </p:grpSpPr>
      <p:sp>
        <p:nvSpPr>
          <p:cNvPr id="56" name="Google Shape;56;p40"/>
          <p:cNvSpPr>
            <a:spLocks noGrp="1"/>
          </p:cNvSpPr>
          <p:nvPr>
            <p:ph type="pic" idx="2"/>
          </p:nvPr>
        </p:nvSpPr>
        <p:spPr>
          <a:xfrm>
            <a:off x="3982975" y="654843"/>
            <a:ext cx="2391000" cy="8486700"/>
          </a:xfrm>
          <a:prstGeom prst="rect">
            <a:avLst/>
          </a:prstGeom>
          <a:noFill/>
          <a:ln>
            <a:noFill/>
          </a:ln>
        </p:spPr>
      </p:sp>
      <p:sp>
        <p:nvSpPr>
          <p:cNvPr id="57" name="Google Shape;57;p40"/>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8" name="Google Shape;58;p40"/>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9" name="Google Shape;59;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60"/>
        <p:cNvGrpSpPr/>
        <p:nvPr/>
      </p:nvGrpSpPr>
      <p:grpSpPr>
        <a:xfrm>
          <a:off x="0" y="0"/>
          <a:ext cx="0" cy="0"/>
          <a:chOff x="0" y="0"/>
          <a:chExt cx="0" cy="0"/>
        </a:xfrm>
      </p:grpSpPr>
      <p:sp>
        <p:nvSpPr>
          <p:cNvPr id="61" name="Google Shape;61;p41"/>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2" name="Google Shape;62;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63"/>
        <p:cNvGrpSpPr/>
        <p:nvPr/>
      </p:nvGrpSpPr>
      <p:grpSpPr>
        <a:xfrm>
          <a:off x="0" y="0"/>
          <a:ext cx="0" cy="0"/>
          <a:chOff x="0" y="0"/>
          <a:chExt cx="0" cy="0"/>
        </a:xfrm>
      </p:grpSpPr>
      <p:sp>
        <p:nvSpPr>
          <p:cNvPr id="64" name="Google Shape;64;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5" name="Google Shape;65;p42"/>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67"/>
        <p:cNvGrpSpPr/>
        <p:nvPr/>
      </p:nvGrpSpPr>
      <p:grpSpPr>
        <a:xfrm>
          <a:off x="0" y="0"/>
          <a:ext cx="0" cy="0"/>
          <a:chOff x="0" y="0"/>
          <a:chExt cx="0" cy="0"/>
        </a:xfrm>
      </p:grpSpPr>
      <p:sp>
        <p:nvSpPr>
          <p:cNvPr id="68" name="Google Shape;68;p43"/>
          <p:cNvSpPr>
            <a:spLocks noGrp="1"/>
          </p:cNvSpPr>
          <p:nvPr>
            <p:ph type="pic" idx="2"/>
          </p:nvPr>
        </p:nvSpPr>
        <p:spPr>
          <a:xfrm>
            <a:off x="3982975" y="2684859"/>
            <a:ext cx="2391000" cy="6482700"/>
          </a:xfrm>
          <a:prstGeom prst="rect">
            <a:avLst/>
          </a:prstGeom>
          <a:noFill/>
          <a:ln>
            <a:noFill/>
          </a:ln>
        </p:spPr>
      </p:sp>
      <p:sp>
        <p:nvSpPr>
          <p:cNvPr id="69" name="Google Shape;69;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0" name="Google Shape;70;p43"/>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1" name="Google Shape;71;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72"/>
        <p:cNvGrpSpPr/>
        <p:nvPr/>
      </p:nvGrpSpPr>
      <p:grpSpPr>
        <a:xfrm>
          <a:off x="0" y="0"/>
          <a:ext cx="0" cy="0"/>
          <a:chOff x="0" y="0"/>
          <a:chExt cx="0" cy="0"/>
        </a:xfrm>
      </p:grpSpPr>
      <p:sp>
        <p:nvSpPr>
          <p:cNvPr id="73" name="Google Shape;73;p44"/>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4" name="Google Shape;74;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2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p26"/>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419100" algn="l">
              <a:lnSpc>
                <a:spcPct val="115000"/>
              </a:lnSpc>
              <a:spcBef>
                <a:spcPts val="0"/>
              </a:spcBef>
              <a:spcAft>
                <a:spcPts val="0"/>
              </a:spcAft>
              <a:buSzPts val="3000"/>
              <a:buChar char="●"/>
              <a:defRPr sz="3000"/>
            </a:lvl1pPr>
            <a:lvl2pPr marL="914400" lvl="1" indent="-381000" algn="l">
              <a:lnSpc>
                <a:spcPct val="115000"/>
              </a:lnSpc>
              <a:spcBef>
                <a:spcPts val="1600"/>
              </a:spcBef>
              <a:spcAft>
                <a:spcPts val="0"/>
              </a:spcAft>
              <a:buSzPts val="2400"/>
              <a:buChar char="○"/>
              <a:defRPr sz="2400"/>
            </a:lvl2pPr>
            <a:lvl3pPr marL="1371600" lvl="2" indent="-342900" algn="l">
              <a:lnSpc>
                <a:spcPct val="115000"/>
              </a:lnSpc>
              <a:spcBef>
                <a:spcPts val="1600"/>
              </a:spcBef>
              <a:spcAft>
                <a:spcPts val="0"/>
              </a:spcAft>
              <a:buSzPts val="1800"/>
              <a:buChar char="■"/>
              <a:defRPr sz="1800"/>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75"/>
        <p:cNvGrpSpPr/>
        <p:nvPr/>
      </p:nvGrpSpPr>
      <p:grpSpPr>
        <a:xfrm>
          <a:off x="0" y="0"/>
          <a:ext cx="0" cy="0"/>
          <a:chOff x="0" y="0"/>
          <a:chExt cx="0" cy="0"/>
        </a:xfrm>
      </p:grpSpPr>
      <p:sp>
        <p:nvSpPr>
          <p:cNvPr id="76" name="Google Shape;76;p45"/>
          <p:cNvSpPr>
            <a:spLocks noGrp="1"/>
          </p:cNvSpPr>
          <p:nvPr>
            <p:ph type="pic" idx="2"/>
          </p:nvPr>
        </p:nvSpPr>
        <p:spPr>
          <a:xfrm>
            <a:off x="3982975" y="5251847"/>
            <a:ext cx="2391000" cy="3889500"/>
          </a:xfrm>
          <a:prstGeom prst="rect">
            <a:avLst/>
          </a:prstGeom>
          <a:noFill/>
          <a:ln>
            <a:noFill/>
          </a:ln>
        </p:spPr>
      </p:sp>
      <p:sp>
        <p:nvSpPr>
          <p:cNvPr id="77" name="Google Shape;77;p45"/>
          <p:cNvSpPr>
            <a:spLocks noGrp="1"/>
          </p:cNvSpPr>
          <p:nvPr>
            <p:ph type="pic" idx="3"/>
          </p:nvPr>
        </p:nvSpPr>
        <p:spPr>
          <a:xfrm>
            <a:off x="3985763" y="916781"/>
            <a:ext cx="2391000" cy="3889500"/>
          </a:xfrm>
          <a:prstGeom prst="rect">
            <a:avLst/>
          </a:prstGeom>
          <a:noFill/>
          <a:ln>
            <a:noFill/>
          </a:ln>
        </p:spPr>
      </p:sp>
      <p:sp>
        <p:nvSpPr>
          <p:cNvPr id="78" name="Google Shape;78;p45"/>
          <p:cNvSpPr>
            <a:spLocks noGrp="1"/>
          </p:cNvSpPr>
          <p:nvPr>
            <p:ph type="pic" idx="4"/>
          </p:nvPr>
        </p:nvSpPr>
        <p:spPr>
          <a:xfrm>
            <a:off x="1398501" y="916781"/>
            <a:ext cx="2391000" cy="8225100"/>
          </a:xfrm>
          <a:prstGeom prst="rect">
            <a:avLst/>
          </a:prstGeom>
          <a:noFill/>
          <a:ln>
            <a:noFill/>
          </a:ln>
        </p:spPr>
      </p:sp>
      <p:sp>
        <p:nvSpPr>
          <p:cNvPr id="79" name="Google Shape;79;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sp>
        <p:nvSpPr>
          <p:cNvPr id="81" name="Google Shape;81;p46"/>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2" name="Google Shape;82;p46"/>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3" name="Google Shape;83;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84"/>
        <p:cNvGrpSpPr/>
        <p:nvPr/>
      </p:nvGrpSpPr>
      <p:grpSpPr>
        <a:xfrm>
          <a:off x="0" y="0"/>
          <a:ext cx="0" cy="0"/>
          <a:chOff x="0" y="0"/>
          <a:chExt cx="0" cy="0"/>
        </a:xfrm>
      </p:grpSpPr>
      <p:sp>
        <p:nvSpPr>
          <p:cNvPr id="85" name="Google Shape;85;p47"/>
          <p:cNvSpPr>
            <a:spLocks noGrp="1"/>
          </p:cNvSpPr>
          <p:nvPr>
            <p:ph type="pic" idx="2"/>
          </p:nvPr>
        </p:nvSpPr>
        <p:spPr>
          <a:xfrm>
            <a:off x="971550" y="0"/>
            <a:ext cx="5829300" cy="10058400"/>
          </a:xfrm>
          <a:prstGeom prst="rect">
            <a:avLst/>
          </a:prstGeom>
          <a:noFill/>
          <a:ln>
            <a:noFill/>
          </a:ln>
        </p:spPr>
      </p:sp>
      <p:sp>
        <p:nvSpPr>
          <p:cNvPr id="86" name="Google Shape;86;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7"/>
        <p:cNvGrpSpPr/>
        <p:nvPr/>
      </p:nvGrpSpPr>
      <p:grpSpPr>
        <a:xfrm>
          <a:off x="0" y="0"/>
          <a:ext cx="0" cy="0"/>
          <a:chOff x="0" y="0"/>
          <a:chExt cx="0" cy="0"/>
        </a:xfrm>
      </p:grpSpPr>
      <p:sp>
        <p:nvSpPr>
          <p:cNvPr id="88" name="Google Shape;88;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29"/>
          <p:cNvSpPr txBox="1">
            <a:spLocks noGrp="1"/>
          </p:cNvSpPr>
          <p:nvPr>
            <p:ph type="title"/>
          </p:nvPr>
        </p:nvSpPr>
        <p:spPr>
          <a:xfrm>
            <a:off x="264945" y="4206107"/>
            <a:ext cx="72426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30"/>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30"/>
          <p:cNvSpPr txBox="1">
            <a:spLocks noGrp="1"/>
          </p:cNvSpPr>
          <p:nvPr>
            <p:ph type="body" idx="1"/>
          </p:nvPr>
        </p:nvSpPr>
        <p:spPr>
          <a:xfrm>
            <a:off x="264945"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30"/>
          <p:cNvSpPr txBox="1">
            <a:spLocks noGrp="1"/>
          </p:cNvSpPr>
          <p:nvPr>
            <p:ph type="body" idx="2"/>
          </p:nvPr>
        </p:nvSpPr>
        <p:spPr>
          <a:xfrm>
            <a:off x="4107540"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32"/>
          <p:cNvSpPr txBox="1">
            <a:spLocks noGrp="1"/>
          </p:cNvSpPr>
          <p:nvPr>
            <p:ph type="title"/>
          </p:nvPr>
        </p:nvSpPr>
        <p:spPr>
          <a:xfrm>
            <a:off x="264945" y="1086507"/>
            <a:ext cx="2386800" cy="14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32"/>
          <p:cNvSpPr txBox="1">
            <a:spLocks noGrp="1"/>
          </p:cNvSpPr>
          <p:nvPr>
            <p:ph type="body" idx="1"/>
          </p:nvPr>
        </p:nvSpPr>
        <p:spPr>
          <a:xfrm>
            <a:off x="264945" y="2717440"/>
            <a:ext cx="2386800" cy="6217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33"/>
          <p:cNvSpPr txBox="1">
            <a:spLocks noGrp="1"/>
          </p:cNvSpPr>
          <p:nvPr>
            <p:ph type="title"/>
          </p:nvPr>
        </p:nvSpPr>
        <p:spPr>
          <a:xfrm>
            <a:off x="416713" y="880293"/>
            <a:ext cx="5412600" cy="79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34"/>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4"/>
          <p:cNvSpPr txBox="1">
            <a:spLocks noGrp="1"/>
          </p:cNvSpPr>
          <p:nvPr>
            <p:ph type="title"/>
          </p:nvPr>
        </p:nvSpPr>
        <p:spPr>
          <a:xfrm>
            <a:off x="225675" y="2411542"/>
            <a:ext cx="3438300" cy="2898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1" name="Google Shape;31;p34"/>
          <p:cNvSpPr txBox="1">
            <a:spLocks noGrp="1"/>
          </p:cNvSpPr>
          <p:nvPr>
            <p:ph type="subTitle" idx="1"/>
          </p:nvPr>
        </p:nvSpPr>
        <p:spPr>
          <a:xfrm>
            <a:off x="225675" y="5481569"/>
            <a:ext cx="3438300" cy="241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34"/>
          <p:cNvSpPr txBox="1">
            <a:spLocks noGrp="1"/>
          </p:cNvSpPr>
          <p:nvPr>
            <p:ph type="body" idx="2"/>
          </p:nvPr>
        </p:nvSpPr>
        <p:spPr>
          <a:xfrm>
            <a:off x="4198575" y="1415969"/>
            <a:ext cx="3261300" cy="7226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35"/>
          <p:cNvSpPr txBox="1">
            <a:spLocks noGrp="1"/>
          </p:cNvSpPr>
          <p:nvPr>
            <p:ph type="body" idx="1"/>
          </p:nvPr>
        </p:nvSpPr>
        <p:spPr>
          <a:xfrm>
            <a:off x="264945" y="8273124"/>
            <a:ext cx="5099100" cy="1183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E3D49"/>
              </a:buClr>
              <a:buSzPts val="4000"/>
              <a:buFont typeface="Open Sans"/>
              <a:buNone/>
              <a:defRPr sz="4000" b="0"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1pPr>
            <a:lvl2pPr marL="914400" marR="0" lvl="1"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2pPr>
            <a:lvl3pPr marL="1371600" marR="0" lvl="2"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endParaRPr/>
          </a:p>
        </p:txBody>
      </p:sp>
      <p:sp>
        <p:nvSpPr>
          <p:cNvPr id="8" name="Google Shape;8;p24"/>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
        <p:cNvGrpSpPr/>
        <p:nvPr/>
      </p:nvGrpSpPr>
      <p:grpSpPr>
        <a:xfrm>
          <a:off x="0" y="0"/>
          <a:ext cx="0" cy="0"/>
          <a:chOff x="0" y="0"/>
          <a:chExt cx="0" cy="0"/>
        </a:xfrm>
      </p:grpSpPr>
      <p:sp>
        <p:nvSpPr>
          <p:cNvPr id="40" name="Google Shape;40;p2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1" name="Google Shape;41;p2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2" name="Google Shape;42;p2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trello.com/b/mVYsmlE6/healthcare-web-projec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92"/>
        <p:cNvGrpSpPr/>
        <p:nvPr/>
      </p:nvGrpSpPr>
      <p:grpSpPr>
        <a:xfrm>
          <a:off x="0" y="0"/>
          <a:ext cx="0" cy="0"/>
          <a:chOff x="0" y="0"/>
          <a:chExt cx="0" cy="0"/>
        </a:xfrm>
      </p:grpSpPr>
      <p:sp>
        <p:nvSpPr>
          <p:cNvPr id="93" name="Google Shape;93;p1"/>
          <p:cNvSpPr/>
          <p:nvPr/>
        </p:nvSpPr>
        <p:spPr>
          <a:xfrm>
            <a:off x="293700" y="255500"/>
            <a:ext cx="7242600" cy="96279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
          <p:cNvSpPr txBox="1">
            <a:spLocks noGrp="1"/>
          </p:cNvSpPr>
          <p:nvPr>
            <p:ph type="ctrTitle"/>
          </p:nvPr>
        </p:nvSpPr>
        <p:spPr>
          <a:xfrm>
            <a:off x="0" y="2456316"/>
            <a:ext cx="7772400" cy="1410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4500">
                <a:solidFill>
                  <a:schemeClr val="lt1"/>
                </a:solidFill>
              </a:rPr>
              <a:t>Digital Freelancer: </a:t>
            </a:r>
            <a:endParaRPr sz="4500">
              <a:solidFill>
                <a:schemeClr val="lt1"/>
              </a:solidFill>
            </a:endParaRPr>
          </a:p>
          <a:p>
            <a:pPr marL="0" lvl="0" indent="0" algn="ctr" rtl="0">
              <a:lnSpc>
                <a:spcPct val="100000"/>
              </a:lnSpc>
              <a:spcBef>
                <a:spcPts val="0"/>
              </a:spcBef>
              <a:spcAft>
                <a:spcPts val="0"/>
              </a:spcAft>
              <a:buSzPts val="5200"/>
              <a:buNone/>
            </a:pPr>
            <a:r>
              <a:rPr lang="en" sz="3300">
                <a:solidFill>
                  <a:schemeClr val="lt1"/>
                </a:solidFill>
                <a:latin typeface="Open Sans Light"/>
                <a:ea typeface="Open Sans Light"/>
                <a:cs typeface="Open Sans Light"/>
                <a:sym typeface="Open Sans Light"/>
              </a:rPr>
              <a:t>Managing Freelancing Projects</a:t>
            </a:r>
            <a:endParaRPr sz="3300">
              <a:solidFill>
                <a:schemeClr val="lt1"/>
              </a:solidFill>
              <a:latin typeface="Open Sans Light"/>
              <a:ea typeface="Open Sans Light"/>
              <a:cs typeface="Open Sans Light"/>
              <a:sym typeface="Open Sans Light"/>
            </a:endParaRPr>
          </a:p>
        </p:txBody>
      </p:sp>
      <p:sp>
        <p:nvSpPr>
          <p:cNvPr id="95" name="Google Shape;95;p1"/>
          <p:cNvSpPr txBox="1">
            <a:spLocks noGrp="1"/>
          </p:cNvSpPr>
          <p:nvPr>
            <p:ph type="subTitle" idx="1"/>
          </p:nvPr>
        </p:nvSpPr>
        <p:spPr>
          <a:xfrm>
            <a:off x="264900" y="6051984"/>
            <a:ext cx="7242600" cy="1550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chemeClr val="lt1"/>
                </a:solidFill>
                <a:latin typeface="Open Sans SemiBold"/>
                <a:ea typeface="Open Sans SemiBold"/>
                <a:cs typeface="Open Sans SemiBold"/>
                <a:sym typeface="Open Sans SemiBold"/>
              </a:rPr>
              <a:t>Project: Working with a Mock Client</a:t>
            </a:r>
            <a:endParaRPr>
              <a:solidFill>
                <a:schemeClr val="lt1"/>
              </a:solidFill>
              <a:latin typeface="Open Sans SemiBold"/>
              <a:ea typeface="Open Sans SemiBold"/>
              <a:cs typeface="Open Sans SemiBold"/>
              <a:sym typeface="Open Sans SemiBold"/>
            </a:endParaRPr>
          </a:p>
        </p:txBody>
      </p:sp>
      <p:pic>
        <p:nvPicPr>
          <p:cNvPr id="96" name="Google Shape;96;p1"/>
          <p:cNvPicPr preferRelativeResize="0"/>
          <p:nvPr/>
        </p:nvPicPr>
        <p:blipFill rotWithShape="1">
          <a:blip r:embed="rId3">
            <a:alphaModFix/>
          </a:blip>
          <a:srcRect/>
          <a:stretch/>
        </p:blipFill>
        <p:spPr>
          <a:xfrm>
            <a:off x="2945756" y="4018695"/>
            <a:ext cx="1880889" cy="1880889"/>
          </a:xfrm>
          <a:prstGeom prst="rect">
            <a:avLst/>
          </a:prstGeom>
          <a:noFill/>
          <a:ln>
            <a:noFill/>
          </a:ln>
        </p:spPr>
      </p:pic>
      <p:pic>
        <p:nvPicPr>
          <p:cNvPr id="97" name="Google Shape;97;p1"/>
          <p:cNvPicPr preferRelativeResize="0"/>
          <p:nvPr/>
        </p:nvPicPr>
        <p:blipFill rotWithShape="1">
          <a:blip r:embed="rId4">
            <a:alphaModFix/>
          </a:blip>
          <a:srcRect/>
          <a:stretch/>
        </p:blipFill>
        <p:spPr>
          <a:xfrm>
            <a:off x="2650338" y="9257200"/>
            <a:ext cx="2471724" cy="469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7"/>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Trello Board</a:t>
            </a:r>
            <a:endParaRPr b="1"/>
          </a:p>
        </p:txBody>
      </p:sp>
      <p:sp>
        <p:nvSpPr>
          <p:cNvPr id="201" name="Google Shape;201;p17"/>
          <p:cNvSpPr txBox="1">
            <a:spLocks noGrp="1"/>
          </p:cNvSpPr>
          <p:nvPr>
            <p:ph type="body" idx="1"/>
          </p:nvPr>
        </p:nvSpPr>
        <p:spPr>
          <a:xfrm>
            <a:off x="264950" y="1990175"/>
            <a:ext cx="7242600" cy="14850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2000" dirty="0">
                <a:solidFill>
                  <a:srgbClr val="2E3D49"/>
                </a:solidFill>
                <a:highlight>
                  <a:schemeClr val="lt1"/>
                </a:highlight>
              </a:rPr>
              <a:t>Please include the following information for your Trello board: </a:t>
            </a:r>
            <a:endParaRPr sz="2000" dirty="0">
              <a:solidFill>
                <a:srgbClr val="2E3D49"/>
              </a:solidFill>
              <a:highlight>
                <a:schemeClr val="lt1"/>
              </a:highlight>
            </a:endParaRPr>
          </a:p>
          <a:p>
            <a:pPr marL="0" lvl="0" indent="0" algn="l" rtl="0">
              <a:lnSpc>
                <a:spcPct val="160000"/>
              </a:lnSpc>
              <a:spcBef>
                <a:spcPts val="0"/>
              </a:spcBef>
              <a:spcAft>
                <a:spcPts val="0"/>
              </a:spcAft>
              <a:buSzPts val="1100"/>
              <a:buNone/>
            </a:pP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r>
              <a:rPr lang="en" sz="1800" dirty="0">
                <a:solidFill>
                  <a:srgbClr val="525C65"/>
                </a:solidFill>
                <a:highlight>
                  <a:schemeClr val="lt1"/>
                </a:highlight>
              </a:rPr>
              <a:t>A link to your public Trello board should be provided here: </a:t>
            </a: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r>
              <a:rPr lang="en" sz="1800" b="1" dirty="0">
                <a:solidFill>
                  <a:srgbClr val="525C65"/>
                </a:solidFill>
                <a:highlight>
                  <a:schemeClr val="lt1"/>
                </a:highlight>
                <a:latin typeface="Open Sans"/>
                <a:ea typeface="Open Sans"/>
                <a:cs typeface="Open Sans"/>
                <a:sym typeface="Open Sans"/>
              </a:rPr>
              <a:t>[ </a:t>
            </a:r>
            <a:r>
              <a:rPr lang="en-US" sz="1800" b="1" dirty="0">
                <a:solidFill>
                  <a:srgbClr val="525C65"/>
                </a:solidFill>
                <a:highlight>
                  <a:schemeClr val="lt1"/>
                </a:highlight>
                <a:latin typeface="Open Sans"/>
                <a:ea typeface="Open Sans"/>
                <a:cs typeface="Open Sans"/>
                <a:sym typeface="Open Sans"/>
                <a:hlinkClick r:id="rId3"/>
              </a:rPr>
              <a:t>https://trello.com/b/mVYsmlE6/healthcare-web-project</a:t>
            </a:r>
            <a:r>
              <a:rPr lang="en-US" sz="1800" b="1" dirty="0">
                <a:solidFill>
                  <a:srgbClr val="525C65"/>
                </a:solidFill>
                <a:highlight>
                  <a:schemeClr val="lt1"/>
                </a:highlight>
                <a:latin typeface="Open Sans"/>
                <a:ea typeface="Open Sans"/>
                <a:cs typeface="Open Sans"/>
                <a:sym typeface="Open Sans"/>
              </a:rPr>
              <a:t> </a:t>
            </a:r>
            <a:r>
              <a:rPr lang="en" sz="1800" b="1" dirty="0">
                <a:solidFill>
                  <a:srgbClr val="525C65"/>
                </a:solidFill>
                <a:highlight>
                  <a:schemeClr val="lt1"/>
                </a:highlight>
                <a:latin typeface="Open Sans"/>
                <a:ea typeface="Open Sans"/>
                <a:cs typeface="Open Sans"/>
                <a:sym typeface="Open Sans"/>
              </a:rPr>
              <a:t>] </a:t>
            </a:r>
            <a:endParaRPr sz="1800" b="1"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1100"/>
              <a:buNone/>
            </a:pP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1600" dirty="0">
              <a:solidFill>
                <a:srgbClr val="525C65"/>
              </a:solidFill>
              <a:highlight>
                <a:schemeClr val="lt1"/>
              </a:highlight>
            </a:endParaRPr>
          </a:p>
          <a:p>
            <a:pPr marL="0" lvl="0" indent="0" algn="l" rtl="0">
              <a:lnSpc>
                <a:spcPct val="160000"/>
              </a:lnSpc>
              <a:spcBef>
                <a:spcPts val="0"/>
              </a:spcBef>
              <a:spcAft>
                <a:spcPts val="0"/>
              </a:spcAft>
              <a:buSzPts val="3000"/>
              <a:buNone/>
            </a:pPr>
            <a:endParaRPr sz="16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202" name="Google Shape;202;p17"/>
          <p:cNvSpPr txBox="1"/>
          <p:nvPr/>
        </p:nvSpPr>
        <p:spPr>
          <a:xfrm>
            <a:off x="412700" y="5049875"/>
            <a:ext cx="6947100" cy="4063500"/>
          </a:xfrm>
          <a:prstGeom prst="rect">
            <a:avLst/>
          </a:prstGeom>
          <a:noFill/>
          <a:ln w="9525" cap="flat" cmpd="sng">
            <a:solidFill>
              <a:srgbClr val="2015FF"/>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Open Sans Light"/>
                <a:ea typeface="Open Sans Light"/>
                <a:cs typeface="Open Sans Light"/>
                <a:sym typeface="Open Sans Light"/>
              </a:rPr>
              <a:t>Paste screenshot here</a:t>
            </a: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p:txBody>
      </p:sp>
      <p:sp>
        <p:nvSpPr>
          <p:cNvPr id="203" name="Google Shape;203;p17"/>
          <p:cNvSpPr txBox="1"/>
          <p:nvPr/>
        </p:nvSpPr>
        <p:spPr>
          <a:xfrm>
            <a:off x="264945" y="4264595"/>
            <a:ext cx="6947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2E3D49"/>
                </a:solidFill>
                <a:latin typeface="Open Sans Light"/>
                <a:ea typeface="Open Sans Light"/>
                <a:cs typeface="Open Sans Light"/>
                <a:sym typeface="Open Sans Light"/>
              </a:rPr>
              <a:t>Include a screenshot of the board below: </a:t>
            </a:r>
            <a:endParaRPr sz="1800" b="0" i="0" u="none" strike="noStrike" cap="none">
              <a:solidFill>
                <a:srgbClr val="2E3D49"/>
              </a:solidFill>
              <a:latin typeface="Open Sans Light"/>
              <a:ea typeface="Open Sans Light"/>
              <a:cs typeface="Open Sans Light"/>
              <a:sym typeface="Open Sans Light"/>
            </a:endParaRPr>
          </a:p>
        </p:txBody>
      </p:sp>
      <p:pic>
        <p:nvPicPr>
          <p:cNvPr id="3" name="Picture 2">
            <a:extLst>
              <a:ext uri="{FF2B5EF4-FFF2-40B4-BE49-F238E27FC236}">
                <a16:creationId xmlns:a16="http://schemas.microsoft.com/office/drawing/2014/main" id="{C5AA2B90-12F1-E9F9-1295-343E971A79B8}"/>
              </a:ext>
            </a:extLst>
          </p:cNvPr>
          <p:cNvPicPr>
            <a:picLocks noChangeAspect="1"/>
          </p:cNvPicPr>
          <p:nvPr/>
        </p:nvPicPr>
        <p:blipFill>
          <a:blip r:embed="rId4"/>
          <a:stretch>
            <a:fillRect/>
          </a:stretch>
        </p:blipFill>
        <p:spPr>
          <a:xfrm>
            <a:off x="412600" y="5049875"/>
            <a:ext cx="6947100" cy="406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207"/>
        <p:cNvGrpSpPr/>
        <p:nvPr/>
      </p:nvGrpSpPr>
      <p:grpSpPr>
        <a:xfrm>
          <a:off x="0" y="0"/>
          <a:ext cx="0" cy="0"/>
          <a:chOff x="0" y="0"/>
          <a:chExt cx="0" cy="0"/>
        </a:xfrm>
      </p:grpSpPr>
      <p:sp>
        <p:nvSpPr>
          <p:cNvPr id="208" name="Google Shape;208;p18"/>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4</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Invoice and Payment Options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209" name="Google Shape;209;p18"/>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0"/>
          <p:cNvSpPr txBox="1">
            <a:spLocks noGrp="1"/>
          </p:cNvSpPr>
          <p:nvPr>
            <p:ph type="title"/>
          </p:nvPr>
        </p:nvSpPr>
        <p:spPr>
          <a:xfrm>
            <a:off x="117575" y="204950"/>
            <a:ext cx="7389900" cy="1119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Clr>
                <a:schemeClr val="dk1"/>
              </a:buClr>
              <a:buSzPts val="1100"/>
              <a:buFont typeface="Arial"/>
              <a:buNone/>
            </a:pPr>
            <a:r>
              <a:rPr lang="en" sz="1200" dirty="0">
                <a:solidFill>
                  <a:schemeClr val="dk1"/>
                </a:solidFill>
              </a:rPr>
              <a:t>[ </a:t>
            </a:r>
            <a:r>
              <a:rPr lang="en-US" sz="1200" dirty="0">
                <a:solidFill>
                  <a:schemeClr val="dk1"/>
                </a:solidFill>
              </a:rPr>
              <a:t>Eng. Magdy Ahmed Abbas </a:t>
            </a:r>
            <a:r>
              <a:rPr lang="en" sz="1200" dirty="0">
                <a:solidFill>
                  <a:schemeClr val="dk1"/>
                </a:solidFill>
              </a:rPr>
              <a:t>]</a:t>
            </a:r>
            <a:endParaRPr sz="1200" dirty="0">
              <a:solidFill>
                <a:schemeClr val="dk1"/>
              </a:solidFill>
            </a:endParaRPr>
          </a:p>
          <a:p>
            <a:pPr marL="0" lvl="0" indent="0" algn="r" rtl="0">
              <a:lnSpc>
                <a:spcPct val="115000"/>
              </a:lnSpc>
              <a:spcBef>
                <a:spcPts val="0"/>
              </a:spcBef>
              <a:spcAft>
                <a:spcPts val="0"/>
              </a:spcAft>
              <a:buClr>
                <a:schemeClr val="dk1"/>
              </a:buClr>
              <a:buSzPts val="1100"/>
              <a:buFont typeface="Arial"/>
              <a:buNone/>
            </a:pPr>
            <a:r>
              <a:rPr lang="en" sz="1200" dirty="0">
                <a:solidFill>
                  <a:schemeClr val="dk1"/>
                </a:solidFill>
              </a:rPr>
              <a:t>[ 21 Mark Street. US ]</a:t>
            </a:r>
            <a:endParaRPr sz="31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3400" b="1" dirty="0">
                <a:solidFill>
                  <a:schemeClr val="dk1"/>
                </a:solidFill>
              </a:rPr>
              <a:t>Invoice</a:t>
            </a:r>
            <a:endParaRPr sz="4800" b="1" dirty="0">
              <a:solidFill>
                <a:schemeClr val="dk1"/>
              </a:solidFill>
            </a:endParaRPr>
          </a:p>
        </p:txBody>
      </p:sp>
      <p:cxnSp>
        <p:nvCxnSpPr>
          <p:cNvPr id="222" name="Google Shape;222;p20"/>
          <p:cNvCxnSpPr/>
          <p:nvPr/>
        </p:nvCxnSpPr>
        <p:spPr>
          <a:xfrm>
            <a:off x="215425" y="1468775"/>
            <a:ext cx="7416600" cy="39300"/>
          </a:xfrm>
          <a:prstGeom prst="straightConnector1">
            <a:avLst/>
          </a:prstGeom>
          <a:noFill/>
          <a:ln w="19050" cap="flat" cmpd="sng">
            <a:solidFill>
              <a:srgbClr val="2015FF"/>
            </a:solidFill>
            <a:prstDash val="solid"/>
            <a:round/>
            <a:headEnd type="none" w="sm" len="sm"/>
            <a:tailEnd type="none" w="sm" len="sm"/>
          </a:ln>
        </p:spPr>
      </p:cxnSp>
      <p:sp>
        <p:nvSpPr>
          <p:cNvPr id="223" name="Google Shape;223;p20"/>
          <p:cNvSpPr txBox="1"/>
          <p:nvPr/>
        </p:nvSpPr>
        <p:spPr>
          <a:xfrm>
            <a:off x="117575" y="1618300"/>
            <a:ext cx="7507500" cy="2824589"/>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 sz="1500" b="1" i="0" u="none" strike="noStrike" cap="none" dirty="0">
                <a:solidFill>
                  <a:schemeClr val="dk1"/>
                </a:solidFill>
                <a:latin typeface="Open Sans"/>
                <a:ea typeface="Open Sans"/>
                <a:cs typeface="Open Sans"/>
                <a:sym typeface="Open Sans"/>
              </a:rPr>
              <a:t>Recipient: </a:t>
            </a:r>
            <a:endParaRPr sz="1500" b="0" i="0" u="none" strike="noStrike" cap="none"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100"/>
              <a:buFont typeface="Arial"/>
              <a:buNone/>
            </a:pPr>
            <a:r>
              <a:rPr lang="en" sz="1500" b="0" i="0" u="none" strike="noStrike" cap="none" dirty="0">
                <a:solidFill>
                  <a:schemeClr val="dk1"/>
                </a:solidFill>
                <a:latin typeface="Open Sans"/>
                <a:ea typeface="Open Sans"/>
                <a:cs typeface="Open Sans"/>
                <a:sym typeface="Open Sans"/>
              </a:rPr>
              <a:t>[</a:t>
            </a:r>
            <a:r>
              <a:rPr lang="ar-EG" sz="1500" b="0" i="0" u="none" strike="noStrike" cap="none" dirty="0">
                <a:solidFill>
                  <a:schemeClr val="dk1"/>
                </a:solidFill>
                <a:latin typeface="Open Sans"/>
                <a:ea typeface="Open Sans"/>
                <a:cs typeface="Open Sans"/>
                <a:sym typeface="Open Sans"/>
              </a:rPr>
              <a:t> </a:t>
            </a:r>
            <a:r>
              <a:rPr lang="en-US" sz="1500" b="0" i="0" u="none" strike="noStrike" cap="none" dirty="0">
                <a:solidFill>
                  <a:schemeClr val="dk1"/>
                </a:solidFill>
                <a:latin typeface="Open Sans"/>
                <a:ea typeface="Open Sans"/>
                <a:cs typeface="Open Sans"/>
                <a:sym typeface="Open Sans"/>
              </a:rPr>
              <a:t>Monsters Inc</a:t>
            </a:r>
            <a:r>
              <a:rPr lang="ar-EG" sz="1500" b="0" i="0" u="none" strike="noStrike" cap="none" dirty="0">
                <a:solidFill>
                  <a:schemeClr val="dk1"/>
                </a:solidFill>
                <a:latin typeface="Open Sans"/>
                <a:ea typeface="Open Sans"/>
                <a:cs typeface="Open Sans"/>
                <a:sym typeface="Open Sans"/>
              </a:rPr>
              <a:t> </a:t>
            </a:r>
            <a:r>
              <a:rPr lang="en" sz="1500" b="0" i="0" u="none" strike="noStrike" cap="none" dirty="0">
                <a:solidFill>
                  <a:schemeClr val="dk1"/>
                </a:solidFill>
                <a:latin typeface="Open Sans"/>
                <a:ea typeface="Open Sans"/>
                <a:cs typeface="Open Sans"/>
                <a:sym typeface="Open Sans"/>
              </a:rPr>
              <a:t>]</a:t>
            </a:r>
            <a:endParaRPr sz="1500" b="0" i="0" u="none" strike="noStrike" cap="none"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100"/>
              <a:buFont typeface="Arial"/>
              <a:buNone/>
            </a:pPr>
            <a:r>
              <a:rPr lang="en" sz="1500" b="0" i="0" u="none" strike="noStrike" cap="none" dirty="0">
                <a:solidFill>
                  <a:schemeClr val="dk1"/>
                </a:solidFill>
                <a:latin typeface="Open Sans"/>
                <a:ea typeface="Open Sans"/>
                <a:cs typeface="Open Sans"/>
                <a:sym typeface="Open Sans"/>
              </a:rPr>
              <a:t>[ 30</a:t>
            </a:r>
            <a:r>
              <a:rPr lang="ar-EG" sz="1500" b="0" i="0" u="none" strike="noStrike" cap="none" dirty="0">
                <a:solidFill>
                  <a:schemeClr val="dk1"/>
                </a:solidFill>
                <a:latin typeface="Open Sans"/>
                <a:ea typeface="Open Sans"/>
                <a:cs typeface="Open Sans"/>
                <a:sym typeface="Open Sans"/>
              </a:rPr>
              <a:t> </a:t>
            </a:r>
            <a:r>
              <a:rPr lang="en-US" sz="1500" b="0" i="0" u="none" strike="noStrike" cap="none" dirty="0">
                <a:solidFill>
                  <a:schemeClr val="dk1"/>
                </a:solidFill>
                <a:latin typeface="Open Sans"/>
                <a:ea typeface="Open Sans"/>
                <a:cs typeface="Open Sans"/>
                <a:sym typeface="Open Sans"/>
              </a:rPr>
              <a:t>Himalayas Street. UK </a:t>
            </a:r>
            <a:r>
              <a:rPr lang="ar-EG" sz="1500" b="0" i="0" u="none" strike="noStrike" cap="none" dirty="0">
                <a:solidFill>
                  <a:schemeClr val="dk1"/>
                </a:solidFill>
                <a:latin typeface="Open Sans"/>
                <a:ea typeface="Open Sans"/>
                <a:cs typeface="Open Sans"/>
                <a:sym typeface="Open Sans"/>
              </a:rPr>
              <a:t> </a:t>
            </a:r>
            <a:r>
              <a:rPr lang="en" sz="1500" b="0" i="0" u="none" strike="noStrike" cap="none" dirty="0">
                <a:solidFill>
                  <a:schemeClr val="dk1"/>
                </a:solidFill>
                <a:latin typeface="Open Sans"/>
                <a:ea typeface="Open Sans"/>
                <a:cs typeface="Open Sans"/>
                <a:sym typeface="Open Sans"/>
              </a:rPr>
              <a:t>]</a:t>
            </a:r>
            <a:endParaRPr sz="3300" b="1" i="0" u="none" strike="noStrike" cap="none" dirty="0">
              <a:solidFill>
                <a:schemeClr val="dk1"/>
              </a:solidFill>
              <a:latin typeface="Open Sans"/>
              <a:ea typeface="Open Sans"/>
              <a:cs typeface="Open Sans"/>
              <a:sym typeface="Open Sans"/>
            </a:endParaRPr>
          </a:p>
          <a:p>
            <a:pPr marL="0" marR="0" lvl="0" indent="0" algn="just" rtl="0">
              <a:lnSpc>
                <a:spcPct val="115000"/>
              </a:lnSpc>
              <a:spcBef>
                <a:spcPts val="0"/>
              </a:spcBef>
              <a:spcAft>
                <a:spcPts val="0"/>
              </a:spcAft>
              <a:buClr>
                <a:schemeClr val="dk1"/>
              </a:buClr>
              <a:buSzPts val="1100"/>
              <a:buFont typeface="Arial"/>
              <a:buNone/>
            </a:pPr>
            <a:endParaRPr sz="1500" b="1" i="0" u="none" strike="noStrike" cap="none"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100"/>
              <a:buFont typeface="Arial"/>
              <a:buNone/>
            </a:pPr>
            <a:r>
              <a:rPr lang="en" sz="1500" b="1" i="0" u="none" strike="noStrike" cap="none" dirty="0">
                <a:solidFill>
                  <a:schemeClr val="dk1"/>
                </a:solidFill>
                <a:latin typeface="Open Sans"/>
                <a:ea typeface="Open Sans"/>
                <a:cs typeface="Open Sans"/>
                <a:sym typeface="Open Sans"/>
              </a:rPr>
              <a:t>Invoice #</a:t>
            </a:r>
            <a:r>
              <a:rPr lang="en" sz="1500" b="0" i="0" u="none" strike="noStrike" cap="none" dirty="0">
                <a:solidFill>
                  <a:schemeClr val="dk1"/>
                </a:solidFill>
                <a:latin typeface="Open Sans"/>
                <a:ea typeface="Open Sans"/>
                <a:cs typeface="Open Sans"/>
                <a:sym typeface="Open Sans"/>
              </a:rPr>
              <a:t>: [ 1234 ]</a:t>
            </a:r>
            <a:endParaRPr sz="1500" b="0" i="0" u="none" strike="noStrike" cap="none"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100"/>
              <a:buFont typeface="Arial"/>
              <a:buNone/>
            </a:pPr>
            <a:r>
              <a:rPr lang="en" sz="1500" b="1" i="0" u="none" strike="noStrike" cap="none" dirty="0">
                <a:solidFill>
                  <a:schemeClr val="dk1"/>
                </a:solidFill>
                <a:latin typeface="Open Sans"/>
                <a:ea typeface="Open Sans"/>
                <a:cs typeface="Open Sans"/>
                <a:sym typeface="Open Sans"/>
              </a:rPr>
              <a:t>Date issued</a:t>
            </a:r>
            <a:r>
              <a:rPr lang="en" sz="1500" b="0" i="0" u="none" strike="noStrike" cap="none" dirty="0">
                <a:solidFill>
                  <a:schemeClr val="dk1"/>
                </a:solidFill>
                <a:latin typeface="Open Sans"/>
                <a:ea typeface="Open Sans"/>
                <a:cs typeface="Open Sans"/>
                <a:sym typeface="Open Sans"/>
              </a:rPr>
              <a:t>: [ 29 / 11 / 2022 ]</a:t>
            </a:r>
            <a:endParaRPr sz="1500" b="0" i="0" u="none" strike="noStrike" cap="none"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100"/>
              <a:buFont typeface="Arial"/>
              <a:buNone/>
            </a:pPr>
            <a:r>
              <a:rPr lang="en" sz="1500" b="1" i="0" u="none" strike="noStrike" cap="none" dirty="0">
                <a:solidFill>
                  <a:schemeClr val="dk1"/>
                </a:solidFill>
                <a:latin typeface="Open Sans"/>
                <a:ea typeface="Open Sans"/>
                <a:cs typeface="Open Sans"/>
                <a:sym typeface="Open Sans"/>
              </a:rPr>
              <a:t>Date due:</a:t>
            </a:r>
            <a:r>
              <a:rPr lang="en" sz="1500" b="0" i="0" u="none" strike="noStrike" cap="none" dirty="0">
                <a:solidFill>
                  <a:schemeClr val="dk1"/>
                </a:solidFill>
                <a:latin typeface="Open Sans"/>
                <a:ea typeface="Open Sans"/>
                <a:cs typeface="Open Sans"/>
                <a:sym typeface="Open Sans"/>
              </a:rPr>
              <a:t> [ 30 / 11 / 2022 ]</a:t>
            </a:r>
            <a:endParaRPr sz="1500" b="0" i="0" u="none" strike="noStrike" cap="none"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100"/>
              <a:buFont typeface="Arial"/>
              <a:buNone/>
            </a:pPr>
            <a:endParaRPr sz="1500" b="0" i="0" u="none" strike="noStrike" cap="none" dirty="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100"/>
              <a:buFont typeface="Arial"/>
              <a:buNone/>
            </a:pPr>
            <a:r>
              <a:rPr lang="en" sz="1700" b="1" i="0" u="none" strike="noStrike" cap="none" dirty="0">
                <a:solidFill>
                  <a:schemeClr val="dk1"/>
                </a:solidFill>
                <a:latin typeface="Open Sans"/>
                <a:ea typeface="Open Sans"/>
                <a:cs typeface="Open Sans"/>
                <a:sym typeface="Open Sans"/>
              </a:rPr>
              <a:t>Services Rendered</a:t>
            </a:r>
            <a:endParaRPr sz="1700" b="0" i="0" u="none" strike="noStrike" cap="none" dirty="0">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p:txBody>
      </p:sp>
      <p:graphicFrame>
        <p:nvGraphicFramePr>
          <p:cNvPr id="224" name="Google Shape;224;p20"/>
          <p:cNvGraphicFramePr/>
          <p:nvPr>
            <p:extLst>
              <p:ext uri="{D42A27DB-BD31-4B8C-83A1-F6EECF244321}">
                <p14:modId xmlns:p14="http://schemas.microsoft.com/office/powerpoint/2010/main" val="1293127288"/>
              </p:ext>
            </p:extLst>
          </p:nvPr>
        </p:nvGraphicFramePr>
        <p:xfrm>
          <a:off x="264900" y="4457550"/>
          <a:ext cx="7242600" cy="5022100"/>
        </p:xfrm>
        <a:graphic>
          <a:graphicData uri="http://schemas.openxmlformats.org/drawingml/2006/table">
            <a:tbl>
              <a:tblPr>
                <a:noFill/>
                <a:tableStyleId>{70AD39CF-BF52-415A-83D3-E4E56762F199}</a:tableStyleId>
              </a:tblPr>
              <a:tblGrid>
                <a:gridCol w="1865675">
                  <a:extLst>
                    <a:ext uri="{9D8B030D-6E8A-4147-A177-3AD203B41FA5}">
                      <a16:colId xmlns:a16="http://schemas.microsoft.com/office/drawing/2014/main" val="20000"/>
                    </a:ext>
                  </a:extLst>
                </a:gridCol>
                <a:gridCol w="2662275">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58025">
                  <a:extLst>
                    <a:ext uri="{9D8B030D-6E8A-4147-A177-3AD203B41FA5}">
                      <a16:colId xmlns:a16="http://schemas.microsoft.com/office/drawing/2014/main" val="20003"/>
                    </a:ext>
                  </a:extLst>
                </a:gridCol>
                <a:gridCol w="886675">
                  <a:extLst>
                    <a:ext uri="{9D8B030D-6E8A-4147-A177-3AD203B41FA5}">
                      <a16:colId xmlns:a16="http://schemas.microsoft.com/office/drawing/2014/main" val="20004"/>
                    </a:ext>
                  </a:extLst>
                </a:gridCol>
              </a:tblGrid>
              <a:tr h="551700">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dirty="0">
                          <a:solidFill>
                            <a:srgbClr val="FFFFFF"/>
                          </a:solidFill>
                          <a:latin typeface="Open Sans"/>
                          <a:ea typeface="Open Sans"/>
                          <a:cs typeface="Open Sans"/>
                          <a:sym typeface="Open Sans"/>
                        </a:rPr>
                        <a:t>Service</a:t>
                      </a:r>
                      <a:endParaRPr sz="1300" b="1" u="none" strike="noStrike" cap="none" dirty="0">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FFFFFF"/>
                          </a:solidFill>
                          <a:latin typeface="Open Sans"/>
                          <a:ea typeface="Open Sans"/>
                          <a:cs typeface="Open Sans"/>
                          <a:sym typeface="Open Sans"/>
                        </a:rPr>
                        <a:t>Description of Work Done</a:t>
                      </a:r>
                      <a:endParaRPr sz="1300" b="1" u="none" strike="noStrike" cap="none">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FFFFFF"/>
                          </a:solidFill>
                          <a:latin typeface="Open Sans"/>
                          <a:ea typeface="Open Sans"/>
                          <a:cs typeface="Open Sans"/>
                          <a:sym typeface="Open Sans"/>
                        </a:rPr>
                        <a:t>Hours Spent </a:t>
                      </a:r>
                      <a:endParaRPr sz="1300" b="1" u="none" strike="noStrike" cap="none">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FFFFFF"/>
                          </a:solidFill>
                          <a:latin typeface="Open Sans"/>
                          <a:ea typeface="Open Sans"/>
                          <a:cs typeface="Open Sans"/>
                          <a:sym typeface="Open Sans"/>
                        </a:rPr>
                        <a:t>Amount Per Hour</a:t>
                      </a:r>
                      <a:endParaRPr sz="1300" b="1" u="none" strike="noStrike" cap="none">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300" b="1" u="none" strike="noStrike" cap="none">
                          <a:solidFill>
                            <a:srgbClr val="FFFFFF"/>
                          </a:solidFill>
                          <a:latin typeface="Open Sans"/>
                          <a:ea typeface="Open Sans"/>
                          <a:cs typeface="Open Sans"/>
                          <a:sym typeface="Open Sans"/>
                        </a:rPr>
                        <a:t>Total</a:t>
                      </a:r>
                      <a:endParaRPr sz="1300" b="1" u="none" strike="noStrike" cap="none">
                        <a:solidFill>
                          <a:srgbClr val="FFFFFF"/>
                        </a:solidFill>
                        <a:latin typeface="Open Sans"/>
                        <a:ea typeface="Open Sans"/>
                        <a:cs typeface="Open Sans"/>
                        <a:sym typeface="Open Sans"/>
                      </a:endParaRPr>
                    </a:p>
                  </a:txBody>
                  <a:tcPr marL="63500" marR="63500" marT="63500" marB="63500">
                    <a:solidFill>
                      <a:srgbClr val="2015FF"/>
                    </a:solidFill>
                  </a:tcPr>
                </a:tc>
                <a:extLst>
                  <a:ext uri="{0D108BD9-81ED-4DB2-BD59-A6C34878D82A}">
                    <a16:rowId xmlns:a16="http://schemas.microsoft.com/office/drawing/2014/main" val="10000"/>
                  </a:ext>
                </a:extLst>
              </a:tr>
              <a:tr h="738550">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Open Sans"/>
                          <a:ea typeface="Open Sans"/>
                          <a:cs typeface="Open Sans"/>
                          <a:sym typeface="Open Sans"/>
                        </a:rPr>
                        <a:t>[ HTML ]</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Open Sans"/>
                          <a:ea typeface="Open Sans"/>
                          <a:cs typeface="Open Sans"/>
                          <a:sym typeface="Open Sans"/>
                        </a:rPr>
                        <a:t>[ Create Pages Using HTML ]</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Open Sans"/>
                          <a:ea typeface="Open Sans"/>
                          <a:cs typeface="Open Sans"/>
                          <a:sym typeface="Open Sans"/>
                        </a:rPr>
                        <a:t>[ 75 ]</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Open Sans"/>
                          <a:ea typeface="Open Sans"/>
                          <a:cs typeface="Open Sans"/>
                          <a:sym typeface="Open Sans"/>
                        </a:rPr>
                        <a:t>[ $50 ]</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Open Sans"/>
                          <a:ea typeface="Open Sans"/>
                          <a:cs typeface="Open Sans"/>
                          <a:sym typeface="Open Sans"/>
                        </a:rPr>
                        <a:t>(Hours spent) x (Amount per hour) = [$3750]</a:t>
                      </a:r>
                      <a:endParaRPr sz="1300" u="none" strike="noStrike" cap="none"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1"/>
                  </a:ext>
                </a:extLst>
              </a:tr>
              <a:tr h="738550">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Open Sans"/>
                          <a:ea typeface="Open Sans"/>
                          <a:cs typeface="Open Sans"/>
                          <a:sym typeface="Open Sans"/>
                        </a:rPr>
                        <a:t>[ CSS ]</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Open Sans"/>
                          <a:ea typeface="Open Sans"/>
                          <a:cs typeface="Open Sans"/>
                          <a:sym typeface="Open Sans"/>
                        </a:rPr>
                        <a:t>[ Handling Pages Using CSS ]</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Open Sans"/>
                          <a:ea typeface="Open Sans"/>
                          <a:cs typeface="Open Sans"/>
                          <a:sym typeface="Open Sans"/>
                        </a:rPr>
                        <a:t>[ 50 ]</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Open Sans"/>
                          <a:ea typeface="Open Sans"/>
                          <a:cs typeface="Open Sans"/>
                          <a:sym typeface="Open Sans"/>
                        </a:rPr>
                        <a:t>[ $50 ]</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Open Sans"/>
                          <a:ea typeface="Open Sans"/>
                          <a:cs typeface="Open Sans"/>
                          <a:sym typeface="Open Sans"/>
                        </a:rPr>
                        <a:t>(Hours spent) x (Amount per hour) = [$2500]</a:t>
                      </a:r>
                      <a:endParaRPr sz="1300" u="none" strike="noStrike" cap="none"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2"/>
                  </a:ext>
                </a:extLst>
              </a:tr>
              <a:tr h="738550">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Open Sans"/>
                          <a:ea typeface="Open Sans"/>
                          <a:cs typeface="Open Sans"/>
                          <a:sym typeface="Open Sans"/>
                        </a:rPr>
                        <a:t>[ JavaScript Library ]</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Open Sans"/>
                          <a:ea typeface="Open Sans"/>
                          <a:cs typeface="Open Sans"/>
                          <a:sym typeface="Open Sans"/>
                        </a:rPr>
                        <a:t>[ Using React.js Library ]</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Open Sans"/>
                          <a:ea typeface="Open Sans"/>
                          <a:cs typeface="Open Sans"/>
                          <a:sym typeface="Open Sans"/>
                        </a:rPr>
                        <a:t>[ 50 ]</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Open Sans"/>
                          <a:ea typeface="Open Sans"/>
                          <a:cs typeface="Open Sans"/>
                          <a:sym typeface="Open Sans"/>
                        </a:rPr>
                        <a:t>[ $50 ]</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Open Sans"/>
                          <a:ea typeface="Open Sans"/>
                          <a:cs typeface="Open Sans"/>
                          <a:sym typeface="Open Sans"/>
                        </a:rPr>
                        <a:t>(Hours spent) x (Amount per hour) = [$2500]</a:t>
                      </a:r>
                      <a:endParaRPr sz="1300" u="none" strike="noStrike" cap="none"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3"/>
                  </a:ext>
                </a:extLst>
              </a:tr>
              <a:tr h="738550">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Open Sans"/>
                          <a:ea typeface="Open Sans"/>
                          <a:cs typeface="Open Sans"/>
                          <a:sym typeface="Open Sans"/>
                        </a:rPr>
                        <a:t>[ Testing ]</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Open Sans"/>
                          <a:ea typeface="Open Sans"/>
                          <a:cs typeface="Open Sans"/>
                          <a:sym typeface="Open Sans"/>
                        </a:rPr>
                        <a:t>[ Test All Coded Files ]</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Open Sans"/>
                          <a:ea typeface="Open Sans"/>
                          <a:cs typeface="Open Sans"/>
                          <a:sym typeface="Open Sans"/>
                        </a:rPr>
                        <a:t>[ 25 ]</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Open Sans"/>
                          <a:ea typeface="Open Sans"/>
                          <a:cs typeface="Open Sans"/>
                          <a:sym typeface="Open Sans"/>
                        </a:rPr>
                        <a:t>[ $50 ]</a:t>
                      </a:r>
                      <a:endParaRPr sz="1300" u="none" strike="noStrike" cap="none" dirty="0">
                        <a:latin typeface="Open Sans"/>
                        <a:ea typeface="Open Sans"/>
                        <a:cs typeface="Open Sans"/>
                        <a:sym typeface="Open Sans"/>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Open Sans"/>
                          <a:ea typeface="Open Sans"/>
                          <a:cs typeface="Open Sans"/>
                          <a:sym typeface="Open Sans"/>
                        </a:rPr>
                        <a:t>(Hours spent) x (Amount per hour) = [$1250]</a:t>
                      </a:r>
                      <a:endParaRPr sz="1300" u="none" strike="noStrike" cap="none"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4"/>
                  </a:ext>
                </a:extLst>
              </a:tr>
            </a:tbl>
          </a:graphicData>
        </a:graphic>
      </p:graphicFrame>
      <p:sp>
        <p:nvSpPr>
          <p:cNvPr id="225" name="Google Shape;225;p20"/>
          <p:cNvSpPr txBox="1"/>
          <p:nvPr/>
        </p:nvSpPr>
        <p:spPr>
          <a:xfrm>
            <a:off x="1626125" y="9615575"/>
            <a:ext cx="4490400" cy="831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400" b="1" i="0" u="none" strike="noStrike" cap="none" dirty="0">
                <a:solidFill>
                  <a:srgbClr val="000000"/>
                </a:solidFill>
                <a:latin typeface="Open Sans"/>
                <a:ea typeface="Open Sans"/>
                <a:cs typeface="Open Sans"/>
                <a:sym typeface="Open Sans"/>
              </a:rPr>
              <a:t>Total Payment Due:</a:t>
            </a:r>
            <a:r>
              <a:rPr lang="en" sz="1400" b="0" i="0" u="none" strike="noStrike" cap="none" dirty="0">
                <a:solidFill>
                  <a:srgbClr val="000000"/>
                </a:solidFill>
                <a:latin typeface="Open Sans Light"/>
                <a:ea typeface="Open Sans Light"/>
                <a:cs typeface="Open Sans Light"/>
                <a:sym typeface="Open Sans Light"/>
              </a:rPr>
              <a:t> [ </a:t>
            </a:r>
            <a:r>
              <a:rPr lang="en" sz="1400" u="none" strike="noStrike" cap="none" dirty="0">
                <a:latin typeface="Open Sans"/>
                <a:ea typeface="Open Sans"/>
                <a:cs typeface="Open Sans"/>
                <a:sym typeface="Open Sans"/>
              </a:rPr>
              <a:t>$10000 </a:t>
            </a:r>
            <a:r>
              <a:rPr lang="en" sz="1400" b="0" i="0" u="none" strike="noStrike" cap="none" dirty="0">
                <a:solidFill>
                  <a:srgbClr val="000000"/>
                </a:solidFill>
                <a:latin typeface="Open Sans Light"/>
                <a:ea typeface="Open Sans Light"/>
                <a:cs typeface="Open Sans Light"/>
                <a:sym typeface="Open Sans Light"/>
              </a:rPr>
              <a:t>]</a:t>
            </a:r>
            <a:endParaRPr sz="1400" b="0" i="0" u="none" strike="noStrike" cap="none" dirty="0">
              <a:solidFill>
                <a:srgbClr val="000000"/>
              </a:solidFill>
              <a:latin typeface="Open Sans Light"/>
              <a:ea typeface="Open Sans Light"/>
              <a:cs typeface="Open Sans Light"/>
              <a:sym typeface="Open Sans Light"/>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dirty="0">
              <a:solidFill>
                <a:srgbClr val="000000"/>
              </a:solidFill>
              <a:latin typeface="Open Sans Light"/>
              <a:ea typeface="Open Sans Light"/>
              <a:cs typeface="Open Sans Light"/>
              <a:sym typeface="Open Sans Ligh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Light"/>
              <a:ea typeface="Open Sans Light"/>
              <a:cs typeface="Open Sans Light"/>
              <a:sym typeface="Open Sans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b="1"/>
              <a:t>Payment Options</a:t>
            </a:r>
            <a:endParaRPr b="1"/>
          </a:p>
        </p:txBody>
      </p:sp>
      <p:sp>
        <p:nvSpPr>
          <p:cNvPr id="249" name="Google Shape;249;p23"/>
          <p:cNvSpPr txBox="1">
            <a:spLocks noGrp="1"/>
          </p:cNvSpPr>
          <p:nvPr>
            <p:ph type="body" idx="1"/>
          </p:nvPr>
        </p:nvSpPr>
        <p:spPr>
          <a:xfrm>
            <a:off x="264950" y="2253728"/>
            <a:ext cx="7242600" cy="1504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3000"/>
              <a:buNone/>
            </a:pPr>
            <a:r>
              <a:rPr lang="en" sz="2200">
                <a:solidFill>
                  <a:srgbClr val="525C65"/>
                </a:solidFill>
                <a:highlight>
                  <a:schemeClr val="lt1"/>
                </a:highlight>
              </a:rPr>
              <a:t>Below, write a sentence explaining what payment methods are accepted and how the client can pay for services rendered:</a:t>
            </a:r>
            <a:endParaRPr sz="2200">
              <a:solidFill>
                <a:srgbClr val="525C65"/>
              </a:solidFill>
              <a:highlight>
                <a:schemeClr val="lt1"/>
              </a:highlight>
            </a:endParaRPr>
          </a:p>
        </p:txBody>
      </p:sp>
      <p:sp>
        <p:nvSpPr>
          <p:cNvPr id="250" name="Google Shape;250;p23"/>
          <p:cNvSpPr txBox="1"/>
          <p:nvPr/>
        </p:nvSpPr>
        <p:spPr>
          <a:xfrm>
            <a:off x="264850" y="3758228"/>
            <a:ext cx="6985800" cy="387795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dirty="0">
                <a:solidFill>
                  <a:srgbClr val="000000"/>
                </a:solidFill>
                <a:latin typeface="Open Sans SemiBold"/>
                <a:ea typeface="Open Sans SemiBold"/>
                <a:cs typeface="Open Sans SemiBold"/>
                <a:sym typeface="Open Sans SemiBold"/>
              </a:rPr>
              <a:t>Answer:</a:t>
            </a:r>
            <a:br>
              <a:rPr lang="en" sz="2000" b="0" i="0" u="none" strike="noStrike" cap="none" dirty="0">
                <a:solidFill>
                  <a:srgbClr val="000000"/>
                </a:solidFill>
                <a:latin typeface="Open Sans SemiBold"/>
                <a:ea typeface="Open Sans SemiBold"/>
                <a:cs typeface="Open Sans SemiBold"/>
                <a:sym typeface="Open Sans SemiBold"/>
              </a:rPr>
            </a:br>
            <a:br>
              <a:rPr lang="en" sz="2000" b="1" dirty="0">
                <a:latin typeface="Open Sans"/>
                <a:ea typeface="Open Sans"/>
                <a:cs typeface="Open Sans"/>
                <a:sym typeface="Open Sans"/>
              </a:rPr>
            </a:br>
            <a:r>
              <a:rPr lang="en" sz="2000" b="1" dirty="0">
                <a:latin typeface="Open Sans"/>
                <a:ea typeface="Open Sans"/>
                <a:cs typeface="Open Sans"/>
                <a:sym typeface="Open Sans"/>
              </a:rPr>
              <a:t>Mode Of Payment :</a:t>
            </a:r>
            <a:br>
              <a:rPr lang="en" sz="2000" b="1" dirty="0">
                <a:latin typeface="Open Sans"/>
                <a:ea typeface="Open Sans"/>
                <a:cs typeface="Open Sans"/>
                <a:sym typeface="Open Sans"/>
              </a:rPr>
            </a:br>
            <a:br>
              <a:rPr lang="en" sz="2000" b="1" dirty="0">
                <a:latin typeface="Open Sans"/>
                <a:ea typeface="Open Sans"/>
                <a:cs typeface="Open Sans"/>
                <a:sym typeface="Open Sans"/>
              </a:rPr>
            </a:br>
            <a:r>
              <a:rPr lang="en" sz="2000" b="1" u="sng" dirty="0">
                <a:latin typeface="Open Sans"/>
                <a:ea typeface="Open Sans"/>
                <a:cs typeface="Open Sans"/>
                <a:sym typeface="Open Sans"/>
              </a:rPr>
              <a:t>Bank Transfer Address :</a:t>
            </a:r>
            <a:br>
              <a:rPr lang="en" sz="2000" b="1" dirty="0">
                <a:latin typeface="Open Sans"/>
                <a:ea typeface="Open Sans"/>
                <a:cs typeface="Open Sans"/>
                <a:sym typeface="Open Sans"/>
              </a:rPr>
            </a:br>
            <a:r>
              <a:rPr lang="en" sz="2000" dirty="0">
                <a:latin typeface="Open Sans"/>
                <a:ea typeface="Open Sans"/>
                <a:cs typeface="Open Sans"/>
                <a:sym typeface="Open Sans"/>
              </a:rPr>
              <a:t>Bank Of </a:t>
            </a:r>
            <a:r>
              <a:rPr lang="en-US" sz="2000" dirty="0">
                <a:latin typeface="Open Sans"/>
                <a:ea typeface="Open Sans"/>
                <a:cs typeface="Open Sans"/>
                <a:sym typeface="Open Sans"/>
              </a:rPr>
              <a:t>JPMorgan Chase Headquarters, 270 Park Avenue, New York, NY.</a:t>
            </a:r>
            <a:br>
              <a:rPr lang="en-US" sz="2000" dirty="0">
                <a:latin typeface="Open Sans"/>
                <a:ea typeface="Open Sans"/>
                <a:cs typeface="Open Sans"/>
                <a:sym typeface="Open Sans"/>
              </a:rPr>
            </a:br>
            <a:br>
              <a:rPr lang="en-US" sz="2000" dirty="0">
                <a:latin typeface="Open Sans"/>
                <a:ea typeface="Open Sans"/>
                <a:cs typeface="Open Sans"/>
                <a:sym typeface="Open Sans"/>
              </a:rPr>
            </a:br>
            <a:r>
              <a:rPr lang="en-US" sz="2000" b="1" u="sng" dirty="0">
                <a:latin typeface="Open Sans"/>
                <a:ea typeface="Open Sans"/>
                <a:cs typeface="Open Sans"/>
                <a:sym typeface="Open Sans"/>
              </a:rPr>
              <a:t>Account Number : </a:t>
            </a:r>
            <a:r>
              <a:rPr lang="en-US" sz="2000" dirty="0">
                <a:latin typeface="Open Sans"/>
                <a:ea typeface="Open Sans"/>
                <a:cs typeface="Open Sans"/>
                <a:sym typeface="Open Sans"/>
              </a:rPr>
              <a:t>1234567890</a:t>
            </a:r>
            <a:br>
              <a:rPr lang="en-US" sz="2000" dirty="0">
                <a:latin typeface="Open Sans"/>
                <a:ea typeface="Open Sans"/>
                <a:cs typeface="Open Sans"/>
                <a:sym typeface="Open Sans"/>
              </a:rPr>
            </a:br>
            <a:br>
              <a:rPr lang="en-US" sz="2000" dirty="0">
                <a:latin typeface="Open Sans"/>
                <a:ea typeface="Open Sans"/>
                <a:cs typeface="Open Sans"/>
                <a:sym typeface="Open Sans"/>
              </a:rPr>
            </a:br>
            <a:r>
              <a:rPr lang="en-US" sz="2000" b="1" u="sng" dirty="0">
                <a:latin typeface="Open Sans"/>
                <a:ea typeface="Open Sans"/>
                <a:cs typeface="Open Sans"/>
                <a:sym typeface="Open Sans"/>
              </a:rPr>
              <a:t>PayPal : </a:t>
            </a:r>
            <a:r>
              <a:rPr lang="en-US" sz="2000" dirty="0">
                <a:latin typeface="Open Sans"/>
                <a:ea typeface="Open Sans"/>
                <a:cs typeface="Open Sans"/>
                <a:sym typeface="Open Sans"/>
              </a:rPr>
              <a:t>magdy2002@emailprovider.com</a:t>
            </a:r>
            <a:br>
              <a:rPr lang="en-US" sz="2000" dirty="0">
                <a:latin typeface="Open Sans"/>
                <a:ea typeface="Open Sans"/>
                <a:cs typeface="Open Sans"/>
                <a:sym typeface="Open Sans"/>
              </a:rPr>
            </a:br>
            <a:endParaRPr sz="2000" i="0" u="none" strike="noStrike" cap="none" dirty="0">
              <a:solidFill>
                <a:srgbClr val="000000"/>
              </a:solidFill>
              <a:latin typeface="Open Sans SemiBold"/>
              <a:ea typeface="Open Sans SemiBold"/>
              <a:cs typeface="Open Sans SemiBold"/>
              <a:sym typeface="Open Sans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09"/>
        <p:cNvGrpSpPr/>
        <p:nvPr/>
      </p:nvGrpSpPr>
      <p:grpSpPr>
        <a:xfrm>
          <a:off x="0" y="0"/>
          <a:ext cx="0" cy="0"/>
          <a:chOff x="0" y="0"/>
          <a:chExt cx="0" cy="0"/>
        </a:xfrm>
      </p:grpSpPr>
      <p:sp>
        <p:nvSpPr>
          <p:cNvPr id="110" name="Google Shape;110;p3"/>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1</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Project Listing</a:t>
            </a:r>
            <a:endParaRPr sz="2000" b="0" i="0" u="none" strike="noStrike" cap="none">
              <a:solidFill>
                <a:srgbClr val="000000"/>
              </a:solidFill>
              <a:latin typeface="Arial"/>
              <a:ea typeface="Arial"/>
              <a:cs typeface="Arial"/>
              <a:sym typeface="Arial"/>
            </a:endParaRPr>
          </a:p>
        </p:txBody>
      </p:sp>
      <p:sp>
        <p:nvSpPr>
          <p:cNvPr id="111" name="Google Shape;111;p3"/>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dirty="0">
                <a:solidFill>
                  <a:schemeClr val="dk1"/>
                </a:solidFill>
              </a:rPr>
              <a:t>Sample Project Listing #1:</a:t>
            </a:r>
            <a:br>
              <a:rPr lang="en" dirty="0">
                <a:solidFill>
                  <a:srgbClr val="2015FF"/>
                </a:solidFill>
              </a:rPr>
            </a:br>
            <a:r>
              <a:rPr lang="en" dirty="0">
                <a:solidFill>
                  <a:srgbClr val="2015FF"/>
                </a:solidFill>
              </a:rPr>
              <a:t>Web Development</a:t>
            </a:r>
            <a:endParaRPr dirty="0">
              <a:solidFill>
                <a:srgbClr val="2015FF"/>
              </a:solidFill>
            </a:endParaRPr>
          </a:p>
        </p:txBody>
      </p:sp>
      <p:sp>
        <p:nvSpPr>
          <p:cNvPr id="138" name="Google Shape;138;p7"/>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300">
                <a:solidFill>
                  <a:schemeClr val="dk1"/>
                </a:solidFill>
                <a:latin typeface="Open Sans"/>
                <a:ea typeface="Open Sans"/>
                <a:cs typeface="Open Sans"/>
                <a:sym typeface="Open Sans"/>
              </a:rPr>
              <a:t>Web application development support needed for healthcare application.</a:t>
            </a:r>
            <a:endParaRPr sz="23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900">
                <a:solidFill>
                  <a:schemeClr val="dk1"/>
                </a:solidFill>
                <a:latin typeface="Open Sans"/>
                <a:ea typeface="Open Sans"/>
                <a:cs typeface="Open Sans"/>
                <a:sym typeface="Open Sans"/>
              </a:rPr>
              <a:t>Posted 2 hours ago</a:t>
            </a:r>
            <a:endParaRPr sz="19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9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900" b="1">
                <a:solidFill>
                  <a:schemeClr val="dk1"/>
                </a:solidFill>
                <a:latin typeface="Open Sans"/>
                <a:ea typeface="Open Sans"/>
                <a:cs typeface="Open Sans"/>
                <a:sym typeface="Open Sans"/>
              </a:rPr>
              <a:t>Hourly:</a:t>
            </a:r>
            <a:r>
              <a:rPr lang="en" sz="1900">
                <a:solidFill>
                  <a:schemeClr val="dk1"/>
                </a:solidFill>
                <a:latin typeface="Open Sans"/>
                <a:ea typeface="Open Sans"/>
                <a:cs typeface="Open Sans"/>
                <a:sym typeface="Open Sans"/>
              </a:rPr>
              <a:t> $35.00 - $65.00 Based on experience.</a:t>
            </a:r>
            <a:endParaRPr sz="19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900" b="1">
                <a:solidFill>
                  <a:schemeClr val="dk1"/>
                </a:solidFill>
                <a:latin typeface="Open Sans"/>
                <a:ea typeface="Open Sans"/>
                <a:cs typeface="Open Sans"/>
                <a:sym typeface="Open Sans"/>
              </a:rPr>
              <a:t>Project Time</a:t>
            </a:r>
            <a:r>
              <a:rPr lang="en" sz="1900">
                <a:solidFill>
                  <a:schemeClr val="dk1"/>
                </a:solidFill>
                <a:latin typeface="Open Sans"/>
                <a:ea typeface="Open Sans"/>
                <a:cs typeface="Open Sans"/>
                <a:sym typeface="Open Sans"/>
              </a:rPr>
              <a:t>: 3 months, 25 hours a week. </a:t>
            </a:r>
            <a:endParaRPr sz="19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9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2100" b="1">
                <a:solidFill>
                  <a:schemeClr val="dk1"/>
                </a:solidFill>
                <a:latin typeface="Open Sans"/>
                <a:ea typeface="Open Sans"/>
                <a:cs typeface="Open Sans"/>
                <a:sym typeface="Open Sans"/>
              </a:rPr>
              <a:t>Project Description:</a:t>
            </a:r>
            <a:endParaRPr sz="21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21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2100">
                <a:solidFill>
                  <a:schemeClr val="dk1"/>
                </a:solidFill>
                <a:latin typeface="Open Sans"/>
                <a:ea typeface="Open Sans"/>
                <a:cs typeface="Open Sans"/>
                <a:sym typeface="Open Sans"/>
              </a:rPr>
              <a:t>We are a web development company working with a healthcare client looking to connect patients directly with their doctors. We need someone to be able to take PSD mockup files from our designer and convert them into custom code using HTML, CSS, and JavaScript. We have not decided on which JavaScript library to use, but will be open to working with the one you’re most familiar with. We have the designs for 10 pages and will need them to be completed in 3 months. We are open to working with all levels of experience, but the pay will be adjusted based on your experience. </a:t>
            </a:r>
            <a:endParaRPr sz="3900"/>
          </a:p>
          <a:p>
            <a:pPr marL="0" lvl="0" indent="0" algn="l" rtl="0">
              <a:lnSpc>
                <a:spcPct val="115000"/>
              </a:lnSpc>
              <a:spcBef>
                <a:spcPts val="1600"/>
              </a:spcBef>
              <a:spcAft>
                <a:spcPts val="1600"/>
              </a:spcAft>
              <a:buSzPts val="3000"/>
              <a:buNone/>
            </a:pP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Sample Project Listing #2:</a:t>
            </a:r>
            <a:endParaRPr/>
          </a:p>
          <a:p>
            <a:pPr marL="0" lvl="0" indent="0" algn="l" rtl="0">
              <a:lnSpc>
                <a:spcPct val="100000"/>
              </a:lnSpc>
              <a:spcBef>
                <a:spcPts val="0"/>
              </a:spcBef>
              <a:spcAft>
                <a:spcPts val="0"/>
              </a:spcAft>
              <a:buSzPts val="4000"/>
              <a:buNone/>
            </a:pPr>
            <a:r>
              <a:rPr lang="en">
                <a:solidFill>
                  <a:srgbClr val="2015FF"/>
                </a:solidFill>
              </a:rPr>
              <a:t>Digital Marketing</a:t>
            </a:r>
            <a:endParaRPr>
              <a:solidFill>
                <a:srgbClr val="2015FF"/>
              </a:solidFill>
            </a:endParaRPr>
          </a:p>
        </p:txBody>
      </p:sp>
      <p:sp>
        <p:nvSpPr>
          <p:cNvPr id="144" name="Google Shape;144;p8"/>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400">
                <a:solidFill>
                  <a:schemeClr val="dk1"/>
                </a:solidFill>
                <a:latin typeface="Open Sans"/>
                <a:ea typeface="Open Sans"/>
                <a:cs typeface="Open Sans"/>
                <a:sym typeface="Open Sans"/>
              </a:rPr>
              <a:t>Email Marketer for Annual Fundraising Event. </a:t>
            </a:r>
            <a:endParaRPr sz="24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2000">
                <a:solidFill>
                  <a:schemeClr val="dk1"/>
                </a:solidFill>
                <a:latin typeface="Open Sans"/>
                <a:ea typeface="Open Sans"/>
                <a:cs typeface="Open Sans"/>
                <a:sym typeface="Open Sans"/>
              </a:rPr>
              <a:t>Posted 2 days ago</a:t>
            </a:r>
            <a:endParaRPr sz="20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20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2000" b="1">
                <a:solidFill>
                  <a:schemeClr val="dk1"/>
                </a:solidFill>
                <a:latin typeface="Open Sans"/>
                <a:ea typeface="Open Sans"/>
                <a:cs typeface="Open Sans"/>
                <a:sym typeface="Open Sans"/>
              </a:rPr>
              <a:t>Hourly:</a:t>
            </a:r>
            <a:r>
              <a:rPr lang="en" sz="2000">
                <a:solidFill>
                  <a:schemeClr val="dk1"/>
                </a:solidFill>
                <a:latin typeface="Open Sans"/>
                <a:ea typeface="Open Sans"/>
                <a:cs typeface="Open Sans"/>
                <a:sym typeface="Open Sans"/>
              </a:rPr>
              <a:t> $30.00 - $40.00.</a:t>
            </a:r>
            <a:endParaRPr sz="20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2000" b="1">
                <a:solidFill>
                  <a:schemeClr val="dk1"/>
                </a:solidFill>
                <a:latin typeface="Open Sans"/>
                <a:ea typeface="Open Sans"/>
                <a:cs typeface="Open Sans"/>
                <a:sym typeface="Open Sans"/>
              </a:rPr>
              <a:t>Project Time</a:t>
            </a:r>
            <a:r>
              <a:rPr lang="en" sz="2000">
                <a:solidFill>
                  <a:schemeClr val="dk1"/>
                </a:solidFill>
                <a:latin typeface="Open Sans"/>
                <a:ea typeface="Open Sans"/>
                <a:cs typeface="Open Sans"/>
                <a:sym typeface="Open Sans"/>
              </a:rPr>
              <a:t>: 1 month, 10 - 15 hours a week. </a:t>
            </a:r>
            <a:endParaRPr sz="20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20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2200" b="1">
                <a:solidFill>
                  <a:schemeClr val="dk1"/>
                </a:solidFill>
                <a:latin typeface="Open Sans"/>
                <a:ea typeface="Open Sans"/>
                <a:cs typeface="Open Sans"/>
                <a:sym typeface="Open Sans"/>
              </a:rPr>
              <a:t>Project Description:</a:t>
            </a:r>
            <a:endParaRPr sz="22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22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2200">
                <a:solidFill>
                  <a:schemeClr val="dk1"/>
                </a:solidFill>
                <a:latin typeface="Open Sans"/>
                <a:ea typeface="Open Sans"/>
                <a:cs typeface="Open Sans"/>
                <a:sym typeface="Open Sans"/>
              </a:rPr>
              <a:t>We are looking for someone to create a drip email campaign to help us sell tickets for our annual fundraising event for our non-profit. This would require audience segmentation, custom email creation, and call-to-action development. We are to reach our goal of 700 tickets sold. We haven’t decided on the best tool to do this yet and would be open to your recommendations. Serious inquiries only. </a:t>
            </a:r>
            <a:endParaRPr sz="22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SzPts val="3000"/>
              <a:buNone/>
            </a:pPr>
            <a:endParaRPr/>
          </a:p>
          <a:p>
            <a:pPr marL="0" lvl="0" indent="0" algn="l" rtl="0">
              <a:lnSpc>
                <a:spcPct val="115000"/>
              </a:lnSpc>
              <a:spcBef>
                <a:spcPts val="1600"/>
              </a:spcBef>
              <a:spcAft>
                <a:spcPts val="1600"/>
              </a:spcAft>
              <a:buSzPts val="3000"/>
              <a:buNone/>
            </a:pP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Sample Project Listing #3:</a:t>
            </a:r>
            <a:br>
              <a:rPr lang="en"/>
            </a:br>
            <a:r>
              <a:rPr lang="en">
                <a:solidFill>
                  <a:srgbClr val="2015FF"/>
                </a:solidFill>
              </a:rPr>
              <a:t>Data Analyst</a:t>
            </a:r>
            <a:endParaRPr>
              <a:solidFill>
                <a:srgbClr val="2015FF"/>
              </a:solidFill>
            </a:endParaRPr>
          </a:p>
        </p:txBody>
      </p:sp>
      <p:sp>
        <p:nvSpPr>
          <p:cNvPr id="150" name="Google Shape;150;p9"/>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500">
                <a:solidFill>
                  <a:schemeClr val="dk1"/>
                </a:solidFill>
                <a:latin typeface="Open Sans"/>
                <a:ea typeface="Open Sans"/>
                <a:cs typeface="Open Sans"/>
                <a:sym typeface="Open Sans"/>
              </a:rPr>
              <a:t>Seeking experienced Data Analyst to build dashboard for local insurance company.</a:t>
            </a:r>
            <a:endParaRPr sz="25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2100">
                <a:solidFill>
                  <a:schemeClr val="dk1"/>
                </a:solidFill>
                <a:latin typeface="Open Sans"/>
                <a:ea typeface="Open Sans"/>
                <a:cs typeface="Open Sans"/>
                <a:sym typeface="Open Sans"/>
              </a:rPr>
              <a:t>Posted 1 week ago</a:t>
            </a:r>
            <a:endParaRPr sz="21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21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2100" b="1">
                <a:solidFill>
                  <a:schemeClr val="dk1"/>
                </a:solidFill>
                <a:latin typeface="Open Sans"/>
                <a:ea typeface="Open Sans"/>
                <a:cs typeface="Open Sans"/>
                <a:sym typeface="Open Sans"/>
              </a:rPr>
              <a:t>Hourly:</a:t>
            </a:r>
            <a:r>
              <a:rPr lang="en" sz="2100">
                <a:solidFill>
                  <a:schemeClr val="dk1"/>
                </a:solidFill>
                <a:latin typeface="Open Sans"/>
                <a:ea typeface="Open Sans"/>
                <a:cs typeface="Open Sans"/>
                <a:sym typeface="Open Sans"/>
              </a:rPr>
              <a:t> $90.00 Based on experience.</a:t>
            </a:r>
            <a:endParaRPr sz="21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2100" b="1">
                <a:solidFill>
                  <a:schemeClr val="dk1"/>
                </a:solidFill>
                <a:latin typeface="Open Sans"/>
                <a:ea typeface="Open Sans"/>
                <a:cs typeface="Open Sans"/>
                <a:sym typeface="Open Sans"/>
              </a:rPr>
              <a:t>Project Time</a:t>
            </a:r>
            <a:r>
              <a:rPr lang="en" sz="2100">
                <a:solidFill>
                  <a:schemeClr val="dk1"/>
                </a:solidFill>
                <a:latin typeface="Open Sans"/>
                <a:ea typeface="Open Sans"/>
                <a:cs typeface="Open Sans"/>
                <a:sym typeface="Open Sans"/>
              </a:rPr>
              <a:t>: 1 year, 20 hours a week. </a:t>
            </a:r>
            <a:endParaRPr sz="21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21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2300" b="1">
                <a:solidFill>
                  <a:schemeClr val="dk1"/>
                </a:solidFill>
                <a:latin typeface="Open Sans"/>
                <a:ea typeface="Open Sans"/>
                <a:cs typeface="Open Sans"/>
                <a:sym typeface="Open Sans"/>
              </a:rPr>
              <a:t>Project Description:</a:t>
            </a:r>
            <a:endParaRPr sz="23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2300">
                <a:solidFill>
                  <a:schemeClr val="dk1"/>
                </a:solidFill>
                <a:latin typeface="Open Sans"/>
                <a:ea typeface="Open Sans"/>
                <a:cs typeface="Open Sans"/>
                <a:sym typeface="Open Sans"/>
              </a:rPr>
              <a:t>I have taken over a local car insurance company from my parents and have inherited hundreds of Excel spreadsheets with past and current customer information. I need help organizing this data and creating a dashboard to allow me to filter the data and create reports as needed. I would also need guidance on how to transfer the data to the tool of your choice. Looking forward to working together! </a:t>
            </a:r>
            <a:endParaRPr sz="230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SzPts val="3000"/>
              <a:buNone/>
            </a:pPr>
            <a:endParaRPr/>
          </a:p>
          <a:p>
            <a:pPr marL="0" lvl="0" indent="0" algn="l" rtl="0">
              <a:lnSpc>
                <a:spcPct val="115000"/>
              </a:lnSpc>
              <a:spcBef>
                <a:spcPts val="1600"/>
              </a:spcBef>
              <a:spcAft>
                <a:spcPts val="1600"/>
              </a:spcAft>
              <a:buSzPts val="3000"/>
              <a:buNone/>
            </a:pP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54"/>
        <p:cNvGrpSpPr/>
        <p:nvPr/>
      </p:nvGrpSpPr>
      <p:grpSpPr>
        <a:xfrm>
          <a:off x="0" y="0"/>
          <a:ext cx="0" cy="0"/>
          <a:chOff x="0" y="0"/>
          <a:chExt cx="0" cy="0"/>
        </a:xfrm>
      </p:grpSpPr>
      <p:sp>
        <p:nvSpPr>
          <p:cNvPr id="155" name="Google Shape;155;p1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2</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Expression of Interest</a:t>
            </a:r>
            <a:endParaRPr sz="2000" b="0" i="0" u="none" strike="noStrike" cap="none">
              <a:solidFill>
                <a:srgbClr val="000000"/>
              </a:solidFill>
              <a:latin typeface="Arial"/>
              <a:ea typeface="Arial"/>
              <a:cs typeface="Arial"/>
              <a:sym typeface="Arial"/>
            </a:endParaRPr>
          </a:p>
        </p:txBody>
      </p:sp>
      <p:sp>
        <p:nvSpPr>
          <p:cNvPr id="156" name="Google Shape;156;p10"/>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Expression of Interest </a:t>
            </a:r>
            <a:endParaRPr b="1"/>
          </a:p>
        </p:txBody>
      </p:sp>
      <p:sp>
        <p:nvSpPr>
          <p:cNvPr id="162" name="Google Shape;162;p11"/>
          <p:cNvSpPr txBox="1">
            <a:spLocks noGrp="1"/>
          </p:cNvSpPr>
          <p:nvPr>
            <p:ph type="body" idx="1"/>
          </p:nvPr>
        </p:nvSpPr>
        <p:spPr>
          <a:xfrm>
            <a:off x="264950" y="2253725"/>
            <a:ext cx="7242600" cy="46356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2200">
                <a:solidFill>
                  <a:srgbClr val="525C65"/>
                </a:solidFill>
                <a:highlight>
                  <a:schemeClr val="lt1"/>
                </a:highlight>
              </a:rPr>
              <a:t>Write an initial expression of interest (EoI) to the client:</a:t>
            </a:r>
            <a:endParaRPr sz="2200">
              <a:solidFill>
                <a:srgbClr val="525C65"/>
              </a:solidFill>
              <a:highlight>
                <a:schemeClr val="lt1"/>
              </a:highlight>
            </a:endParaRPr>
          </a:p>
          <a:p>
            <a:pPr marL="457200" lvl="0" indent="-368300" algn="l" rtl="0">
              <a:lnSpc>
                <a:spcPct val="160000"/>
              </a:lnSpc>
              <a:spcBef>
                <a:spcPts val="0"/>
              </a:spcBef>
              <a:spcAft>
                <a:spcPts val="0"/>
              </a:spcAft>
              <a:buClr>
                <a:srgbClr val="525C65"/>
              </a:buClr>
              <a:buSzPts val="2200"/>
              <a:buChar char="●"/>
            </a:pPr>
            <a:r>
              <a:rPr lang="en" sz="2200">
                <a:solidFill>
                  <a:srgbClr val="525C65"/>
                </a:solidFill>
                <a:highlight>
                  <a:schemeClr val="lt1"/>
                </a:highlight>
              </a:rPr>
              <a:t>Now that you’ve understood what the client is asking for, it’s time for you to reach out to them. </a:t>
            </a:r>
            <a:endParaRPr sz="2200">
              <a:solidFill>
                <a:srgbClr val="525C65"/>
              </a:solidFill>
              <a:highlight>
                <a:schemeClr val="lt1"/>
              </a:highlight>
            </a:endParaRPr>
          </a:p>
          <a:p>
            <a:pPr marL="457200" lvl="0" indent="-368300" algn="l" rtl="0">
              <a:lnSpc>
                <a:spcPct val="160000"/>
              </a:lnSpc>
              <a:spcBef>
                <a:spcPts val="0"/>
              </a:spcBef>
              <a:spcAft>
                <a:spcPts val="0"/>
              </a:spcAft>
              <a:buClr>
                <a:srgbClr val="525C65"/>
              </a:buClr>
              <a:buSzPts val="2200"/>
              <a:buChar char="●"/>
            </a:pPr>
            <a:r>
              <a:rPr lang="en" sz="2200">
                <a:solidFill>
                  <a:srgbClr val="525C65"/>
                </a:solidFill>
                <a:highlight>
                  <a:schemeClr val="lt1"/>
                </a:highlight>
              </a:rPr>
              <a:t>Write out an EoI message addressing their requirements as well as how you can help them. </a:t>
            </a:r>
            <a:endParaRPr sz="2200">
              <a:solidFill>
                <a:srgbClr val="525C65"/>
              </a:solidFill>
              <a:highlight>
                <a:schemeClr val="lt1"/>
              </a:highlight>
            </a:endParaRPr>
          </a:p>
          <a:p>
            <a:pPr marL="457200" lvl="0" indent="-368300" algn="l" rtl="0">
              <a:lnSpc>
                <a:spcPct val="160000"/>
              </a:lnSpc>
              <a:spcBef>
                <a:spcPts val="0"/>
              </a:spcBef>
              <a:spcAft>
                <a:spcPts val="0"/>
              </a:spcAft>
              <a:buClr>
                <a:srgbClr val="525C65"/>
              </a:buClr>
              <a:buSzPts val="2200"/>
              <a:buChar char="●"/>
            </a:pPr>
            <a:r>
              <a:rPr lang="en" sz="2200">
                <a:solidFill>
                  <a:srgbClr val="525C65"/>
                </a:solidFill>
                <a:highlight>
                  <a:schemeClr val="lt1"/>
                </a:highlight>
              </a:rPr>
              <a:t>This message will be their first impression of how you communicate with them, so it is good to be professional. </a:t>
            </a:r>
            <a:endParaRPr sz="220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1700" b="1">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1700" b="1">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1400">
              <a:solidFill>
                <a:srgbClr val="525C65"/>
              </a:solidFill>
              <a:highlight>
                <a:schemeClr val="lt1"/>
              </a:highlight>
            </a:endParaRPr>
          </a:p>
          <a:p>
            <a:pPr marL="0" lvl="0" indent="0" algn="l" rtl="0">
              <a:lnSpc>
                <a:spcPct val="160000"/>
              </a:lnSpc>
              <a:spcBef>
                <a:spcPts val="0"/>
              </a:spcBef>
              <a:spcAft>
                <a:spcPts val="0"/>
              </a:spcAft>
              <a:buSzPts val="3000"/>
              <a:buNone/>
            </a:pPr>
            <a:endParaRPr sz="1400">
              <a:solidFill>
                <a:srgbClr val="525C65"/>
              </a:solidFill>
              <a:highlight>
                <a:schemeClr val="lt1"/>
              </a:highlight>
            </a:endParaRPr>
          </a:p>
          <a:p>
            <a:pPr marL="0" lvl="0" indent="0" algn="l" rtl="0">
              <a:lnSpc>
                <a:spcPct val="160000"/>
              </a:lnSpc>
              <a:spcBef>
                <a:spcPts val="0"/>
              </a:spcBef>
              <a:spcAft>
                <a:spcPts val="0"/>
              </a:spcAft>
              <a:buSzPts val="3000"/>
              <a:buNone/>
            </a:pPr>
            <a:endParaRPr sz="170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a:solidFill>
                <a:srgbClr val="525C65"/>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dirty="0"/>
              <a:t>Expression of Interest (Provided)</a:t>
            </a:r>
            <a:endParaRPr b="1" dirty="0"/>
          </a:p>
        </p:txBody>
      </p:sp>
      <p:sp>
        <p:nvSpPr>
          <p:cNvPr id="168" name="Google Shape;168;p12"/>
          <p:cNvSpPr txBox="1">
            <a:spLocks noGrp="1"/>
          </p:cNvSpPr>
          <p:nvPr>
            <p:ph type="body" idx="1"/>
          </p:nvPr>
        </p:nvSpPr>
        <p:spPr>
          <a:xfrm>
            <a:off x="264950" y="2253725"/>
            <a:ext cx="7242600" cy="10350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SzPts val="3000"/>
              <a:buNone/>
            </a:pPr>
            <a:r>
              <a:rPr lang="en" sz="1700" dirty="0">
                <a:solidFill>
                  <a:srgbClr val="525C65"/>
                </a:solidFill>
                <a:highlight>
                  <a:schemeClr val="lt1"/>
                </a:highlight>
              </a:rPr>
              <a:t>Which Sample Project Listing did you select to respond to? </a:t>
            </a:r>
            <a:endParaRPr sz="1700" dirty="0">
              <a:solidFill>
                <a:srgbClr val="525C65"/>
              </a:solidFill>
              <a:highlight>
                <a:schemeClr val="lt1"/>
              </a:highlight>
            </a:endParaRPr>
          </a:p>
          <a:p>
            <a:pPr marL="0" lvl="0" indent="0" algn="l" rtl="0">
              <a:lnSpc>
                <a:spcPct val="160000"/>
              </a:lnSpc>
              <a:spcBef>
                <a:spcPts val="0"/>
              </a:spcBef>
              <a:spcAft>
                <a:spcPts val="0"/>
              </a:spcAft>
              <a:buSzPts val="3000"/>
              <a:buNone/>
            </a:pPr>
            <a:r>
              <a:rPr lang="en" sz="1700" b="1" dirty="0">
                <a:solidFill>
                  <a:srgbClr val="525C65"/>
                </a:solidFill>
                <a:highlight>
                  <a:schemeClr val="lt1"/>
                </a:highlight>
                <a:latin typeface="Open Sans"/>
                <a:ea typeface="Open Sans"/>
                <a:cs typeface="Open Sans"/>
                <a:sym typeface="Open Sans"/>
              </a:rPr>
              <a:t>Answer: </a:t>
            </a:r>
            <a:r>
              <a:rPr lang="en" sz="2400" dirty="0">
                <a:solidFill>
                  <a:schemeClr val="dk1"/>
                </a:solidFill>
              </a:rPr>
              <a:t>Sample Project Listing #1</a:t>
            </a:r>
            <a:endParaRPr sz="1700" b="1"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7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169" name="Google Shape;169;p12"/>
          <p:cNvSpPr txBox="1"/>
          <p:nvPr/>
        </p:nvSpPr>
        <p:spPr>
          <a:xfrm>
            <a:off x="316383" y="3471672"/>
            <a:ext cx="7123200" cy="6518614"/>
          </a:xfrm>
          <a:prstGeom prst="rect">
            <a:avLst/>
          </a:prstGeom>
          <a:noFill/>
          <a:ln>
            <a:noFill/>
          </a:ln>
        </p:spPr>
        <p:txBody>
          <a:bodyPr spcFirstLastPara="1" wrap="square" lIns="91425" tIns="91425" rIns="91425" bIns="91425" anchor="t" anchorCtr="0">
            <a:spAutoFit/>
          </a:bodyPr>
          <a:lstStyle/>
          <a:p>
            <a:pPr marL="0" marR="0" lvl="0" indent="0" algn="l" rtl="0">
              <a:lnSpc>
                <a:spcPct val="160000"/>
              </a:lnSpc>
              <a:spcBef>
                <a:spcPts val="0"/>
              </a:spcBef>
              <a:spcAft>
                <a:spcPts val="0"/>
              </a:spcAft>
              <a:buClr>
                <a:srgbClr val="000000"/>
              </a:buClr>
              <a:buSzPts val="1700"/>
              <a:buFont typeface="Arial"/>
              <a:buNone/>
            </a:pPr>
            <a:r>
              <a:rPr lang="en" sz="1700" b="0" i="0" u="none" strike="noStrike" cap="none" dirty="0">
                <a:solidFill>
                  <a:srgbClr val="525C65"/>
                </a:solidFill>
                <a:highlight>
                  <a:schemeClr val="lt1"/>
                </a:highlight>
                <a:latin typeface="Open Sans Light"/>
                <a:ea typeface="Open Sans Light"/>
                <a:cs typeface="Open Sans Light"/>
                <a:sym typeface="Open Sans Light"/>
              </a:rPr>
              <a:t>Please type your initial response to the client below: </a:t>
            </a:r>
            <a:endParaRPr sz="1700" b="0" i="0" u="none" strike="noStrike" cap="none" dirty="0">
              <a:solidFill>
                <a:srgbClr val="525C65"/>
              </a:solidFill>
              <a:highlight>
                <a:schemeClr val="lt1"/>
              </a:highlight>
              <a:latin typeface="Open Sans Light"/>
              <a:ea typeface="Open Sans Light"/>
              <a:cs typeface="Open Sans Light"/>
              <a:sym typeface="Open Sans Light"/>
            </a:endParaRPr>
          </a:p>
          <a:p>
            <a:pPr marL="0" marR="0" lvl="0" indent="0" algn="l" defTabSz="914400" rtl="0" eaLnBrk="1" fontAlgn="auto" latinLnBrk="0" hangingPunct="1">
              <a:lnSpc>
                <a:spcPct val="107000"/>
              </a:lnSpc>
              <a:spcBef>
                <a:spcPts val="0"/>
              </a:spcBef>
              <a:spcAft>
                <a:spcPts val="800"/>
              </a:spcAft>
              <a:buClr>
                <a:srgbClr val="000000"/>
              </a:buClr>
              <a:buSzTx/>
              <a:buFont typeface="Arial"/>
              <a:buNone/>
              <a:tabLst/>
              <a:defRPr/>
            </a:pPr>
            <a:r>
              <a:rPr lang="en-US" sz="1700" b="1" i="0" u="none" strike="noStrike" cap="none" dirty="0">
                <a:solidFill>
                  <a:srgbClr val="525C65"/>
                </a:solidFill>
                <a:highlight>
                  <a:schemeClr val="lt1"/>
                </a:highlight>
                <a:latin typeface="Open Sans"/>
                <a:ea typeface="Open Sans"/>
                <a:cs typeface="Open Sans"/>
                <a:sym typeface="Open Sans"/>
              </a:rPr>
              <a:t>Expression of Interest: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panose="020B0604020202020204" pitchFamily="34" charset="0"/>
                <a:sym typeface="Arial"/>
              </a:rPr>
              <a:t>Hey - I am happy to help with making your web application and I am honored to help your company – looks like you need to convert the designs for 10 pages with PSD mockup files extension to custom code using HTML, CSS, JavaScript and with the use of JavaScript library that I use which is React.js is an open-source, front-end JavaScript library. React was designed to make interactive UI creations painless. Just design a simple view for individual states in your app. Next, it will render and update the right component efficiently upon data changes. Declarative views make your code more predictable and easier to debug. Although event handlers appear to be rendered inline, they will be collected and implemented using event delegation. And from its features and Benefits: Due to this selective rendering, the app performance boosts while saving the developers’ efforts in recalculating the page layout, CSS styles, and full-page rendering. It uses lifecycle methods like render and component Did Mount to allow code execution at specific points during an entity’s lifetime. It supports JavaScript XML (JSX) that combines both JS and HTML. It helps in component rendering with nested elements, attributes, JS expressions, and conditional statements. And from its Use cases: Serving as the base while developing mobile or single-page applications. Building efficient user interfaces while developing web applications and interactive sites. </a:t>
            </a:r>
            <a:b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panose="020B0604020202020204" pitchFamily="34" charset="0"/>
                <a:sym typeface="Arial"/>
              </a:rPr>
            </a:b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panose="020B0604020202020204" pitchFamily="34" charset="0"/>
                <a:sym typeface="Arial"/>
              </a:rPr>
              <a:t>Debugging and testing more easily. </a:t>
            </a:r>
            <a:b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panose="020B0604020202020204" pitchFamily="34" charset="0"/>
                <a:sym typeface="Arial"/>
              </a:rPr>
            </a:b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panose="020B0604020202020204" pitchFamily="34" charset="0"/>
                <a:sym typeface="Arial"/>
              </a:rPr>
              <a:t>I am Web app developer with 3 years of experience with 40+ clients in US and Europe. I have made single page Web sites as well as complex Web Applications. </a:t>
            </a:r>
            <a:b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panose="020B0604020202020204" pitchFamily="34" charset="0"/>
                <a:sym typeface="Arial"/>
              </a:rPr>
            </a:b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panose="020B0604020202020204" pitchFamily="34" charset="0"/>
                <a:sym typeface="Arial"/>
              </a:rPr>
              <a:t>I </a:t>
            </a:r>
            <a:r>
              <a:rPr lang="en-US" sz="1600" dirty="0">
                <a:latin typeface="Times New Roman" panose="02020603050405020304" pitchFamily="18" charset="0"/>
                <a:ea typeface="Times New Roman" panose="02020603050405020304" pitchFamily="18" charset="0"/>
                <a:cs typeface="Arial" panose="020B0604020202020204" pitchFamily="34" charset="0"/>
              </a:rPr>
              <a:t>Use Trello Platform To mange my Projects.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panose="020B0604020202020204" pitchFamily="34" charset="0"/>
                <a:sym typeface="Arial"/>
              </a:rPr>
              <a:t>Let me know if you’d like to chat.</a:t>
            </a:r>
            <a:endParaRPr kumimoji="0" lang="en-US" sz="16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Arial" panose="020B0604020202020204" pitchFamily="34" charset="0"/>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86"/>
        <p:cNvGrpSpPr/>
        <p:nvPr/>
      </p:nvGrpSpPr>
      <p:grpSpPr>
        <a:xfrm>
          <a:off x="0" y="0"/>
          <a:ext cx="0" cy="0"/>
          <a:chOff x="0" y="0"/>
          <a:chExt cx="0" cy="0"/>
        </a:xfrm>
      </p:grpSpPr>
      <p:sp>
        <p:nvSpPr>
          <p:cNvPr id="187" name="Google Shape;187;p1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3</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Project Management Process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188" name="Google Shape;188;p15"/>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561</TotalTime>
  <Words>1172</Words>
  <Application>Microsoft Office PowerPoint</Application>
  <PresentationFormat>Custom</PresentationFormat>
  <Paragraphs>124</Paragraphs>
  <Slides>13</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Times New Roman</vt:lpstr>
      <vt:lpstr>Open Sans</vt:lpstr>
      <vt:lpstr>Open Sans SemiBold</vt:lpstr>
      <vt:lpstr>Open Sans Light</vt:lpstr>
      <vt:lpstr>Helvetica Neue</vt:lpstr>
      <vt:lpstr>Simple Light</vt:lpstr>
      <vt:lpstr>White</vt:lpstr>
      <vt:lpstr>Digital Freelancer:  Managing Freelancing Projects</vt:lpstr>
      <vt:lpstr>PowerPoint Presentation</vt:lpstr>
      <vt:lpstr>Sample Project Listing #1: Web Development</vt:lpstr>
      <vt:lpstr>Sample Project Listing #2: Digital Marketing</vt:lpstr>
      <vt:lpstr>Sample Project Listing #3: Data Analyst</vt:lpstr>
      <vt:lpstr>PowerPoint Presentation</vt:lpstr>
      <vt:lpstr>Expression of Interest </vt:lpstr>
      <vt:lpstr>Expression of Interest (Provided)</vt:lpstr>
      <vt:lpstr>PowerPoint Presentation</vt:lpstr>
      <vt:lpstr>Trello Board</vt:lpstr>
      <vt:lpstr>PowerPoint Presentation</vt:lpstr>
      <vt:lpstr>[ Eng. Magdy Ahmed Abbas ] [ 21 Mark Street. US ] Invoice</vt:lpstr>
      <vt:lpstr>Payment Options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Freelancer:  Managing Freelancing Projects</dc:title>
  <dc:creator>Magdy</dc:creator>
  <cp:lastModifiedBy>Magdy Ahmed</cp:lastModifiedBy>
  <cp:revision>29</cp:revision>
  <dcterms:modified xsi:type="dcterms:W3CDTF">2022-09-20T20:32:58Z</dcterms:modified>
</cp:coreProperties>
</file>