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4" r:id="rId16"/>
    <p:sldId id="270" r:id="rId17"/>
    <p:sldId id="271" r:id="rId18"/>
    <p:sldId id="272" r:id="rId19"/>
    <p:sldId id="273" r:id="rId20"/>
    <p:sldId id="279" r:id="rId21"/>
    <p:sldId id="275" r:id="rId22"/>
    <p:sldId id="276" r:id="rId23"/>
    <p:sldId id="278" r:id="rId24"/>
    <p:sldId id="277"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6D559E-A1B1-4EC5-9994-8CD68AC2150B}"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19C45-9DCB-489A-993C-AA8406A07423}" type="slidenum">
              <a:rPr lang="en-US" smtClean="0"/>
              <a:t>‹#›</a:t>
            </a:fld>
            <a:endParaRPr lang="en-US"/>
          </a:p>
        </p:txBody>
      </p:sp>
    </p:spTree>
    <p:extLst>
      <p:ext uri="{BB962C8B-B14F-4D97-AF65-F5344CB8AC3E}">
        <p14:creationId xmlns:p14="http://schemas.microsoft.com/office/powerpoint/2010/main" val="951955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D559E-A1B1-4EC5-9994-8CD68AC2150B}"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19C45-9DCB-489A-993C-AA8406A07423}" type="slidenum">
              <a:rPr lang="en-US" smtClean="0"/>
              <a:t>‹#›</a:t>
            </a:fld>
            <a:endParaRPr lang="en-US"/>
          </a:p>
        </p:txBody>
      </p:sp>
    </p:spTree>
    <p:extLst>
      <p:ext uri="{BB962C8B-B14F-4D97-AF65-F5344CB8AC3E}">
        <p14:creationId xmlns:p14="http://schemas.microsoft.com/office/powerpoint/2010/main" val="3435510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D559E-A1B1-4EC5-9994-8CD68AC2150B}"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19C45-9DCB-489A-993C-AA8406A0742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0646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D559E-A1B1-4EC5-9994-8CD68AC2150B}"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19C45-9DCB-489A-993C-AA8406A07423}" type="slidenum">
              <a:rPr lang="en-US" smtClean="0"/>
              <a:t>‹#›</a:t>
            </a:fld>
            <a:endParaRPr lang="en-US"/>
          </a:p>
        </p:txBody>
      </p:sp>
    </p:spTree>
    <p:extLst>
      <p:ext uri="{BB962C8B-B14F-4D97-AF65-F5344CB8AC3E}">
        <p14:creationId xmlns:p14="http://schemas.microsoft.com/office/powerpoint/2010/main" val="3549933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D559E-A1B1-4EC5-9994-8CD68AC2150B}"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19C45-9DCB-489A-993C-AA8406A0742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0265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D559E-A1B1-4EC5-9994-8CD68AC2150B}"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19C45-9DCB-489A-993C-AA8406A07423}" type="slidenum">
              <a:rPr lang="en-US" smtClean="0"/>
              <a:t>‹#›</a:t>
            </a:fld>
            <a:endParaRPr lang="en-US"/>
          </a:p>
        </p:txBody>
      </p:sp>
    </p:spTree>
    <p:extLst>
      <p:ext uri="{BB962C8B-B14F-4D97-AF65-F5344CB8AC3E}">
        <p14:creationId xmlns:p14="http://schemas.microsoft.com/office/powerpoint/2010/main" val="1037531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D559E-A1B1-4EC5-9994-8CD68AC2150B}"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19C45-9DCB-489A-993C-AA8406A07423}" type="slidenum">
              <a:rPr lang="en-US" smtClean="0"/>
              <a:t>‹#›</a:t>
            </a:fld>
            <a:endParaRPr lang="en-US"/>
          </a:p>
        </p:txBody>
      </p:sp>
    </p:spTree>
    <p:extLst>
      <p:ext uri="{BB962C8B-B14F-4D97-AF65-F5344CB8AC3E}">
        <p14:creationId xmlns:p14="http://schemas.microsoft.com/office/powerpoint/2010/main" val="1490057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D559E-A1B1-4EC5-9994-8CD68AC2150B}"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19C45-9DCB-489A-993C-AA8406A07423}" type="slidenum">
              <a:rPr lang="en-US" smtClean="0"/>
              <a:t>‹#›</a:t>
            </a:fld>
            <a:endParaRPr lang="en-US"/>
          </a:p>
        </p:txBody>
      </p:sp>
    </p:spTree>
    <p:extLst>
      <p:ext uri="{BB962C8B-B14F-4D97-AF65-F5344CB8AC3E}">
        <p14:creationId xmlns:p14="http://schemas.microsoft.com/office/powerpoint/2010/main" val="192054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D559E-A1B1-4EC5-9994-8CD68AC2150B}"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19C45-9DCB-489A-993C-AA8406A07423}" type="slidenum">
              <a:rPr lang="en-US" smtClean="0"/>
              <a:t>‹#›</a:t>
            </a:fld>
            <a:endParaRPr lang="en-US"/>
          </a:p>
        </p:txBody>
      </p:sp>
    </p:spTree>
    <p:extLst>
      <p:ext uri="{BB962C8B-B14F-4D97-AF65-F5344CB8AC3E}">
        <p14:creationId xmlns:p14="http://schemas.microsoft.com/office/powerpoint/2010/main" val="102930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D559E-A1B1-4EC5-9994-8CD68AC2150B}"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19C45-9DCB-489A-993C-AA8406A07423}" type="slidenum">
              <a:rPr lang="en-US" smtClean="0"/>
              <a:t>‹#›</a:t>
            </a:fld>
            <a:endParaRPr lang="en-US"/>
          </a:p>
        </p:txBody>
      </p:sp>
    </p:spTree>
    <p:extLst>
      <p:ext uri="{BB962C8B-B14F-4D97-AF65-F5344CB8AC3E}">
        <p14:creationId xmlns:p14="http://schemas.microsoft.com/office/powerpoint/2010/main" val="265710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6D559E-A1B1-4EC5-9994-8CD68AC2150B}"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19C45-9DCB-489A-993C-AA8406A07423}" type="slidenum">
              <a:rPr lang="en-US" smtClean="0"/>
              <a:t>‹#›</a:t>
            </a:fld>
            <a:endParaRPr lang="en-US"/>
          </a:p>
        </p:txBody>
      </p:sp>
    </p:spTree>
    <p:extLst>
      <p:ext uri="{BB962C8B-B14F-4D97-AF65-F5344CB8AC3E}">
        <p14:creationId xmlns:p14="http://schemas.microsoft.com/office/powerpoint/2010/main" val="458358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6D559E-A1B1-4EC5-9994-8CD68AC2150B}" type="datetimeFigureOut">
              <a:rPr lang="en-US" smtClean="0"/>
              <a:t>9/8/2021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119C45-9DCB-489A-993C-AA8406A07423}" type="slidenum">
              <a:rPr lang="en-US" smtClean="0"/>
              <a:t>‹#›</a:t>
            </a:fld>
            <a:endParaRPr lang="en-US"/>
          </a:p>
        </p:txBody>
      </p:sp>
    </p:spTree>
    <p:extLst>
      <p:ext uri="{BB962C8B-B14F-4D97-AF65-F5344CB8AC3E}">
        <p14:creationId xmlns:p14="http://schemas.microsoft.com/office/powerpoint/2010/main" val="3282740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6D559E-A1B1-4EC5-9994-8CD68AC2150B}" type="datetimeFigureOut">
              <a:rPr lang="en-US" smtClean="0"/>
              <a:t>9/8/2021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119C45-9DCB-489A-993C-AA8406A07423}" type="slidenum">
              <a:rPr lang="en-US" smtClean="0"/>
              <a:t>‹#›</a:t>
            </a:fld>
            <a:endParaRPr lang="en-US"/>
          </a:p>
        </p:txBody>
      </p:sp>
    </p:spTree>
    <p:extLst>
      <p:ext uri="{BB962C8B-B14F-4D97-AF65-F5344CB8AC3E}">
        <p14:creationId xmlns:p14="http://schemas.microsoft.com/office/powerpoint/2010/main" val="4170877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D559E-A1B1-4EC5-9994-8CD68AC2150B}" type="datetimeFigureOut">
              <a:rPr lang="en-US" smtClean="0"/>
              <a:t>9/8/2021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119C45-9DCB-489A-993C-AA8406A07423}" type="slidenum">
              <a:rPr lang="en-US" smtClean="0"/>
              <a:t>‹#›</a:t>
            </a:fld>
            <a:endParaRPr lang="en-US"/>
          </a:p>
        </p:txBody>
      </p:sp>
    </p:spTree>
    <p:extLst>
      <p:ext uri="{BB962C8B-B14F-4D97-AF65-F5344CB8AC3E}">
        <p14:creationId xmlns:p14="http://schemas.microsoft.com/office/powerpoint/2010/main" val="1352200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6D559E-A1B1-4EC5-9994-8CD68AC2150B}"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19C45-9DCB-489A-993C-AA8406A07423}" type="slidenum">
              <a:rPr lang="en-US" smtClean="0"/>
              <a:t>‹#›</a:t>
            </a:fld>
            <a:endParaRPr lang="en-US"/>
          </a:p>
        </p:txBody>
      </p:sp>
    </p:spTree>
    <p:extLst>
      <p:ext uri="{BB962C8B-B14F-4D97-AF65-F5344CB8AC3E}">
        <p14:creationId xmlns:p14="http://schemas.microsoft.com/office/powerpoint/2010/main" val="1537428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D559E-A1B1-4EC5-9994-8CD68AC2150B}"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19C45-9DCB-489A-993C-AA8406A07423}" type="slidenum">
              <a:rPr lang="en-US" smtClean="0"/>
              <a:t>‹#›</a:t>
            </a:fld>
            <a:endParaRPr lang="en-US"/>
          </a:p>
        </p:txBody>
      </p:sp>
    </p:spTree>
    <p:extLst>
      <p:ext uri="{BB962C8B-B14F-4D97-AF65-F5344CB8AC3E}">
        <p14:creationId xmlns:p14="http://schemas.microsoft.com/office/powerpoint/2010/main" val="11067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6D559E-A1B1-4EC5-9994-8CD68AC2150B}" type="datetimeFigureOut">
              <a:rPr lang="en-US" smtClean="0"/>
              <a:t>9/8/2021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B119C45-9DCB-489A-993C-AA8406A07423}" type="slidenum">
              <a:rPr lang="en-US" smtClean="0"/>
              <a:t>‹#›</a:t>
            </a:fld>
            <a:endParaRPr lang="en-US"/>
          </a:p>
        </p:txBody>
      </p:sp>
    </p:spTree>
    <p:extLst>
      <p:ext uri="{BB962C8B-B14F-4D97-AF65-F5344CB8AC3E}">
        <p14:creationId xmlns:p14="http://schemas.microsoft.com/office/powerpoint/2010/main" val="1335041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457B-CE5E-41DD-9843-03FBFB43E4D7}"/>
              </a:ext>
            </a:extLst>
          </p:cNvPr>
          <p:cNvSpPr>
            <a:spLocks noGrp="1"/>
          </p:cNvSpPr>
          <p:nvPr>
            <p:ph type="ctrTitle"/>
          </p:nvPr>
        </p:nvSpPr>
        <p:spPr>
          <a:xfrm>
            <a:off x="717357" y="728134"/>
            <a:ext cx="8662169" cy="1646302"/>
          </a:xfrm>
        </p:spPr>
        <p:txBody>
          <a:bodyPr/>
          <a:lstStyle/>
          <a:p>
            <a:r>
              <a:rPr lang="en-US" b="1" dirty="0"/>
              <a:t>Decision Support Systems</a:t>
            </a:r>
          </a:p>
        </p:txBody>
      </p:sp>
      <p:sp>
        <p:nvSpPr>
          <p:cNvPr id="3" name="Subtitle 2">
            <a:extLst>
              <a:ext uri="{FF2B5EF4-FFF2-40B4-BE49-F238E27FC236}">
                <a16:creationId xmlns:a16="http://schemas.microsoft.com/office/drawing/2014/main" id="{A1A08E50-0F72-4C39-A419-F934460E0B8A}"/>
              </a:ext>
            </a:extLst>
          </p:cNvPr>
          <p:cNvSpPr>
            <a:spLocks noGrp="1"/>
          </p:cNvSpPr>
          <p:nvPr>
            <p:ph type="subTitle" idx="1"/>
          </p:nvPr>
        </p:nvSpPr>
        <p:spPr>
          <a:xfrm>
            <a:off x="998720" y="2518289"/>
            <a:ext cx="7766936" cy="1965275"/>
          </a:xfrm>
        </p:spPr>
        <p:txBody>
          <a:bodyPr>
            <a:noAutofit/>
          </a:bodyPr>
          <a:lstStyle/>
          <a:p>
            <a:pPr algn="l"/>
            <a:r>
              <a:rPr lang="en-US" sz="4400" b="1" dirty="0">
                <a:solidFill>
                  <a:schemeClr val="tx1">
                    <a:lumMod val="75000"/>
                    <a:lumOff val="25000"/>
                  </a:schemeClr>
                </a:solidFill>
              </a:rPr>
              <a:t>Maged Ibrahim El-Sayed Eid</a:t>
            </a:r>
          </a:p>
          <a:p>
            <a:pPr algn="l"/>
            <a:endParaRPr lang="en-US" sz="4400" b="1" dirty="0">
              <a:solidFill>
                <a:schemeClr val="tx1">
                  <a:lumMod val="75000"/>
                  <a:lumOff val="25000"/>
                </a:schemeClr>
              </a:solidFill>
            </a:endParaRPr>
          </a:p>
        </p:txBody>
      </p:sp>
    </p:spTree>
    <p:extLst>
      <p:ext uri="{BB962C8B-B14F-4D97-AF65-F5344CB8AC3E}">
        <p14:creationId xmlns:p14="http://schemas.microsoft.com/office/powerpoint/2010/main" val="2081231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0FF745-1A58-44FE-912F-8DA7CDF8D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37" y="103909"/>
            <a:ext cx="8340436" cy="6255327"/>
          </a:xfrm>
          <a:prstGeom prst="rect">
            <a:avLst/>
          </a:prstGeom>
        </p:spPr>
      </p:pic>
    </p:spTree>
    <p:extLst>
      <p:ext uri="{BB962C8B-B14F-4D97-AF65-F5344CB8AC3E}">
        <p14:creationId xmlns:p14="http://schemas.microsoft.com/office/powerpoint/2010/main" val="3522113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1E20F-8367-4C1F-84CE-4289FF79BA72}"/>
              </a:ext>
            </a:extLst>
          </p:cNvPr>
          <p:cNvSpPr>
            <a:spLocks noGrp="1"/>
          </p:cNvSpPr>
          <p:nvPr>
            <p:ph type="title"/>
          </p:nvPr>
        </p:nvSpPr>
        <p:spPr>
          <a:xfrm>
            <a:off x="677334" y="609600"/>
            <a:ext cx="10808084" cy="5832764"/>
          </a:xfrm>
        </p:spPr>
        <p:txBody>
          <a:bodyPr>
            <a:normAutofit fontScale="90000"/>
          </a:bodyPr>
          <a:lstStyle/>
          <a:p>
            <a:r>
              <a:rPr lang="en-US" sz="4400" b="1" dirty="0">
                <a:solidFill>
                  <a:schemeClr val="accent2">
                    <a:lumMod val="75000"/>
                  </a:schemeClr>
                </a:solidFill>
              </a:rPr>
              <a:t>Data: </a:t>
            </a:r>
            <a:r>
              <a:rPr lang="en-US" dirty="0"/>
              <a:t>Information in </a:t>
            </a:r>
            <a:r>
              <a:rPr lang="en-US" dirty="0">
                <a:solidFill>
                  <a:schemeClr val="tx1">
                    <a:lumMod val="95000"/>
                    <a:lumOff val="5000"/>
                  </a:schemeClr>
                </a:solidFill>
              </a:rPr>
              <a:t>raw</a:t>
            </a:r>
            <a:r>
              <a:rPr lang="en-US" dirty="0"/>
              <a:t> or unorganized form (such as alphabets, numbers, or symbols)</a:t>
            </a:r>
            <a:br>
              <a:rPr lang="en-US" dirty="0"/>
            </a:br>
            <a:br>
              <a:rPr lang="en-US" dirty="0"/>
            </a:br>
            <a:r>
              <a:rPr lang="en-US" sz="4400" b="1" dirty="0">
                <a:solidFill>
                  <a:schemeClr val="accent2">
                    <a:lumMod val="75000"/>
                  </a:schemeClr>
                </a:solidFill>
              </a:rPr>
              <a:t>Information: </a:t>
            </a:r>
            <a:r>
              <a:rPr lang="en-US" dirty="0">
                <a:solidFill>
                  <a:schemeClr val="tx1">
                    <a:lumMod val="95000"/>
                    <a:lumOff val="5000"/>
                  </a:schemeClr>
                </a:solidFill>
              </a:rPr>
              <a:t>facts provided </a:t>
            </a:r>
            <a:r>
              <a:rPr lang="en-US" dirty="0"/>
              <a:t>or learned about something or someone OR what is conveyed or represented by a particular arrangement or sequence of things.</a:t>
            </a:r>
            <a:br>
              <a:rPr lang="en-US" dirty="0"/>
            </a:br>
            <a:br>
              <a:rPr lang="en-US" dirty="0"/>
            </a:br>
            <a:r>
              <a:rPr lang="en-US" sz="4400" b="1" dirty="0">
                <a:solidFill>
                  <a:schemeClr val="accent2">
                    <a:lumMod val="75000"/>
                  </a:schemeClr>
                </a:solidFill>
              </a:rPr>
              <a:t>Knowledge:</a:t>
            </a:r>
            <a:r>
              <a:rPr lang="en-US" sz="4400" dirty="0">
                <a:solidFill>
                  <a:schemeClr val="accent2">
                    <a:lumMod val="75000"/>
                  </a:schemeClr>
                </a:solidFill>
              </a:rPr>
              <a:t> </a:t>
            </a:r>
            <a:r>
              <a:rPr lang="en-US" dirty="0"/>
              <a:t>the theoretical or practical understanding of a subject to </a:t>
            </a:r>
            <a:r>
              <a:rPr lang="en-US" dirty="0">
                <a:solidFill>
                  <a:schemeClr val="tx1">
                    <a:lumMod val="95000"/>
                    <a:lumOff val="5000"/>
                  </a:schemeClr>
                </a:solidFill>
              </a:rPr>
              <a:t>make a benefit </a:t>
            </a:r>
            <a:r>
              <a:rPr lang="en-US" dirty="0"/>
              <a:t>from the information you get.</a:t>
            </a:r>
            <a:br>
              <a:rPr lang="en-US" b="1" dirty="0"/>
            </a:br>
            <a:endParaRPr lang="en-US" b="1" dirty="0"/>
          </a:p>
        </p:txBody>
      </p:sp>
    </p:spTree>
    <p:extLst>
      <p:ext uri="{BB962C8B-B14F-4D97-AF65-F5344CB8AC3E}">
        <p14:creationId xmlns:p14="http://schemas.microsoft.com/office/powerpoint/2010/main" val="469958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BFDA-9D4E-4CD0-A20A-EA1AA7FE0830}"/>
              </a:ext>
            </a:extLst>
          </p:cNvPr>
          <p:cNvSpPr>
            <a:spLocks noGrp="1"/>
          </p:cNvSpPr>
          <p:nvPr>
            <p:ph type="title"/>
          </p:nvPr>
        </p:nvSpPr>
        <p:spPr>
          <a:xfrm>
            <a:off x="677333" y="609599"/>
            <a:ext cx="10226193" cy="5971309"/>
          </a:xfrm>
        </p:spPr>
        <p:txBody>
          <a:bodyPr/>
          <a:lstStyle/>
          <a:p>
            <a:r>
              <a:rPr lang="en-US" b="1" dirty="0">
                <a:solidFill>
                  <a:schemeClr val="accent2">
                    <a:lumMod val="75000"/>
                  </a:schemeClr>
                </a:solidFill>
              </a:rPr>
              <a:t>Reactive: </a:t>
            </a:r>
            <a:r>
              <a:rPr lang="en-US" dirty="0"/>
              <a:t>showing a response to a stimulus.</a:t>
            </a:r>
            <a:br>
              <a:rPr lang="en-US" dirty="0"/>
            </a:br>
            <a:br>
              <a:rPr lang="en-US" dirty="0"/>
            </a:br>
            <a:br>
              <a:rPr lang="en-US" dirty="0"/>
            </a:br>
            <a:br>
              <a:rPr lang="en-US" dirty="0"/>
            </a:br>
            <a:br>
              <a:rPr lang="en-US" dirty="0"/>
            </a:br>
            <a:r>
              <a:rPr lang="en-US" b="1" dirty="0">
                <a:solidFill>
                  <a:schemeClr val="accent2">
                    <a:lumMod val="75000"/>
                  </a:schemeClr>
                </a:solidFill>
              </a:rPr>
              <a:t>Proactive: </a:t>
            </a:r>
            <a:r>
              <a:rPr lang="en-US" dirty="0"/>
              <a:t>ready before something happens. The opposite is being reactive, or waiting for things to unfold before responding.</a:t>
            </a:r>
          </a:p>
        </p:txBody>
      </p:sp>
      <p:pic>
        <p:nvPicPr>
          <p:cNvPr id="4" name="Picture 3">
            <a:extLst>
              <a:ext uri="{FF2B5EF4-FFF2-40B4-BE49-F238E27FC236}">
                <a16:creationId xmlns:a16="http://schemas.microsoft.com/office/drawing/2014/main" id="{7EFF80C3-7201-49C3-915D-2385CF813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3579" y="5171208"/>
            <a:ext cx="2933700" cy="1562100"/>
          </a:xfrm>
          <a:prstGeom prst="rect">
            <a:avLst/>
          </a:prstGeom>
        </p:spPr>
      </p:pic>
      <p:pic>
        <p:nvPicPr>
          <p:cNvPr id="6" name="Picture 5">
            <a:extLst>
              <a:ext uri="{FF2B5EF4-FFF2-40B4-BE49-F238E27FC236}">
                <a16:creationId xmlns:a16="http://schemas.microsoft.com/office/drawing/2014/main" id="{CE6B0EFF-37AA-4734-ACDE-FBA491F8D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9586" y="1576820"/>
            <a:ext cx="2962275" cy="1543050"/>
          </a:xfrm>
          <a:prstGeom prst="rect">
            <a:avLst/>
          </a:prstGeom>
          <a:ln w="76200">
            <a:solidFill>
              <a:schemeClr val="accent2">
                <a:lumMod val="75000"/>
              </a:schemeClr>
            </a:solidFill>
          </a:ln>
        </p:spPr>
      </p:pic>
    </p:spTree>
    <p:extLst>
      <p:ext uri="{BB962C8B-B14F-4D97-AF65-F5344CB8AC3E}">
        <p14:creationId xmlns:p14="http://schemas.microsoft.com/office/powerpoint/2010/main" val="88784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EFA73-FF86-409D-93B4-C9B796B88E36}"/>
              </a:ext>
            </a:extLst>
          </p:cNvPr>
          <p:cNvSpPr>
            <a:spLocks noGrp="1"/>
          </p:cNvSpPr>
          <p:nvPr>
            <p:ph type="title"/>
          </p:nvPr>
        </p:nvSpPr>
        <p:spPr>
          <a:xfrm>
            <a:off x="677333" y="609599"/>
            <a:ext cx="10572557" cy="5929745"/>
          </a:xfrm>
        </p:spPr>
        <p:txBody>
          <a:bodyPr>
            <a:normAutofit fontScale="90000"/>
          </a:bodyPr>
          <a:lstStyle/>
          <a:p>
            <a:r>
              <a:rPr lang="en-US" b="1" dirty="0">
                <a:solidFill>
                  <a:schemeClr val="accent2">
                    <a:lumMod val="75000"/>
                  </a:schemeClr>
                </a:solidFill>
              </a:rPr>
              <a:t>Anticipative:</a:t>
            </a:r>
            <a:br>
              <a:rPr lang="en-US" dirty="0"/>
            </a:br>
            <a:r>
              <a:rPr lang="en-US" dirty="0"/>
              <a:t>the action of anticipating something, </a:t>
            </a:r>
            <a:r>
              <a:rPr lang="en-US" dirty="0">
                <a:solidFill>
                  <a:schemeClr val="tx1">
                    <a:lumMod val="95000"/>
                    <a:lumOff val="5000"/>
                  </a:schemeClr>
                </a:solidFill>
              </a:rPr>
              <a:t>expectation</a:t>
            </a:r>
            <a:r>
              <a:rPr lang="en-US" dirty="0"/>
              <a:t> or prediction.</a:t>
            </a:r>
            <a:br>
              <a:rPr lang="en-US" dirty="0"/>
            </a:br>
            <a:br>
              <a:rPr lang="en-US" dirty="0"/>
            </a:br>
            <a:br>
              <a:rPr lang="en-US" dirty="0"/>
            </a:br>
            <a:r>
              <a:rPr lang="en-US" b="1" dirty="0">
                <a:solidFill>
                  <a:schemeClr val="accent2">
                    <a:lumMod val="75000"/>
                  </a:schemeClr>
                </a:solidFill>
              </a:rPr>
              <a:t>Adaptive:</a:t>
            </a:r>
            <a:r>
              <a:rPr lang="en-US" b="1" dirty="0"/>
              <a:t> </a:t>
            </a:r>
            <a:br>
              <a:rPr lang="en-US" dirty="0"/>
            </a:br>
            <a:r>
              <a:rPr lang="en-US" dirty="0"/>
              <a:t>to describe people who are </a:t>
            </a:r>
            <a:r>
              <a:rPr lang="en-US" dirty="0">
                <a:solidFill>
                  <a:schemeClr val="tx1">
                    <a:lumMod val="95000"/>
                    <a:lumOff val="5000"/>
                  </a:schemeClr>
                </a:solidFill>
              </a:rPr>
              <a:t>flexible</a:t>
            </a:r>
            <a:r>
              <a:rPr lang="en-US" dirty="0"/>
              <a:t> they don't lose their cool when plans change quickly and they are always willing to learn new ways to </a:t>
            </a:r>
            <a:r>
              <a:rPr lang="en-US" b="1" dirty="0"/>
              <a:t>do</a:t>
            </a:r>
            <a:r>
              <a:rPr lang="en-US" dirty="0"/>
              <a:t> things. Being </a:t>
            </a:r>
            <a:r>
              <a:rPr lang="en-US" b="1" dirty="0"/>
              <a:t>adaptive</a:t>
            </a:r>
            <a:r>
              <a:rPr lang="en-US" dirty="0"/>
              <a:t> helps you sail along in today's ever-changing world.</a:t>
            </a:r>
          </a:p>
        </p:txBody>
      </p:sp>
    </p:spTree>
    <p:extLst>
      <p:ext uri="{BB962C8B-B14F-4D97-AF65-F5344CB8AC3E}">
        <p14:creationId xmlns:p14="http://schemas.microsoft.com/office/powerpoint/2010/main" val="3907922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807F-2C5C-4A86-BB13-1FA737A27D04}"/>
              </a:ext>
            </a:extLst>
          </p:cNvPr>
          <p:cNvSpPr>
            <a:spLocks noGrp="1"/>
          </p:cNvSpPr>
          <p:nvPr>
            <p:ph type="title"/>
          </p:nvPr>
        </p:nvSpPr>
        <p:spPr>
          <a:xfrm>
            <a:off x="677333" y="609599"/>
            <a:ext cx="10821939" cy="5874327"/>
          </a:xfrm>
        </p:spPr>
        <p:txBody>
          <a:bodyPr/>
          <a:lstStyle/>
          <a:p>
            <a:r>
              <a:rPr lang="en-US" b="1" dirty="0">
                <a:solidFill>
                  <a:schemeClr val="accent2">
                    <a:lumMod val="75000"/>
                  </a:schemeClr>
                </a:solidFill>
              </a:rPr>
              <a:t>Mintzberg:</a:t>
            </a:r>
            <a:br>
              <a:rPr lang="en-US" dirty="0"/>
            </a:br>
            <a:r>
              <a:rPr lang="en-US" dirty="0"/>
              <a:t>published his Ten Management Roles in his book, "Mintzberg on Management: Inside our Strange World of Organizations," in 1990.</a:t>
            </a:r>
            <a:br>
              <a:rPr lang="en-US" dirty="0"/>
            </a:br>
            <a:br>
              <a:rPr lang="en-US" dirty="0"/>
            </a:br>
            <a:r>
              <a:rPr lang="en-US" dirty="0"/>
              <a:t>The 10 roles are then divided up into </a:t>
            </a:r>
            <a:r>
              <a:rPr lang="en-US" b="1" dirty="0"/>
              <a:t>three</a:t>
            </a:r>
            <a:r>
              <a:rPr lang="en-US" dirty="0"/>
              <a:t> categories, as follows:</a:t>
            </a:r>
            <a:br>
              <a:rPr lang="en-US" dirty="0"/>
            </a:br>
            <a:br>
              <a:rPr lang="en-US" dirty="0"/>
            </a:br>
            <a:endParaRPr lang="en-US" dirty="0"/>
          </a:p>
        </p:txBody>
      </p:sp>
      <p:pic>
        <p:nvPicPr>
          <p:cNvPr id="4" name="Picture 3">
            <a:extLst>
              <a:ext uri="{FF2B5EF4-FFF2-40B4-BE49-F238E27FC236}">
                <a16:creationId xmlns:a16="http://schemas.microsoft.com/office/drawing/2014/main" id="{5F2F1451-E4A8-400C-BE97-C9EEBD3B1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7722" y="4222171"/>
            <a:ext cx="4038848" cy="2261755"/>
          </a:xfrm>
          <a:prstGeom prst="rect">
            <a:avLst/>
          </a:prstGeom>
        </p:spPr>
      </p:pic>
    </p:spTree>
    <p:extLst>
      <p:ext uri="{BB962C8B-B14F-4D97-AF65-F5344CB8AC3E}">
        <p14:creationId xmlns:p14="http://schemas.microsoft.com/office/powerpoint/2010/main" val="166140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103C8D-8B70-465D-9024-D7559BDAF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637" y="146771"/>
            <a:ext cx="5800725" cy="6315075"/>
          </a:xfrm>
          <a:prstGeom prst="rect">
            <a:avLst/>
          </a:prstGeom>
        </p:spPr>
      </p:pic>
    </p:spTree>
    <p:extLst>
      <p:ext uri="{BB962C8B-B14F-4D97-AF65-F5344CB8AC3E}">
        <p14:creationId xmlns:p14="http://schemas.microsoft.com/office/powerpoint/2010/main" val="1701128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1ABB-235E-4AF6-8251-4ED2D2176874}"/>
              </a:ext>
            </a:extLst>
          </p:cNvPr>
          <p:cNvSpPr>
            <a:spLocks noGrp="1"/>
          </p:cNvSpPr>
          <p:nvPr>
            <p:ph type="title"/>
          </p:nvPr>
        </p:nvSpPr>
        <p:spPr>
          <a:xfrm>
            <a:off x="304801" y="124692"/>
            <a:ext cx="11499272" cy="6442364"/>
          </a:xfrm>
        </p:spPr>
        <p:txBody>
          <a:bodyPr>
            <a:normAutofit fontScale="90000"/>
          </a:bodyPr>
          <a:lstStyle/>
          <a:p>
            <a:pPr fontAlgn="base"/>
            <a:r>
              <a:rPr lang="en-US" b="1" dirty="0">
                <a:solidFill>
                  <a:schemeClr val="accent2">
                    <a:lumMod val="75000"/>
                  </a:schemeClr>
                </a:solidFill>
              </a:rPr>
              <a:t>Interpersonal Category:</a:t>
            </a:r>
            <a:br>
              <a:rPr lang="en-US" b="1" dirty="0">
                <a:solidFill>
                  <a:schemeClr val="accent2">
                    <a:lumMod val="75000"/>
                  </a:schemeClr>
                </a:solidFill>
              </a:rPr>
            </a:br>
            <a:r>
              <a:rPr lang="en-US" sz="3100" b="1" dirty="0">
                <a:solidFill>
                  <a:schemeClr val="accent2">
                    <a:lumMod val="75000"/>
                  </a:schemeClr>
                </a:solidFill>
              </a:rPr>
              <a:t>Figurehead:</a:t>
            </a:r>
            <a:r>
              <a:rPr lang="en-US" sz="3100" dirty="0">
                <a:solidFill>
                  <a:schemeClr val="accent2">
                    <a:lumMod val="75000"/>
                  </a:schemeClr>
                </a:solidFill>
              </a:rPr>
              <a:t> </a:t>
            </a:r>
            <a:r>
              <a:rPr lang="en-US" sz="3100" dirty="0"/>
              <a:t>As a manager, you have social, ceremonial and legal responsibilities. You're expected to be a source of inspiration. People look up to you as a person with authority, and as a figurehead.</a:t>
            </a:r>
            <a:br>
              <a:rPr lang="en-US" sz="3100" dirty="0"/>
            </a:br>
            <a:br>
              <a:rPr lang="en-US" sz="3100" dirty="0"/>
            </a:br>
            <a:r>
              <a:rPr lang="en-US" sz="3100" b="1" dirty="0">
                <a:solidFill>
                  <a:schemeClr val="accent2">
                    <a:lumMod val="75000"/>
                  </a:schemeClr>
                </a:solidFill>
              </a:rPr>
              <a:t>Leader: </a:t>
            </a:r>
            <a:r>
              <a:rPr lang="en-US" sz="3100" dirty="0"/>
              <a:t>This is where you provide leadership for your team, your department or perhaps your entire organization; and it's where you manage the performance and responsibilities of everyone in the group.</a:t>
            </a:r>
            <a:br>
              <a:rPr lang="en-US" sz="3100" dirty="0"/>
            </a:br>
            <a:r>
              <a:rPr lang="en-US" sz="3100" b="1" dirty="0">
                <a:solidFill>
                  <a:schemeClr val="accent2">
                    <a:lumMod val="75000"/>
                  </a:schemeClr>
                </a:solidFill>
              </a:rPr>
              <a:t>Liaison:</a:t>
            </a:r>
            <a:r>
              <a:rPr lang="en-US" sz="3100" dirty="0">
                <a:solidFill>
                  <a:schemeClr val="accent2">
                    <a:lumMod val="75000"/>
                  </a:schemeClr>
                </a:solidFill>
              </a:rPr>
              <a:t> </a:t>
            </a:r>
            <a:r>
              <a:rPr lang="en-US" sz="3100" dirty="0"/>
              <a:t>Managers must communicate with internal and external contacts. You need to be able to network effectively on behalf of your organization.</a:t>
            </a:r>
            <a:br>
              <a:rPr lang="en-US" dirty="0"/>
            </a:br>
            <a:endParaRPr lang="en-US" dirty="0"/>
          </a:p>
        </p:txBody>
      </p:sp>
      <p:pic>
        <p:nvPicPr>
          <p:cNvPr id="4" name="Picture 3">
            <a:extLst>
              <a:ext uri="{FF2B5EF4-FFF2-40B4-BE49-F238E27FC236}">
                <a16:creationId xmlns:a16="http://schemas.microsoft.com/office/drawing/2014/main" id="{6CDF8CF6-CF25-4280-BC02-E900507A1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9448" y="5002812"/>
            <a:ext cx="3079606" cy="1564244"/>
          </a:xfrm>
          <a:prstGeom prst="rect">
            <a:avLst/>
          </a:prstGeom>
          <a:ln w="57150">
            <a:solidFill>
              <a:schemeClr val="accent2">
                <a:lumMod val="75000"/>
              </a:schemeClr>
            </a:solidFill>
          </a:ln>
        </p:spPr>
      </p:pic>
    </p:spTree>
    <p:extLst>
      <p:ext uri="{BB962C8B-B14F-4D97-AF65-F5344CB8AC3E}">
        <p14:creationId xmlns:p14="http://schemas.microsoft.com/office/powerpoint/2010/main" val="3253371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592F-90AD-4258-A5D4-EB64CF68E4D8}"/>
              </a:ext>
            </a:extLst>
          </p:cNvPr>
          <p:cNvSpPr>
            <a:spLocks noGrp="1"/>
          </p:cNvSpPr>
          <p:nvPr>
            <p:ph type="title"/>
          </p:nvPr>
        </p:nvSpPr>
        <p:spPr>
          <a:xfrm>
            <a:off x="677333" y="609599"/>
            <a:ext cx="10988193" cy="5929745"/>
          </a:xfrm>
        </p:spPr>
        <p:txBody>
          <a:bodyPr>
            <a:normAutofit fontScale="90000"/>
          </a:bodyPr>
          <a:lstStyle/>
          <a:p>
            <a:pPr fontAlgn="base"/>
            <a:r>
              <a:rPr lang="en-US" b="1" dirty="0">
                <a:solidFill>
                  <a:schemeClr val="accent2">
                    <a:lumMod val="75000"/>
                  </a:schemeClr>
                </a:solidFill>
              </a:rPr>
              <a:t>Informational Category:</a:t>
            </a:r>
            <a:br>
              <a:rPr lang="en-US" b="1" dirty="0"/>
            </a:br>
            <a:r>
              <a:rPr lang="en-US" sz="3100" b="1" dirty="0">
                <a:solidFill>
                  <a:schemeClr val="accent2">
                    <a:lumMod val="75000"/>
                  </a:schemeClr>
                </a:solidFill>
              </a:rPr>
              <a:t>Monitor:</a:t>
            </a:r>
            <a:r>
              <a:rPr lang="en-US" sz="3100" dirty="0">
                <a:solidFill>
                  <a:schemeClr val="accent2">
                    <a:lumMod val="75000"/>
                  </a:schemeClr>
                </a:solidFill>
              </a:rPr>
              <a:t> </a:t>
            </a:r>
            <a:r>
              <a:rPr lang="en-US" sz="3100" dirty="0"/>
              <a:t>In this role, you regularly seek out information related to your organization and industry, looking for relevant changes in the environment. You also monitor your team, in terms of both their productivity, and their well-being.</a:t>
            </a:r>
            <a:br>
              <a:rPr lang="en-US" sz="3100" dirty="0"/>
            </a:br>
            <a:br>
              <a:rPr lang="en-US" sz="3100" dirty="0"/>
            </a:br>
            <a:r>
              <a:rPr lang="en-US" sz="3100" b="1" dirty="0">
                <a:solidFill>
                  <a:schemeClr val="accent2">
                    <a:lumMod val="75000"/>
                  </a:schemeClr>
                </a:solidFill>
              </a:rPr>
              <a:t>Disseminator: </a:t>
            </a:r>
            <a:r>
              <a:rPr lang="en-US" sz="3100" dirty="0"/>
              <a:t>This is where you communicate potentially useful information to your colleagues and your team.</a:t>
            </a:r>
            <a:br>
              <a:rPr lang="en-US" sz="3100" dirty="0"/>
            </a:br>
            <a:br>
              <a:rPr lang="en-US" sz="3100" dirty="0"/>
            </a:br>
            <a:r>
              <a:rPr lang="en-US" sz="3100" b="1" dirty="0">
                <a:solidFill>
                  <a:schemeClr val="accent2">
                    <a:lumMod val="75000"/>
                  </a:schemeClr>
                </a:solidFill>
              </a:rPr>
              <a:t>Spokesperson:</a:t>
            </a:r>
            <a:r>
              <a:rPr lang="en-US" sz="3100" dirty="0">
                <a:solidFill>
                  <a:schemeClr val="accent2">
                    <a:lumMod val="75000"/>
                  </a:schemeClr>
                </a:solidFill>
              </a:rPr>
              <a:t> </a:t>
            </a:r>
            <a:r>
              <a:rPr lang="en-US" sz="3100" dirty="0"/>
              <a:t>Managers represent and speak for their organization. In this role, you're responsible for transmitting information about your organization and its goals to the people outside it.</a:t>
            </a:r>
            <a:br>
              <a:rPr lang="en-US" dirty="0"/>
            </a:br>
            <a:endParaRPr lang="en-US" dirty="0"/>
          </a:p>
        </p:txBody>
      </p:sp>
    </p:spTree>
    <p:extLst>
      <p:ext uri="{BB962C8B-B14F-4D97-AF65-F5344CB8AC3E}">
        <p14:creationId xmlns:p14="http://schemas.microsoft.com/office/powerpoint/2010/main" val="2494216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D7BD-B32A-43B3-9845-5E04977EBDD4}"/>
              </a:ext>
            </a:extLst>
          </p:cNvPr>
          <p:cNvSpPr>
            <a:spLocks noGrp="1"/>
          </p:cNvSpPr>
          <p:nvPr>
            <p:ph type="title"/>
          </p:nvPr>
        </p:nvSpPr>
        <p:spPr>
          <a:xfrm>
            <a:off x="677333" y="609599"/>
            <a:ext cx="11237576" cy="6068291"/>
          </a:xfrm>
        </p:spPr>
        <p:txBody>
          <a:bodyPr>
            <a:normAutofit fontScale="90000"/>
          </a:bodyPr>
          <a:lstStyle/>
          <a:p>
            <a:pPr fontAlgn="base"/>
            <a:r>
              <a:rPr lang="en-US" b="1" dirty="0">
                <a:solidFill>
                  <a:schemeClr val="accent2">
                    <a:lumMod val="75000"/>
                  </a:schemeClr>
                </a:solidFill>
              </a:rPr>
              <a:t>Decisional Category:</a:t>
            </a:r>
            <a:br>
              <a:rPr lang="en-US" b="1" dirty="0"/>
            </a:br>
            <a:r>
              <a:rPr lang="en-US" sz="2700" b="1" dirty="0">
                <a:solidFill>
                  <a:schemeClr val="accent2">
                    <a:lumMod val="75000"/>
                  </a:schemeClr>
                </a:solidFill>
              </a:rPr>
              <a:t>Entrepreneur:</a:t>
            </a:r>
            <a:r>
              <a:rPr lang="en-US" sz="2700" dirty="0">
                <a:solidFill>
                  <a:schemeClr val="accent2">
                    <a:lumMod val="75000"/>
                  </a:schemeClr>
                </a:solidFill>
              </a:rPr>
              <a:t> </a:t>
            </a:r>
            <a:r>
              <a:rPr lang="en-US" sz="2700" dirty="0"/>
              <a:t>As a manager, you create and control change within the organization. This means solving problems, generating new ideas, and implementing them.</a:t>
            </a:r>
            <a:br>
              <a:rPr lang="en-US" sz="2700" dirty="0"/>
            </a:br>
            <a:br>
              <a:rPr lang="en-US" sz="2700" dirty="0"/>
            </a:br>
            <a:r>
              <a:rPr lang="en-US" sz="2700" b="1" dirty="0">
                <a:solidFill>
                  <a:schemeClr val="accent2">
                    <a:lumMod val="75000"/>
                  </a:schemeClr>
                </a:solidFill>
              </a:rPr>
              <a:t>Disturbance Handler:</a:t>
            </a:r>
            <a:r>
              <a:rPr lang="en-US" sz="2700" dirty="0">
                <a:solidFill>
                  <a:schemeClr val="accent2">
                    <a:lumMod val="75000"/>
                  </a:schemeClr>
                </a:solidFill>
              </a:rPr>
              <a:t> </a:t>
            </a:r>
            <a:r>
              <a:rPr lang="en-US" sz="2700" dirty="0"/>
              <a:t>When an organization or team hits an unexpected roadblock, it's the manager who must take charge. You also need to help mediate disputes within it.</a:t>
            </a:r>
            <a:br>
              <a:rPr lang="en-US" sz="2700" dirty="0"/>
            </a:br>
            <a:br>
              <a:rPr lang="en-US" sz="2700" dirty="0"/>
            </a:br>
            <a:r>
              <a:rPr lang="en-US" sz="2700" b="1" dirty="0">
                <a:solidFill>
                  <a:schemeClr val="accent2">
                    <a:lumMod val="75000"/>
                  </a:schemeClr>
                </a:solidFill>
              </a:rPr>
              <a:t>Resource Allocator:</a:t>
            </a:r>
            <a:r>
              <a:rPr lang="en-US" sz="2700" dirty="0">
                <a:solidFill>
                  <a:schemeClr val="accent2">
                    <a:lumMod val="75000"/>
                  </a:schemeClr>
                </a:solidFill>
              </a:rPr>
              <a:t> </a:t>
            </a:r>
            <a:r>
              <a:rPr lang="en-US" sz="2700" dirty="0"/>
              <a:t>You'll also need to determine where organizational resources are best applied. This involves allocating funding, as well as assigning staff and other organizational resources.</a:t>
            </a:r>
            <a:br>
              <a:rPr lang="en-US" sz="2700" dirty="0"/>
            </a:br>
            <a:br>
              <a:rPr lang="en-US" sz="2700" dirty="0"/>
            </a:br>
            <a:r>
              <a:rPr lang="en-US" sz="2700" b="1" dirty="0">
                <a:solidFill>
                  <a:schemeClr val="accent2">
                    <a:lumMod val="75000"/>
                  </a:schemeClr>
                </a:solidFill>
              </a:rPr>
              <a:t>Negotiator:</a:t>
            </a:r>
            <a:r>
              <a:rPr lang="en-US" sz="2700" dirty="0">
                <a:solidFill>
                  <a:schemeClr val="accent2">
                    <a:lumMod val="75000"/>
                  </a:schemeClr>
                </a:solidFill>
              </a:rPr>
              <a:t> </a:t>
            </a:r>
            <a:r>
              <a:rPr lang="en-US" sz="2700" dirty="0"/>
              <a:t>You may be needed to take part in, and direct, important negotiations within your team, department, or organization.</a:t>
            </a:r>
            <a:br>
              <a:rPr lang="en-US" dirty="0"/>
            </a:br>
            <a:br>
              <a:rPr lang="en-US" b="1" dirty="0"/>
            </a:br>
            <a:endParaRPr lang="en-US" dirty="0"/>
          </a:p>
        </p:txBody>
      </p:sp>
    </p:spTree>
    <p:extLst>
      <p:ext uri="{BB962C8B-B14F-4D97-AF65-F5344CB8AC3E}">
        <p14:creationId xmlns:p14="http://schemas.microsoft.com/office/powerpoint/2010/main" val="4194949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85111-696B-483B-90B1-9961AFC0824F}"/>
              </a:ext>
            </a:extLst>
          </p:cNvPr>
          <p:cNvSpPr>
            <a:spLocks noGrp="1"/>
          </p:cNvSpPr>
          <p:nvPr>
            <p:ph type="title"/>
          </p:nvPr>
        </p:nvSpPr>
        <p:spPr>
          <a:xfrm>
            <a:off x="677334" y="609599"/>
            <a:ext cx="10406302" cy="5763491"/>
          </a:xfrm>
        </p:spPr>
        <p:txBody>
          <a:bodyPr>
            <a:normAutofit/>
          </a:bodyPr>
          <a:lstStyle/>
          <a:p>
            <a:r>
              <a:rPr lang="en-US" b="1" dirty="0">
                <a:solidFill>
                  <a:schemeClr val="accent2">
                    <a:lumMod val="75000"/>
                  </a:schemeClr>
                </a:solidFill>
              </a:rPr>
              <a:t>Model: </a:t>
            </a:r>
            <a:r>
              <a:rPr lang="en-US" dirty="0"/>
              <a:t>a usually miniature representation of something, </a:t>
            </a:r>
            <a:r>
              <a:rPr lang="en-US" dirty="0">
                <a:solidFill>
                  <a:schemeClr val="bg2">
                    <a:lumMod val="25000"/>
                  </a:schemeClr>
                </a:solidFill>
              </a:rPr>
              <a:t>also a pattern of something </a:t>
            </a:r>
            <a:r>
              <a:rPr lang="en-US" dirty="0"/>
              <a:t>to be made (something good to be copied). OR</a:t>
            </a:r>
            <a:br>
              <a:rPr lang="en-US" dirty="0"/>
            </a:br>
            <a:r>
              <a:rPr lang="en-US" dirty="0">
                <a:solidFill>
                  <a:schemeClr val="bg2">
                    <a:lumMod val="25000"/>
                  </a:schemeClr>
                </a:solidFill>
              </a:rPr>
              <a:t>steps to reach a goal</a:t>
            </a:r>
            <a:r>
              <a:rPr lang="en-US" dirty="0"/>
              <a:t>.</a:t>
            </a:r>
          </a:p>
        </p:txBody>
      </p:sp>
      <p:pic>
        <p:nvPicPr>
          <p:cNvPr id="6" name="Picture 5">
            <a:extLst>
              <a:ext uri="{FF2B5EF4-FFF2-40B4-BE49-F238E27FC236}">
                <a16:creationId xmlns:a16="http://schemas.microsoft.com/office/drawing/2014/main" id="{E69DD729-29EB-4F2C-BBDF-B3A0BC86A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1503" y="3045785"/>
            <a:ext cx="6670098" cy="3094375"/>
          </a:xfrm>
          <a:prstGeom prst="rect">
            <a:avLst/>
          </a:prstGeom>
          <a:ln w="38100">
            <a:solidFill>
              <a:schemeClr val="accent2">
                <a:lumMod val="75000"/>
              </a:schemeClr>
            </a:solidFill>
          </a:ln>
        </p:spPr>
      </p:pic>
    </p:spTree>
    <p:extLst>
      <p:ext uri="{BB962C8B-B14F-4D97-AF65-F5344CB8AC3E}">
        <p14:creationId xmlns:p14="http://schemas.microsoft.com/office/powerpoint/2010/main" val="372178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FD90-2792-43BD-AC52-B3A7AF7FE56C}"/>
              </a:ext>
            </a:extLst>
          </p:cNvPr>
          <p:cNvSpPr>
            <a:spLocks noGrp="1"/>
          </p:cNvSpPr>
          <p:nvPr>
            <p:ph type="title"/>
          </p:nvPr>
        </p:nvSpPr>
        <p:spPr>
          <a:xfrm>
            <a:off x="677334" y="609600"/>
            <a:ext cx="10544848" cy="5638800"/>
          </a:xfrm>
        </p:spPr>
        <p:txBody>
          <a:bodyPr>
            <a:normAutofit/>
          </a:bodyPr>
          <a:lstStyle/>
          <a:p>
            <a:r>
              <a:rPr lang="en-US" b="1" dirty="0">
                <a:solidFill>
                  <a:schemeClr val="accent2">
                    <a:lumMod val="75000"/>
                  </a:schemeClr>
                </a:solidFill>
              </a:rPr>
              <a:t>Decision:</a:t>
            </a:r>
            <a:br>
              <a:rPr lang="en-US" b="1" dirty="0"/>
            </a:br>
            <a:r>
              <a:rPr lang="en-US" dirty="0"/>
              <a:t>the action or process of deciding something or of resolving a question. OR cognitive process resulting in the selection of a belief or a course of action among several alternatives.</a:t>
            </a:r>
          </a:p>
        </p:txBody>
      </p:sp>
      <p:pic>
        <p:nvPicPr>
          <p:cNvPr id="4" name="Picture 3">
            <a:extLst>
              <a:ext uri="{FF2B5EF4-FFF2-40B4-BE49-F238E27FC236}">
                <a16:creationId xmlns:a16="http://schemas.microsoft.com/office/drawing/2014/main" id="{E6D5449A-5974-48C2-8F8A-DB2CB9690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667" y="3879829"/>
            <a:ext cx="5526665" cy="2368571"/>
          </a:xfrm>
          <a:prstGeom prst="rect">
            <a:avLst/>
          </a:prstGeom>
          <a:ln w="76200">
            <a:solidFill>
              <a:schemeClr val="accent2">
                <a:lumMod val="75000"/>
              </a:schemeClr>
            </a:solidFill>
          </a:ln>
        </p:spPr>
      </p:pic>
    </p:spTree>
    <p:extLst>
      <p:ext uri="{BB962C8B-B14F-4D97-AF65-F5344CB8AC3E}">
        <p14:creationId xmlns:p14="http://schemas.microsoft.com/office/powerpoint/2010/main" val="2930462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AC618F-ADEF-4A7D-8092-F93431038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781" y="1146180"/>
            <a:ext cx="8072438" cy="4565639"/>
          </a:xfrm>
          <a:prstGeom prst="rect">
            <a:avLst/>
          </a:prstGeom>
        </p:spPr>
      </p:pic>
    </p:spTree>
    <p:extLst>
      <p:ext uri="{BB962C8B-B14F-4D97-AF65-F5344CB8AC3E}">
        <p14:creationId xmlns:p14="http://schemas.microsoft.com/office/powerpoint/2010/main" val="3519196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A755E-88E5-485F-81FE-3A933686F0C0}"/>
              </a:ext>
            </a:extLst>
          </p:cNvPr>
          <p:cNvSpPr>
            <a:spLocks noGrp="1"/>
          </p:cNvSpPr>
          <p:nvPr>
            <p:ph type="title"/>
          </p:nvPr>
        </p:nvSpPr>
        <p:spPr>
          <a:xfrm>
            <a:off x="677333" y="609599"/>
            <a:ext cx="11292994" cy="5915892"/>
          </a:xfrm>
        </p:spPr>
        <p:txBody>
          <a:bodyPr/>
          <a:lstStyle/>
          <a:p>
            <a:r>
              <a:rPr lang="en-US" dirty="0"/>
              <a:t>Models Types:</a:t>
            </a:r>
            <a:br>
              <a:rPr lang="en-US" dirty="0"/>
            </a:br>
            <a:endParaRPr lang="en-US" dirty="0"/>
          </a:p>
        </p:txBody>
      </p:sp>
      <p:pic>
        <p:nvPicPr>
          <p:cNvPr id="6" name="Picture 5">
            <a:extLst>
              <a:ext uri="{FF2B5EF4-FFF2-40B4-BE49-F238E27FC236}">
                <a16:creationId xmlns:a16="http://schemas.microsoft.com/office/drawing/2014/main" id="{ABFF25F3-7EBE-4366-99A5-B4E7B4F49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673" y="1134125"/>
            <a:ext cx="7180984" cy="5391366"/>
          </a:xfrm>
          <a:prstGeom prst="rect">
            <a:avLst/>
          </a:prstGeom>
        </p:spPr>
      </p:pic>
    </p:spTree>
    <p:extLst>
      <p:ext uri="{BB962C8B-B14F-4D97-AF65-F5344CB8AC3E}">
        <p14:creationId xmlns:p14="http://schemas.microsoft.com/office/powerpoint/2010/main" val="3595806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EA61F-0134-464E-8336-6B08C064CC36}"/>
              </a:ext>
            </a:extLst>
          </p:cNvPr>
          <p:cNvSpPr>
            <a:spLocks noGrp="1"/>
          </p:cNvSpPr>
          <p:nvPr>
            <p:ph type="title"/>
          </p:nvPr>
        </p:nvSpPr>
        <p:spPr>
          <a:xfrm>
            <a:off x="677333" y="609600"/>
            <a:ext cx="10614122" cy="6248400"/>
          </a:xfrm>
        </p:spPr>
        <p:txBody>
          <a:bodyPr>
            <a:normAutofit fontScale="90000"/>
          </a:bodyPr>
          <a:lstStyle/>
          <a:p>
            <a:r>
              <a:rPr lang="en-US" b="1" dirty="0">
                <a:solidFill>
                  <a:schemeClr val="accent2">
                    <a:lumMod val="75000"/>
                  </a:schemeClr>
                </a:solidFill>
              </a:rPr>
              <a:t>Business intelligence (BI): </a:t>
            </a:r>
            <a:br>
              <a:rPr lang="en-US" b="1" dirty="0"/>
            </a:br>
            <a:r>
              <a:rPr lang="en-US" sz="2700" dirty="0"/>
              <a:t>is a technology-driven process for </a:t>
            </a:r>
            <a:r>
              <a:rPr lang="en-US" sz="2700" dirty="0">
                <a:solidFill>
                  <a:schemeClr val="bg2">
                    <a:lumMod val="25000"/>
                  </a:schemeClr>
                </a:solidFill>
              </a:rPr>
              <a:t>analyzing data </a:t>
            </a:r>
            <a:r>
              <a:rPr lang="en-US" sz="2700" dirty="0"/>
              <a:t>and presenting actionable information which </a:t>
            </a:r>
            <a:r>
              <a:rPr lang="en-US" sz="2700" b="1" dirty="0"/>
              <a:t>helps executives, managers </a:t>
            </a:r>
            <a:r>
              <a:rPr lang="en-US" sz="2700" dirty="0"/>
              <a:t>and other corporate end users make informed </a:t>
            </a:r>
            <a:r>
              <a:rPr lang="en-US" sz="2700" b="1" dirty="0"/>
              <a:t>business</a:t>
            </a:r>
            <a:r>
              <a:rPr lang="en-US" sz="2700" dirty="0"/>
              <a:t> decisions.</a:t>
            </a:r>
            <a:br>
              <a:rPr lang="en-US" sz="2700" dirty="0"/>
            </a:br>
            <a:br>
              <a:rPr lang="en-US" sz="2700" dirty="0"/>
            </a:br>
            <a:r>
              <a:rPr lang="en-US" sz="2700" b="1" dirty="0">
                <a:solidFill>
                  <a:schemeClr val="accent2">
                    <a:lumMod val="75000"/>
                  </a:schemeClr>
                </a:solidFill>
              </a:rPr>
              <a:t>Types: </a:t>
            </a:r>
            <a:br>
              <a:rPr lang="en-US" sz="2700" dirty="0"/>
            </a:br>
            <a:r>
              <a:rPr lang="en-US" sz="2700" dirty="0"/>
              <a:t>.Spreadsheets</a:t>
            </a:r>
            <a:br>
              <a:rPr lang="en-US" sz="2700" dirty="0"/>
            </a:br>
            <a:r>
              <a:rPr lang="en-US" sz="2700" dirty="0"/>
              <a:t>.Reporting and querying software: applications that extract, sort, .summarize, and present selected data</a:t>
            </a:r>
            <a:br>
              <a:rPr lang="en-US" sz="2700" dirty="0"/>
            </a:br>
            <a:r>
              <a:rPr lang="en-US" sz="2700" dirty="0"/>
              <a:t>.Online analytical processing (OLAP)</a:t>
            </a:r>
            <a:br>
              <a:rPr lang="en-US" sz="2700" dirty="0"/>
            </a:br>
            <a:r>
              <a:rPr lang="en-US" sz="2700" dirty="0"/>
              <a:t>.Digital dashboards</a:t>
            </a:r>
            <a:br>
              <a:rPr lang="en-US" sz="2700" dirty="0"/>
            </a:br>
            <a:r>
              <a:rPr lang="en-US" sz="2700" dirty="0"/>
              <a:t>.Data mining</a:t>
            </a:r>
            <a:br>
              <a:rPr lang="en-US" sz="2700" dirty="0"/>
            </a:br>
            <a:r>
              <a:rPr lang="en-US" sz="2700" dirty="0"/>
              <a:t>.</a:t>
            </a:r>
            <a:r>
              <a:rPr lang="en-US" sz="2700" b="1" dirty="0"/>
              <a:t>Business</a:t>
            </a:r>
            <a:r>
              <a:rPr lang="en-US" sz="2700" dirty="0"/>
              <a:t> activity monitoring</a:t>
            </a:r>
            <a:br>
              <a:rPr lang="en-US" sz="2700" dirty="0"/>
            </a:br>
            <a:r>
              <a:rPr lang="en-US" sz="2700" dirty="0"/>
              <a:t>.Data warehouse</a:t>
            </a:r>
            <a:br>
              <a:rPr lang="en-US" dirty="0"/>
            </a:br>
            <a:endParaRPr lang="en-US" dirty="0"/>
          </a:p>
        </p:txBody>
      </p:sp>
      <p:pic>
        <p:nvPicPr>
          <p:cNvPr id="4" name="Picture 3">
            <a:extLst>
              <a:ext uri="{FF2B5EF4-FFF2-40B4-BE49-F238E27FC236}">
                <a16:creationId xmlns:a16="http://schemas.microsoft.com/office/drawing/2014/main" id="{EAE18A2F-1836-4ED0-AE65-BE196263C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567" y="4061902"/>
            <a:ext cx="3690505" cy="2186498"/>
          </a:xfrm>
          <a:prstGeom prst="rect">
            <a:avLst/>
          </a:prstGeom>
          <a:ln>
            <a:solidFill>
              <a:schemeClr val="accent2">
                <a:lumMod val="75000"/>
              </a:schemeClr>
            </a:solidFill>
          </a:ln>
        </p:spPr>
      </p:pic>
    </p:spTree>
    <p:extLst>
      <p:ext uri="{BB962C8B-B14F-4D97-AF65-F5344CB8AC3E}">
        <p14:creationId xmlns:p14="http://schemas.microsoft.com/office/powerpoint/2010/main" val="1541471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669E9F-18A2-47E6-BF6F-AFC4AAA70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187" y="767334"/>
            <a:ext cx="6592596" cy="5323332"/>
          </a:xfrm>
          <a:prstGeom prst="rect">
            <a:avLst/>
          </a:prstGeom>
        </p:spPr>
      </p:pic>
    </p:spTree>
    <p:extLst>
      <p:ext uri="{BB962C8B-B14F-4D97-AF65-F5344CB8AC3E}">
        <p14:creationId xmlns:p14="http://schemas.microsoft.com/office/powerpoint/2010/main" val="862595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5D06-C0F9-4270-967F-0609E9CF9748}"/>
              </a:ext>
            </a:extLst>
          </p:cNvPr>
          <p:cNvSpPr>
            <a:spLocks noGrp="1"/>
          </p:cNvSpPr>
          <p:nvPr>
            <p:ph type="title"/>
          </p:nvPr>
        </p:nvSpPr>
        <p:spPr>
          <a:xfrm>
            <a:off x="677334" y="609600"/>
            <a:ext cx="10752666" cy="5832764"/>
          </a:xfrm>
        </p:spPr>
        <p:txBody>
          <a:bodyPr>
            <a:normAutofit/>
          </a:bodyPr>
          <a:lstStyle/>
          <a:p>
            <a:r>
              <a:rPr lang="en-US" dirty="0">
                <a:solidFill>
                  <a:schemeClr val="accent2">
                    <a:lumMod val="75000"/>
                  </a:schemeClr>
                </a:solidFill>
              </a:rPr>
              <a:t>KNIME:</a:t>
            </a:r>
            <a:br>
              <a:rPr lang="en-US" dirty="0">
                <a:solidFill>
                  <a:schemeClr val="accent2">
                    <a:lumMod val="75000"/>
                  </a:schemeClr>
                </a:solidFill>
              </a:rPr>
            </a:br>
            <a:r>
              <a:rPr lang="en-US" dirty="0"/>
              <a:t>The Konstanz Information Miner, is a free and open-source data analytics, reporting and integration platform. KNIME integrates various components for machine learning and data mining through its modular data pipelining concept.</a:t>
            </a:r>
          </a:p>
        </p:txBody>
      </p:sp>
      <p:pic>
        <p:nvPicPr>
          <p:cNvPr id="4" name="Picture 3">
            <a:extLst>
              <a:ext uri="{FF2B5EF4-FFF2-40B4-BE49-F238E27FC236}">
                <a16:creationId xmlns:a16="http://schemas.microsoft.com/office/drawing/2014/main" id="{AC32A495-AC3C-4A5A-B692-F55A57DE4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028" y="4728730"/>
            <a:ext cx="4200525" cy="1085850"/>
          </a:xfrm>
          <a:prstGeom prst="rect">
            <a:avLst/>
          </a:prstGeom>
        </p:spPr>
      </p:pic>
    </p:spTree>
    <p:extLst>
      <p:ext uri="{BB962C8B-B14F-4D97-AF65-F5344CB8AC3E}">
        <p14:creationId xmlns:p14="http://schemas.microsoft.com/office/powerpoint/2010/main" val="3444009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E5CB7D-7042-47BE-A9F2-5C536EDB0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426" y="1225773"/>
            <a:ext cx="8968570" cy="4406453"/>
          </a:xfrm>
          <a:prstGeom prst="rect">
            <a:avLst/>
          </a:prstGeom>
        </p:spPr>
      </p:pic>
    </p:spTree>
    <p:extLst>
      <p:ext uri="{BB962C8B-B14F-4D97-AF65-F5344CB8AC3E}">
        <p14:creationId xmlns:p14="http://schemas.microsoft.com/office/powerpoint/2010/main" val="2418914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AFA2-8090-4364-8938-0092D68484B4}"/>
              </a:ext>
            </a:extLst>
          </p:cNvPr>
          <p:cNvSpPr>
            <a:spLocks noGrp="1"/>
          </p:cNvSpPr>
          <p:nvPr>
            <p:ph type="title"/>
          </p:nvPr>
        </p:nvSpPr>
        <p:spPr>
          <a:xfrm>
            <a:off x="4528897" y="2768600"/>
            <a:ext cx="2717030" cy="1320800"/>
          </a:xfrm>
        </p:spPr>
        <p:txBody>
          <a:bodyPr>
            <a:normAutofit/>
          </a:bodyPr>
          <a:lstStyle/>
          <a:p>
            <a:r>
              <a:rPr lang="en-US" sz="5400" dirty="0"/>
              <a:t>THANKS</a:t>
            </a:r>
          </a:p>
        </p:txBody>
      </p:sp>
    </p:spTree>
    <p:extLst>
      <p:ext uri="{BB962C8B-B14F-4D97-AF65-F5344CB8AC3E}">
        <p14:creationId xmlns:p14="http://schemas.microsoft.com/office/powerpoint/2010/main" val="266093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06820-CDA0-4DF5-A991-CD641BAC8A2D}"/>
              </a:ext>
            </a:extLst>
          </p:cNvPr>
          <p:cNvSpPr>
            <a:spLocks noGrp="1"/>
          </p:cNvSpPr>
          <p:nvPr>
            <p:ph type="title"/>
          </p:nvPr>
        </p:nvSpPr>
        <p:spPr>
          <a:xfrm>
            <a:off x="677333" y="609599"/>
            <a:ext cx="10226194" cy="5943601"/>
          </a:xfrm>
        </p:spPr>
        <p:txBody>
          <a:bodyPr>
            <a:normAutofit fontScale="90000"/>
          </a:bodyPr>
          <a:lstStyle/>
          <a:p>
            <a:pPr fontAlgn="base"/>
            <a:r>
              <a:rPr lang="en-US" sz="4900" b="1" dirty="0">
                <a:solidFill>
                  <a:schemeClr val="accent2">
                    <a:lumMod val="75000"/>
                  </a:schemeClr>
                </a:solidFill>
              </a:rPr>
              <a:t>Types of Decision:</a:t>
            </a:r>
            <a:br>
              <a:rPr lang="en-US" dirty="0"/>
            </a:br>
            <a:br>
              <a:rPr lang="en-US" dirty="0"/>
            </a:br>
            <a:r>
              <a:rPr lang="en-US" b="1" dirty="0">
                <a:solidFill>
                  <a:schemeClr val="accent2">
                    <a:lumMod val="75000"/>
                  </a:schemeClr>
                </a:solidFill>
              </a:rPr>
              <a:t>Programmed</a:t>
            </a:r>
            <a:r>
              <a:rPr lang="en-US" dirty="0">
                <a:solidFill>
                  <a:schemeClr val="accent2">
                    <a:lumMod val="75000"/>
                  </a:schemeClr>
                </a:solidFill>
              </a:rPr>
              <a:t>: </a:t>
            </a:r>
            <a:r>
              <a:rPr lang="en-US" dirty="0"/>
              <a:t>concerned with the problems that </a:t>
            </a:r>
            <a:r>
              <a:rPr lang="en-US" dirty="0">
                <a:solidFill>
                  <a:schemeClr val="tx1">
                    <a:lumMod val="95000"/>
                    <a:lumOff val="5000"/>
                  </a:schemeClr>
                </a:solidFill>
              </a:rPr>
              <a:t>occurred regularly </a:t>
            </a:r>
            <a:r>
              <a:rPr lang="en-US" dirty="0"/>
              <a:t>type matters, These decisions are taken generally by lower level managers.</a:t>
            </a:r>
            <a:br>
              <a:rPr lang="en-US" b="1" dirty="0"/>
            </a:br>
            <a:br>
              <a:rPr lang="en-US" b="1" dirty="0"/>
            </a:br>
            <a:br>
              <a:rPr lang="en-US" b="1" dirty="0"/>
            </a:br>
            <a:r>
              <a:rPr lang="en-US" b="1" dirty="0">
                <a:solidFill>
                  <a:schemeClr val="accent2">
                    <a:lumMod val="75000"/>
                  </a:schemeClr>
                </a:solidFill>
              </a:rPr>
              <a:t>Non-programmed: </a:t>
            </a:r>
            <a:r>
              <a:rPr lang="en-US" dirty="0"/>
              <a:t>relate to </a:t>
            </a:r>
            <a:r>
              <a:rPr lang="en-US" dirty="0">
                <a:solidFill>
                  <a:schemeClr val="tx1">
                    <a:lumMod val="95000"/>
                    <a:lumOff val="5000"/>
                  </a:schemeClr>
                </a:solidFill>
              </a:rPr>
              <a:t>difficult situations </a:t>
            </a:r>
            <a:r>
              <a:rPr lang="en-US" dirty="0"/>
              <a:t>for which there is no easy solution.</a:t>
            </a:r>
            <a:br>
              <a:rPr lang="en-US" dirty="0"/>
            </a:br>
            <a:r>
              <a:rPr lang="en-US" dirty="0"/>
              <a:t>These matters are very important for the organization. For example: opening of a new branch of the organization.</a:t>
            </a:r>
            <a:br>
              <a:rPr lang="en-US" dirty="0"/>
            </a:br>
            <a:br>
              <a:rPr lang="en-US" b="1" dirty="0"/>
            </a:br>
            <a:endParaRPr lang="en-US" dirty="0"/>
          </a:p>
        </p:txBody>
      </p:sp>
      <p:pic>
        <p:nvPicPr>
          <p:cNvPr id="4" name="Picture 3">
            <a:extLst>
              <a:ext uri="{FF2B5EF4-FFF2-40B4-BE49-F238E27FC236}">
                <a16:creationId xmlns:a16="http://schemas.microsoft.com/office/drawing/2014/main" id="{775ACB52-2FBB-448D-8EED-AE36C86EF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2109" y="2818281"/>
            <a:ext cx="2064327" cy="1262752"/>
          </a:xfrm>
          <a:prstGeom prst="rect">
            <a:avLst/>
          </a:prstGeom>
          <a:ln w="76200">
            <a:solidFill>
              <a:schemeClr val="accent2">
                <a:lumMod val="75000"/>
              </a:schemeClr>
            </a:solidFill>
          </a:ln>
        </p:spPr>
      </p:pic>
    </p:spTree>
    <p:extLst>
      <p:ext uri="{BB962C8B-B14F-4D97-AF65-F5344CB8AC3E}">
        <p14:creationId xmlns:p14="http://schemas.microsoft.com/office/powerpoint/2010/main" val="86195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5295-2CAD-4015-8A33-13B76519D9D9}"/>
              </a:ext>
            </a:extLst>
          </p:cNvPr>
          <p:cNvSpPr>
            <a:spLocks noGrp="1"/>
          </p:cNvSpPr>
          <p:nvPr>
            <p:ph type="title"/>
          </p:nvPr>
        </p:nvSpPr>
        <p:spPr>
          <a:xfrm>
            <a:off x="677333" y="609600"/>
            <a:ext cx="11126739" cy="6040582"/>
          </a:xfrm>
        </p:spPr>
        <p:txBody>
          <a:bodyPr/>
          <a:lstStyle/>
          <a:p>
            <a:r>
              <a:rPr lang="en-US" b="1" dirty="0">
                <a:solidFill>
                  <a:schemeClr val="accent2">
                    <a:lumMod val="75000"/>
                  </a:schemeClr>
                </a:solidFill>
              </a:rPr>
              <a:t>Major</a:t>
            </a:r>
            <a:r>
              <a:rPr lang="en-US" dirty="0">
                <a:solidFill>
                  <a:schemeClr val="accent2">
                    <a:lumMod val="75000"/>
                  </a:schemeClr>
                </a:solidFill>
              </a:rPr>
              <a:t>: </a:t>
            </a:r>
            <a:r>
              <a:rPr lang="en-US" dirty="0"/>
              <a:t>EX: A decision related to the purchase of a new server (something not on a daily basis)</a:t>
            </a:r>
            <a:br>
              <a:rPr lang="en-US" dirty="0"/>
            </a:br>
            <a:r>
              <a:rPr lang="en-US" dirty="0">
                <a:solidFill>
                  <a:schemeClr val="tx1">
                    <a:lumMod val="95000"/>
                    <a:lumOff val="5000"/>
                  </a:schemeClr>
                </a:solidFill>
              </a:rPr>
              <a:t>Big matter.</a:t>
            </a:r>
            <a:br>
              <a:rPr lang="en-US" dirty="0"/>
            </a:br>
            <a:br>
              <a:rPr lang="en-US" dirty="0"/>
            </a:br>
            <a:br>
              <a:rPr lang="en-US" dirty="0"/>
            </a:br>
            <a:r>
              <a:rPr lang="en-US" b="1" dirty="0">
                <a:solidFill>
                  <a:schemeClr val="accent2">
                    <a:lumMod val="75000"/>
                  </a:schemeClr>
                </a:solidFill>
              </a:rPr>
              <a:t>Minor: </a:t>
            </a:r>
            <a:r>
              <a:rPr lang="en-US" dirty="0"/>
              <a:t>EX: A decision related to the purchase of a pack of papers or box of pens (daily basis gadgets not something that big)</a:t>
            </a:r>
            <a:br>
              <a:rPr lang="en-US" dirty="0"/>
            </a:br>
            <a:r>
              <a:rPr lang="en-US" dirty="0">
                <a:solidFill>
                  <a:schemeClr val="tx1">
                    <a:lumMod val="95000"/>
                    <a:lumOff val="5000"/>
                  </a:schemeClr>
                </a:solidFill>
              </a:rPr>
              <a:t>small matter.</a:t>
            </a:r>
          </a:p>
        </p:txBody>
      </p:sp>
      <p:pic>
        <p:nvPicPr>
          <p:cNvPr id="4" name="Picture 3">
            <a:extLst>
              <a:ext uri="{FF2B5EF4-FFF2-40B4-BE49-F238E27FC236}">
                <a16:creationId xmlns:a16="http://schemas.microsoft.com/office/drawing/2014/main" id="{6DFDB7E5-224A-4656-A2AB-849B14664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0835" y="1338270"/>
            <a:ext cx="1563832" cy="1755623"/>
          </a:xfrm>
          <a:prstGeom prst="rect">
            <a:avLst/>
          </a:prstGeom>
          <a:ln w="76200">
            <a:solidFill>
              <a:schemeClr val="accent2">
                <a:lumMod val="75000"/>
              </a:schemeClr>
            </a:solidFill>
          </a:ln>
        </p:spPr>
      </p:pic>
      <p:pic>
        <p:nvPicPr>
          <p:cNvPr id="6" name="Picture 5">
            <a:extLst>
              <a:ext uri="{FF2B5EF4-FFF2-40B4-BE49-F238E27FC236}">
                <a16:creationId xmlns:a16="http://schemas.microsoft.com/office/drawing/2014/main" id="{69E126EE-02A2-4086-B929-EC940ACFA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4278" y="4669627"/>
            <a:ext cx="3819794" cy="1700205"/>
          </a:xfrm>
          <a:prstGeom prst="rect">
            <a:avLst/>
          </a:prstGeom>
          <a:ln w="57150">
            <a:solidFill>
              <a:schemeClr val="accent2">
                <a:lumMod val="75000"/>
              </a:schemeClr>
            </a:solidFill>
          </a:ln>
        </p:spPr>
      </p:pic>
    </p:spTree>
    <p:extLst>
      <p:ext uri="{BB962C8B-B14F-4D97-AF65-F5344CB8AC3E}">
        <p14:creationId xmlns:p14="http://schemas.microsoft.com/office/powerpoint/2010/main" val="3757815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38B4D-80A4-422F-97B9-FE8849CA8C36}"/>
              </a:ext>
            </a:extLst>
          </p:cNvPr>
          <p:cNvSpPr>
            <a:spLocks noGrp="1"/>
          </p:cNvSpPr>
          <p:nvPr>
            <p:ph type="title"/>
          </p:nvPr>
        </p:nvSpPr>
        <p:spPr>
          <a:xfrm>
            <a:off x="677333" y="609599"/>
            <a:ext cx="10281611" cy="5805055"/>
          </a:xfrm>
        </p:spPr>
        <p:txBody>
          <a:bodyPr>
            <a:normAutofit fontScale="90000"/>
          </a:bodyPr>
          <a:lstStyle/>
          <a:p>
            <a:r>
              <a:rPr lang="en-US" b="1" dirty="0">
                <a:solidFill>
                  <a:schemeClr val="accent2">
                    <a:lumMod val="75000"/>
                  </a:schemeClr>
                </a:solidFill>
              </a:rPr>
              <a:t>Routine: </a:t>
            </a:r>
            <a:r>
              <a:rPr lang="en-US" dirty="0"/>
              <a:t>decisions are of </a:t>
            </a:r>
            <a:r>
              <a:rPr lang="en-US" dirty="0">
                <a:solidFill>
                  <a:schemeClr val="tx1">
                    <a:lumMod val="95000"/>
                    <a:lumOff val="5000"/>
                  </a:schemeClr>
                </a:solidFill>
              </a:rPr>
              <a:t>repetitive nature</a:t>
            </a:r>
            <a:r>
              <a:rPr lang="en-US" dirty="0"/>
              <a:t>, do not require much analysis and evaluation, are in the context of day-to-day operations of the enterprise and can be made quickly at middle manage­ment level.</a:t>
            </a:r>
            <a:br>
              <a:rPr lang="en-US" dirty="0"/>
            </a:br>
            <a:br>
              <a:rPr lang="en-US" dirty="0"/>
            </a:br>
            <a:r>
              <a:rPr lang="en-US" b="1" dirty="0">
                <a:solidFill>
                  <a:schemeClr val="accent2">
                    <a:lumMod val="75000"/>
                  </a:schemeClr>
                </a:solidFill>
              </a:rPr>
              <a:t>Strategic:</a:t>
            </a:r>
            <a:r>
              <a:rPr lang="en-US" dirty="0">
                <a:solidFill>
                  <a:schemeClr val="accent2">
                    <a:lumMod val="75000"/>
                  </a:schemeClr>
                </a:solidFill>
              </a:rPr>
              <a:t> </a:t>
            </a:r>
            <a:r>
              <a:rPr lang="en-US" dirty="0"/>
              <a:t>decisions relate to </a:t>
            </a:r>
            <a:r>
              <a:rPr lang="en-US" dirty="0">
                <a:solidFill>
                  <a:schemeClr val="tx1">
                    <a:lumMod val="95000"/>
                    <a:lumOff val="5000"/>
                  </a:schemeClr>
                </a:solidFill>
              </a:rPr>
              <a:t>policy matter</a:t>
            </a:r>
            <a:r>
              <a:rPr lang="en-US" dirty="0"/>
              <a:t>, are taken at </a:t>
            </a:r>
            <a:r>
              <a:rPr lang="en-US" dirty="0">
                <a:solidFill>
                  <a:schemeClr val="tx1">
                    <a:lumMod val="95000"/>
                    <a:lumOff val="5000"/>
                  </a:schemeClr>
                </a:solidFill>
              </a:rPr>
              <a:t>higher levels </a:t>
            </a:r>
            <a:r>
              <a:rPr lang="en-US" dirty="0"/>
              <a:t>of management after careful analysis and evaluation of various alternatives, involve large expenditure of funds and a slight mistake in decision making is injurious to the enterprise.</a:t>
            </a:r>
          </a:p>
        </p:txBody>
      </p:sp>
      <p:pic>
        <p:nvPicPr>
          <p:cNvPr id="4" name="Picture 3">
            <a:extLst>
              <a:ext uri="{FF2B5EF4-FFF2-40B4-BE49-F238E27FC236}">
                <a16:creationId xmlns:a16="http://schemas.microsoft.com/office/drawing/2014/main" id="{E258B23E-1619-4EAC-A317-D2D23974F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9484" y="5113150"/>
            <a:ext cx="2599460" cy="1301504"/>
          </a:xfrm>
          <a:prstGeom prst="rect">
            <a:avLst/>
          </a:prstGeom>
          <a:ln w="57150">
            <a:solidFill>
              <a:schemeClr val="accent2">
                <a:lumMod val="75000"/>
              </a:schemeClr>
            </a:solidFill>
          </a:ln>
        </p:spPr>
      </p:pic>
    </p:spTree>
    <p:extLst>
      <p:ext uri="{BB962C8B-B14F-4D97-AF65-F5344CB8AC3E}">
        <p14:creationId xmlns:p14="http://schemas.microsoft.com/office/powerpoint/2010/main" val="3976453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6C21-1CB8-4704-91A2-C329EEFA1213}"/>
              </a:ext>
            </a:extLst>
          </p:cNvPr>
          <p:cNvSpPr>
            <a:spLocks noGrp="1"/>
          </p:cNvSpPr>
          <p:nvPr>
            <p:ph type="title"/>
          </p:nvPr>
        </p:nvSpPr>
        <p:spPr>
          <a:xfrm>
            <a:off x="677333" y="609600"/>
            <a:ext cx="9672011" cy="5334000"/>
          </a:xfrm>
        </p:spPr>
        <p:txBody>
          <a:bodyPr>
            <a:normAutofit fontScale="90000"/>
          </a:bodyPr>
          <a:lstStyle/>
          <a:p>
            <a:r>
              <a:rPr lang="en-US" b="1" dirty="0">
                <a:solidFill>
                  <a:schemeClr val="accent2">
                    <a:lumMod val="75000"/>
                  </a:schemeClr>
                </a:solidFill>
              </a:rPr>
              <a:t>Organizational and Personal Decisions:</a:t>
            </a:r>
            <a:br>
              <a:rPr lang="en-US" dirty="0"/>
            </a:br>
            <a:r>
              <a:rPr lang="en-US" dirty="0"/>
              <a:t>A manager makes organizational decisions in the capacity of a company officer. Such decisions reflect the </a:t>
            </a:r>
            <a:r>
              <a:rPr lang="en-US" dirty="0">
                <a:solidFill>
                  <a:schemeClr val="tx1">
                    <a:lumMod val="95000"/>
                    <a:lumOff val="5000"/>
                  </a:schemeClr>
                </a:solidFill>
              </a:rPr>
              <a:t>basic policy </a:t>
            </a:r>
            <a:r>
              <a:rPr lang="en-US" dirty="0"/>
              <a:t>of the company. They can be delegated to others.</a:t>
            </a:r>
            <a:br>
              <a:rPr lang="en-US" dirty="0"/>
            </a:br>
            <a:br>
              <a:rPr lang="en-US" dirty="0"/>
            </a:br>
            <a:r>
              <a:rPr lang="en-US" dirty="0"/>
              <a:t>Personal decisions relate the manager as an </a:t>
            </a:r>
            <a:r>
              <a:rPr lang="en-US" dirty="0">
                <a:solidFill>
                  <a:schemeClr val="tx1">
                    <a:lumMod val="95000"/>
                    <a:lumOff val="5000"/>
                  </a:schemeClr>
                </a:solidFill>
              </a:rPr>
              <a:t>individual</a:t>
            </a:r>
            <a:r>
              <a:rPr lang="en-US" dirty="0"/>
              <a:t> and not as a member of an organization. Such decisions cannot be delegated.</a:t>
            </a:r>
          </a:p>
        </p:txBody>
      </p:sp>
      <p:pic>
        <p:nvPicPr>
          <p:cNvPr id="4" name="Picture 3">
            <a:extLst>
              <a:ext uri="{FF2B5EF4-FFF2-40B4-BE49-F238E27FC236}">
                <a16:creationId xmlns:a16="http://schemas.microsoft.com/office/drawing/2014/main" id="{A8FB4B79-A6A8-406A-B4CC-FA2415885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3564" y="1177636"/>
            <a:ext cx="2284942" cy="1190227"/>
          </a:xfrm>
          <a:prstGeom prst="rect">
            <a:avLst/>
          </a:prstGeom>
        </p:spPr>
      </p:pic>
      <p:pic>
        <p:nvPicPr>
          <p:cNvPr id="6" name="Picture 5">
            <a:extLst>
              <a:ext uri="{FF2B5EF4-FFF2-40B4-BE49-F238E27FC236}">
                <a16:creationId xmlns:a16="http://schemas.microsoft.com/office/drawing/2014/main" id="{52663D46-68EF-4FC5-9D3C-767A6D56D9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0541" y="4754274"/>
            <a:ext cx="1494126" cy="1494126"/>
          </a:xfrm>
          <a:prstGeom prst="rect">
            <a:avLst/>
          </a:prstGeom>
        </p:spPr>
      </p:pic>
    </p:spTree>
    <p:extLst>
      <p:ext uri="{BB962C8B-B14F-4D97-AF65-F5344CB8AC3E}">
        <p14:creationId xmlns:p14="http://schemas.microsoft.com/office/powerpoint/2010/main" val="2883811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A1C0-B560-4529-A744-101F8BF8D593}"/>
              </a:ext>
            </a:extLst>
          </p:cNvPr>
          <p:cNvSpPr>
            <a:spLocks noGrp="1"/>
          </p:cNvSpPr>
          <p:nvPr>
            <p:ph type="title"/>
          </p:nvPr>
        </p:nvSpPr>
        <p:spPr>
          <a:xfrm>
            <a:off x="677334" y="609599"/>
            <a:ext cx="11002048" cy="5777345"/>
          </a:xfrm>
        </p:spPr>
        <p:txBody>
          <a:bodyPr/>
          <a:lstStyle/>
          <a:p>
            <a:pPr fontAlgn="base"/>
            <a:r>
              <a:rPr lang="en-US" b="1" dirty="0">
                <a:solidFill>
                  <a:schemeClr val="accent2">
                    <a:lumMod val="75000"/>
                  </a:schemeClr>
                </a:solidFill>
              </a:rPr>
              <a:t>Individual and Group Decisions:</a:t>
            </a:r>
            <a:br>
              <a:rPr lang="en-US" b="1" dirty="0"/>
            </a:br>
            <a:br>
              <a:rPr lang="en-US" b="1" dirty="0"/>
            </a:br>
            <a:r>
              <a:rPr lang="en-US" dirty="0">
                <a:solidFill>
                  <a:schemeClr val="tx1">
                    <a:lumMod val="95000"/>
                    <a:lumOff val="5000"/>
                  </a:schemeClr>
                </a:solidFill>
              </a:rPr>
              <a:t>Individual decisions </a:t>
            </a:r>
            <a:r>
              <a:rPr lang="en-US" dirty="0"/>
              <a:t>are taken by a single individual in context of routine decisions where guide­lines are already provided. </a:t>
            </a:r>
            <a:br>
              <a:rPr lang="en-US" dirty="0"/>
            </a:br>
            <a:br>
              <a:rPr lang="en-US" dirty="0"/>
            </a:br>
            <a:r>
              <a:rPr lang="en-US" dirty="0">
                <a:solidFill>
                  <a:schemeClr val="tx1">
                    <a:lumMod val="95000"/>
                    <a:lumOff val="5000"/>
                  </a:schemeClr>
                </a:solidFill>
              </a:rPr>
              <a:t>Group decisions </a:t>
            </a:r>
            <a:r>
              <a:rPr lang="en-US" dirty="0"/>
              <a:t>are taken by a committee constituted for this specific purpose. Such decisions are very important for the organization.</a:t>
            </a:r>
          </a:p>
        </p:txBody>
      </p:sp>
      <p:pic>
        <p:nvPicPr>
          <p:cNvPr id="4" name="Picture 3">
            <a:extLst>
              <a:ext uri="{FF2B5EF4-FFF2-40B4-BE49-F238E27FC236}">
                <a16:creationId xmlns:a16="http://schemas.microsoft.com/office/drawing/2014/main" id="{2FCAC9BE-89AD-458C-AF3C-5736FE74B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0540" y="304800"/>
            <a:ext cx="1494126" cy="1494126"/>
          </a:xfrm>
          <a:prstGeom prst="rect">
            <a:avLst/>
          </a:prstGeom>
        </p:spPr>
      </p:pic>
      <p:pic>
        <p:nvPicPr>
          <p:cNvPr id="6" name="Picture 5">
            <a:extLst>
              <a:ext uri="{FF2B5EF4-FFF2-40B4-BE49-F238E27FC236}">
                <a16:creationId xmlns:a16="http://schemas.microsoft.com/office/drawing/2014/main" id="{CAB393BC-0B87-428C-97D1-B38656B39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0007" y="5059075"/>
            <a:ext cx="2619375" cy="1743075"/>
          </a:xfrm>
          <a:prstGeom prst="rect">
            <a:avLst/>
          </a:prstGeom>
        </p:spPr>
      </p:pic>
    </p:spTree>
    <p:extLst>
      <p:ext uri="{BB962C8B-B14F-4D97-AF65-F5344CB8AC3E}">
        <p14:creationId xmlns:p14="http://schemas.microsoft.com/office/powerpoint/2010/main" val="3139256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1D631-9490-4EA4-9AF9-DAD19C793D26}"/>
              </a:ext>
            </a:extLst>
          </p:cNvPr>
          <p:cNvSpPr>
            <a:spLocks noGrp="1"/>
          </p:cNvSpPr>
          <p:nvPr>
            <p:ph type="title"/>
          </p:nvPr>
        </p:nvSpPr>
        <p:spPr>
          <a:xfrm>
            <a:off x="677334" y="609600"/>
            <a:ext cx="10752666" cy="5943600"/>
          </a:xfrm>
        </p:spPr>
        <p:txBody>
          <a:bodyPr>
            <a:normAutofit fontScale="90000"/>
          </a:bodyPr>
          <a:lstStyle/>
          <a:p>
            <a:r>
              <a:rPr lang="en-US" b="1" dirty="0">
                <a:solidFill>
                  <a:schemeClr val="accent2">
                    <a:lumMod val="75000"/>
                  </a:schemeClr>
                </a:solidFill>
              </a:rPr>
              <a:t>Policy and Operative Decisions:</a:t>
            </a:r>
            <a:br>
              <a:rPr lang="en-US" b="1" dirty="0"/>
            </a:br>
            <a:br>
              <a:rPr lang="en-US" b="1" dirty="0"/>
            </a:br>
            <a:r>
              <a:rPr lang="en-US" dirty="0"/>
              <a:t>Policy decisions are very important, they are taken by </a:t>
            </a:r>
            <a:r>
              <a:rPr lang="en-US" dirty="0">
                <a:solidFill>
                  <a:schemeClr val="tx1">
                    <a:lumMod val="95000"/>
                    <a:lumOff val="5000"/>
                  </a:schemeClr>
                </a:solidFill>
              </a:rPr>
              <a:t>top management</a:t>
            </a:r>
            <a:r>
              <a:rPr lang="en-US" dirty="0"/>
              <a:t>, they have a long-term impact and mostly relate to basic policies.</a:t>
            </a:r>
            <a:br>
              <a:rPr lang="en-US" dirty="0"/>
            </a:br>
            <a:br>
              <a:rPr lang="en-US" dirty="0"/>
            </a:br>
            <a:r>
              <a:rPr lang="en-US" dirty="0"/>
              <a:t> Operative decisions relate to </a:t>
            </a:r>
            <a:r>
              <a:rPr lang="en-US" dirty="0">
                <a:solidFill>
                  <a:schemeClr val="tx1">
                    <a:lumMod val="95000"/>
                    <a:lumOff val="5000"/>
                  </a:schemeClr>
                </a:solidFill>
              </a:rPr>
              <a:t>day-to-day operations </a:t>
            </a:r>
            <a:r>
              <a:rPr lang="en-US" dirty="0"/>
              <a:t>of the enterprise and are taken at lower or middle management level. Whether to give bonus to employees is a policy decision but calculating bonus for each employee is an operative decision.</a:t>
            </a:r>
          </a:p>
        </p:txBody>
      </p:sp>
    </p:spTree>
    <p:extLst>
      <p:ext uri="{BB962C8B-B14F-4D97-AF65-F5344CB8AC3E}">
        <p14:creationId xmlns:p14="http://schemas.microsoft.com/office/powerpoint/2010/main" val="2827387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60775F-3E96-4D4B-922D-CD0503D2A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9891" y="495299"/>
            <a:ext cx="7823201" cy="5867401"/>
          </a:xfrm>
          <a:prstGeom prst="rect">
            <a:avLst/>
          </a:prstGeom>
        </p:spPr>
      </p:pic>
    </p:spTree>
    <p:extLst>
      <p:ext uri="{BB962C8B-B14F-4D97-AF65-F5344CB8AC3E}">
        <p14:creationId xmlns:p14="http://schemas.microsoft.com/office/powerpoint/2010/main" val="3288538852"/>
      </p:ext>
    </p:extLst>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101</TotalTime>
  <Words>1143</Words>
  <Application>Microsoft Office PowerPoint</Application>
  <PresentationFormat>Widescreen</PresentationFormat>
  <Paragraphs>21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Trebuchet MS</vt:lpstr>
      <vt:lpstr>Wingdings 3</vt:lpstr>
      <vt:lpstr>Facet</vt:lpstr>
      <vt:lpstr>Decision Support Systems</vt:lpstr>
      <vt:lpstr>Decision: the action or process of deciding something or of resolving a question. OR cognitive process resulting in the selection of a belief or a course of action among several alternatives.</vt:lpstr>
      <vt:lpstr>Types of Decision:  Programmed: concerned with the problems that occurred regularly type matters, These decisions are taken generally by lower level managers.   Non-programmed: relate to difficult situations for which there is no easy solution. These matters are very important for the organization. For example: opening of a new branch of the organization.  </vt:lpstr>
      <vt:lpstr>Major: EX: A decision related to the purchase of a new server (something not on a daily basis) Big matter.   Minor: EX: A decision related to the purchase of a pack of papers or box of pens (daily basis gadgets not something that big) small matter.</vt:lpstr>
      <vt:lpstr>Routine: decisions are of repetitive nature, do not require much analysis and evaluation, are in the context of day-to-day operations of the enterprise and can be made quickly at middle manage­ment level.  Strategic: decisions relate to policy matter, are taken at higher levels of management after careful analysis and evaluation of various alternatives, involve large expenditure of funds and a slight mistake in decision making is injurious to the enterprise.</vt:lpstr>
      <vt:lpstr>Organizational and Personal Decisions: A manager makes organizational decisions in the capacity of a company officer. Such decisions reflect the basic policy of the company. They can be delegated to others.  Personal decisions relate the manager as an individual and not as a member of an organization. Such decisions cannot be delegated.</vt:lpstr>
      <vt:lpstr>Individual and Group Decisions:  Individual decisions are taken by a single individual in context of routine decisions where guide­lines are already provided.   Group decisions are taken by a committee constituted for this specific purpose. Such decisions are very important for the organization.</vt:lpstr>
      <vt:lpstr>Policy and Operative Decisions:  Policy decisions are very important, they are taken by top management, they have a long-term impact and mostly relate to basic policies.   Operative decisions relate to day-to-day operations of the enterprise and are taken at lower or middle management level. Whether to give bonus to employees is a policy decision but calculating bonus for each employee is an operative decision.</vt:lpstr>
      <vt:lpstr>PowerPoint Presentation</vt:lpstr>
      <vt:lpstr>PowerPoint Presentation</vt:lpstr>
      <vt:lpstr>Data: Information in raw or unorganized form (such as alphabets, numbers, or symbols)  Information: facts provided or learned about something or someone OR what is conveyed or represented by a particular arrangement or sequence of things.  Knowledge: the theoretical or practical understanding of a subject to make a benefit from the information you get. </vt:lpstr>
      <vt:lpstr>Reactive: showing a response to a stimulus.     Proactive: ready before something happens. The opposite is being reactive, or waiting for things to unfold before responding.</vt:lpstr>
      <vt:lpstr>Anticipative: the action of anticipating something, expectation or prediction.   Adaptive:  to describe people who are flexible they don't lose their cool when plans change quickly and they are always willing to learn new ways to do things. Being adaptive helps you sail along in today's ever-changing world.</vt:lpstr>
      <vt:lpstr>Mintzberg: published his Ten Management Roles in his book, "Mintzberg on Management: Inside our Strange World of Organizations," in 1990.  The 10 roles are then divided up into three categories, as follows:  </vt:lpstr>
      <vt:lpstr>PowerPoint Presentation</vt:lpstr>
      <vt:lpstr>Interpersonal Category: Figurehead: As a manager, you have social, ceremonial and legal responsibilities. You're expected to be a source of inspiration. People look up to you as a person with authority, and as a figurehead.  Leader: This is where you provide leadership for your team, your department or perhaps your entire organization; and it's where you manage the performance and responsibilities of everyone in the group. Liaison: Managers must communicate with internal and external contacts. You need to be able to network effectively on behalf of your organization. </vt:lpstr>
      <vt:lpstr>Informational Category: Monitor: In this role, you regularly seek out information related to your organization and industry, looking for relevant changes in the environment. You also monitor your team, in terms of both their productivity, and their well-being.  Disseminator: This is where you communicate potentially useful information to your colleagues and your team.  Spokesperson: Managers represent and speak for their organization. In this role, you're responsible for transmitting information about your organization and its goals to the people outside it. </vt:lpstr>
      <vt:lpstr>Decisional Category: Entrepreneur: As a manager, you create and control change within the organization. This means solving problems, generating new ideas, and implementing them.  Disturbance Handler: When an organization or team hits an unexpected roadblock, it's the manager who must take charge. You also need to help mediate disputes within it.  Resource Allocator: You'll also need to determine where organizational resources are best applied. This involves allocating funding, as well as assigning staff and other organizational resources.  Negotiator: You may be needed to take part in, and direct, important negotiations within your team, department, or organization.  </vt:lpstr>
      <vt:lpstr>Model: a usually miniature representation of something, also a pattern of something to be made (something good to be copied). OR steps to reach a goal.</vt:lpstr>
      <vt:lpstr>PowerPoint Presentation</vt:lpstr>
      <vt:lpstr>Models Types: </vt:lpstr>
      <vt:lpstr>Business intelligence (BI):  is a technology-driven process for analyzing data and presenting actionable information which helps executives, managers and other corporate end users make informed business decisions.  Types:  .Spreadsheets .Reporting and querying software: applications that extract, sort, .summarize, and present selected data .Online analytical processing (OLAP) .Digital dashboards .Data mining .Business activity monitoring .Data warehouse </vt:lpstr>
      <vt:lpstr>PowerPoint Presentation</vt:lpstr>
      <vt:lpstr>KNIME: The Konstanz Information Miner, is a free and open-source data analytics, reporting and integration platform. KNIME integrates various components for machine learning and data mining through its modular data pipelining concept.</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Support Systems</dc:title>
  <dc:creator>Dell</dc:creator>
  <cp:lastModifiedBy>Dell</cp:lastModifiedBy>
  <cp:revision>13</cp:revision>
  <dcterms:created xsi:type="dcterms:W3CDTF">2019-09-30T19:38:13Z</dcterms:created>
  <dcterms:modified xsi:type="dcterms:W3CDTF">2021-09-08T19:07:07Z</dcterms:modified>
</cp:coreProperties>
</file>