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7"/>
  </p:notesMasterIdLst>
  <p:sldIdLst>
    <p:sldId id="272" r:id="rId2"/>
    <p:sldId id="274" r:id="rId3"/>
    <p:sldId id="273" r:id="rId4"/>
    <p:sldId id="275" r:id="rId5"/>
    <p:sldId id="276" r:id="rId6"/>
    <p:sldId id="277" r:id="rId7"/>
    <p:sldId id="278" r:id="rId8"/>
    <p:sldId id="280" r:id="rId9"/>
    <p:sldId id="279" r:id="rId10"/>
    <p:sldId id="281" r:id="rId11"/>
    <p:sldId id="283" r:id="rId12"/>
    <p:sldId id="282" r:id="rId13"/>
    <p:sldId id="284" r:id="rId14"/>
    <p:sldId id="286" r:id="rId15"/>
    <p:sldId id="28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799B23B-EC83-4686-B30A-512413B5E67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15" autoAdjust="0"/>
    <p:restoredTop sz="94660"/>
  </p:normalViewPr>
  <p:slideViewPr>
    <p:cSldViewPr snapToGrid="0">
      <p:cViewPr varScale="1">
        <p:scale>
          <a:sx n="69" d="100"/>
          <a:sy n="69" d="100"/>
        </p:scale>
        <p:origin x="678" y="7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BD4573-58E7-4156-A133-2731F5F8D1A6}" type="datetimeFigureOut">
              <a:rPr lang="en-US" smtClean="0"/>
              <a:t>10/28/2021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3B0CF2-7F87-4E02-A248-870047730F99}" type="slidenum">
              <a:rPr lang="en-US" smtClean="0"/>
              <a:t>‹#›</a:t>
            </a:fld>
            <a:endParaRPr lang="en-US"/>
          </a:p>
        </p:txBody>
      </p:sp>
    </p:spTree>
    <p:extLst>
      <p:ext uri="{BB962C8B-B14F-4D97-AF65-F5344CB8AC3E}">
        <p14:creationId xmlns:p14="http://schemas.microsoft.com/office/powerpoint/2010/main" val="36149813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93B0CF2-7F87-4E02-A248-870047730F99}" type="slidenum">
              <a:rPr lang="en-US" smtClean="0"/>
              <a:t>1</a:t>
            </a:fld>
            <a:endParaRPr lang="en-US"/>
          </a:p>
        </p:txBody>
      </p:sp>
    </p:spTree>
    <p:extLst>
      <p:ext uri="{BB962C8B-B14F-4D97-AF65-F5344CB8AC3E}">
        <p14:creationId xmlns:p14="http://schemas.microsoft.com/office/powerpoint/2010/main" val="14951338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1"/>
      </p:bgRef>
    </p:bg>
    <p:spTree>
      <p:nvGrpSpPr>
        <p:cNvPr id="1" name=""/>
        <p:cNvGrpSpPr/>
        <p:nvPr/>
      </p:nvGrpSpPr>
      <p:grpSpPr>
        <a:xfrm>
          <a:off x="0" y="0"/>
          <a:ext cx="0" cy="0"/>
          <a:chOff x="0" y="0"/>
          <a:chExt cx="0" cy="0"/>
        </a:xfrm>
      </p:grpSpPr>
      <p:grpSp>
        <p:nvGrpSpPr>
          <p:cNvPr id="10" name="Group 9"/>
          <p:cNvGrpSpPr/>
          <p:nvPr/>
        </p:nvGrpSpPr>
        <p:grpSpPr>
          <a:xfrm>
            <a:off x="0" y="6208894"/>
            <a:ext cx="12192000" cy="649106"/>
            <a:chOff x="0" y="6208894"/>
            <a:chExt cx="12192000" cy="649106"/>
          </a:xfrm>
        </p:grpSpPr>
        <p:sp>
          <p:nvSpPr>
            <p:cNvPr id="2" name="Rectangle 1"/>
            <p:cNvSpPr/>
            <p:nvPr/>
          </p:nvSpPr>
          <p:spPr>
            <a:xfrm>
              <a:off x="3048" y="6220178"/>
              <a:ext cx="12188952" cy="637822"/>
            </a:xfrm>
            <a:prstGeom prst="rect">
              <a:avLst/>
            </a:prstGeom>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cxnSp>
          <p:nvCxnSpPr>
            <p:cNvPr id="7" name="Straight Connector 6"/>
            <p:cNvCxnSpPr/>
            <p:nvPr/>
          </p:nvCxnSpPr>
          <p:spPr>
            <a:xfrm>
              <a:off x="0" y="6208894"/>
              <a:ext cx="121920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cxnSp>
        <p:nvCxnSpPr>
          <p:cNvPr id="5" name="Straight Connector 4"/>
          <p:cNvCxnSpPr/>
          <p:nvPr userDrawn="1"/>
        </p:nvCxnSpPr>
        <p:spPr>
          <a:xfrm flipV="1">
            <a:off x="3048" y="5937956"/>
            <a:ext cx="8241" cy="56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flipV="1">
            <a:off x="3048" y="5937956"/>
            <a:ext cx="8241" cy="5644"/>
          </a:xfrm>
          <a:prstGeom prst="line">
            <a:avLst/>
          </a:prstGeom>
        </p:spPr>
        <p:style>
          <a:lnRef idx="1">
            <a:schemeClr val="accent1"/>
          </a:lnRef>
          <a:fillRef idx="0">
            <a:schemeClr val="accent1"/>
          </a:fillRef>
          <a:effectRef idx="0">
            <a:schemeClr val="accent1"/>
          </a:effectRef>
          <a:fontRef idx="minor">
            <a:schemeClr val="tx1"/>
          </a:fontRef>
        </p:style>
      </p:cxnSp>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tx2"/>
                </a:solidFill>
                <a:effectLst/>
                <a:latin typeface="+mj-lt"/>
                <a:ea typeface="+mj-ea"/>
                <a:cs typeface="+mj-cs"/>
              </a:defRPr>
            </a:lvl1pPr>
          </a:lstStyle>
          <a:p>
            <a:r>
              <a:rPr kumimoji="0" lang="en-US"/>
              <a:t>Click to edit Master title style</a:t>
            </a:r>
            <a:endParaRPr kumimoji="0" lang="en-US" dirty="0"/>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021A1D30-C0A0-4124-A783-34D9F15FA0FE}" type="datetime1">
              <a:rPr lang="en-US" smtClean="0"/>
              <a:t>10/28/2021</a:t>
            </a:fld>
            <a:endParaRPr lang="en-US"/>
          </a:p>
        </p:txBody>
      </p:sp>
      <p:sp>
        <p:nvSpPr>
          <p:cNvPr id="19" name="Footer Placeholder 18"/>
          <p:cNvSpPr>
            <a:spLocks noGrp="1"/>
          </p:cNvSpPr>
          <p:nvPr>
            <p:ph type="ftr" sz="quarter" idx="11"/>
          </p:nvPr>
        </p:nvSpPr>
        <p:spPr/>
        <p:txBody>
          <a:bodyPr/>
          <a:lstStyle/>
          <a:p>
            <a:r>
              <a:rPr lang="en-US" dirty="0"/>
              <a:t>Add a footer</a:t>
            </a:r>
          </a:p>
        </p:txBody>
      </p:sp>
      <p:sp>
        <p:nvSpPr>
          <p:cNvPr id="27" name="Slide Number Placeholder 2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9808200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D2D5871-AB0F-4B3D-8861-97E78CB7B47E}" type="datetime1">
              <a:rPr lang="en-US" smtClean="0"/>
              <a:t>10/28/2021</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877777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4418406-4C3F-4F3E-80BD-A22568EA37EB}" type="datetime1">
              <a:rPr lang="en-US" smtClean="0"/>
              <a:t>10/28/2021</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369754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5F28077-7188-48C5-8679-2287FAC952E9}" type="datetime1">
              <a:rPr lang="en-US" smtClean="0"/>
              <a:t>10/28/2021</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481682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D2DCB740-6776-4EE9-99FD-96D592FA5A23}" type="datetime1">
              <a:rPr lang="en-US" smtClean="0"/>
              <a:t>10/28/2021</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53193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a:t>Click to edit Master title style</a:t>
            </a:r>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05F6BD99-6FFD-46C5-B5E2-43A34BDA2566}" type="datetime1">
              <a:rPr lang="en-US" smtClean="0"/>
              <a:t>10/28/2021</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09018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E022678E-214C-4CF8-97C7-95015FB02960}" type="datetime1">
              <a:rPr lang="en-US" smtClean="0"/>
              <a:t>10/28/2021</a:t>
            </a:fld>
            <a:endParaRPr lang="en-US"/>
          </a:p>
        </p:txBody>
      </p:sp>
      <p:sp>
        <p:nvSpPr>
          <p:cNvPr id="8" name="Footer Placeholder 7"/>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250188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D55660E0-FA77-4473-A859-74127B089143}" type="datetime1">
              <a:rPr lang="en-US" smtClean="0"/>
              <a:t>10/28/2021</a:t>
            </a:fld>
            <a:endParaRPr lang="en-US"/>
          </a:p>
        </p:txBody>
      </p:sp>
      <p:sp>
        <p:nvSpPr>
          <p:cNvPr id="4" name="Footer Placeholder 3"/>
          <p:cNvSpPr>
            <a:spLocks noGrp="1"/>
          </p:cNvSpPr>
          <p:nvPr>
            <p:ph type="ftr" sz="quarter" idx="11"/>
          </p:nvPr>
        </p:nvSpPr>
        <p:spPr/>
        <p:txBody>
          <a:bodyPr/>
          <a:lstStyle/>
          <a:p>
            <a:r>
              <a:rPr lang="en-US" dirty="0"/>
              <a:t>Add a footer</a:t>
            </a:r>
          </a:p>
        </p:txBody>
      </p:sp>
      <p:sp>
        <p:nvSpPr>
          <p:cNvPr id="5" name="Slide Number Placeholder 4"/>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071814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88D7B8-9F07-4899-827D-5F3CFDDEB574}" type="datetime1">
              <a:rPr lang="en-US" smtClean="0"/>
              <a:t>10/28/2021</a:t>
            </a:fld>
            <a:endParaRPr lang="en-US"/>
          </a:p>
        </p:txBody>
      </p:sp>
      <p:sp>
        <p:nvSpPr>
          <p:cNvPr id="3" name="Footer Placeholder 2"/>
          <p:cNvSpPr>
            <a:spLocks noGrp="1"/>
          </p:cNvSpPr>
          <p:nvPr>
            <p:ph type="ftr" sz="quarter" idx="11"/>
          </p:nvPr>
        </p:nvSpPr>
        <p:spPr/>
        <p:txBody>
          <a:bodyPr/>
          <a:lstStyle/>
          <a:p>
            <a:r>
              <a:rPr lang="en-US" dirty="0"/>
              <a:t>Add a footer</a:t>
            </a:r>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52882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B5197C5C-1CD1-417D-A89C-14747F5222C7}" type="datetime1">
              <a:rPr lang="en-US" smtClean="0"/>
              <a:t>10/28/2021</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991926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359EFBB-CFA1-4AA8-9123-F0B52DBD84FE}" type="datetime1">
              <a:rPr lang="en-US" smtClean="0"/>
              <a:t>10/28/2021</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a:xfrm>
            <a:off x="10769600" y="6356351"/>
            <a:ext cx="812800" cy="365125"/>
          </a:xfrm>
        </p:spPr>
        <p:txBody>
          <a:bodyPr/>
          <a:lstStyle/>
          <a:p>
            <a:fld id="{401CF334-2D5C-4859-84A6-CA7E6E43FAEB}" type="slidenum">
              <a:rPr lang="en-US" smtClean="0"/>
              <a:t>‹#›</a:t>
            </a:fld>
            <a:endParaRPr lang="en-US"/>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Tree>
    <p:extLst>
      <p:ext uri="{BB962C8B-B14F-4D97-AF65-F5344CB8AC3E}">
        <p14:creationId xmlns:p14="http://schemas.microsoft.com/office/powerpoint/2010/main" val="2519624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25" name="Group 24"/>
          <p:cNvGrpSpPr/>
          <p:nvPr/>
        </p:nvGrpSpPr>
        <p:grpSpPr>
          <a:xfrm>
            <a:off x="-29028" y="-7144"/>
            <a:ext cx="12240731" cy="6879658"/>
            <a:chOff x="0" y="-21658"/>
            <a:chExt cx="12240731" cy="6879658"/>
          </a:xfrm>
        </p:grpSpPr>
        <p:sp>
          <p:nvSpPr>
            <p:cNvPr id="26" name="Rectangle 25"/>
            <p:cNvSpPr/>
            <p:nvPr/>
          </p:nvSpPr>
          <p:spPr>
            <a:xfrm>
              <a:off x="31633"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p:cNvGrpSpPr/>
            <p:nvPr/>
          </p:nvGrpSpPr>
          <p:grpSpPr>
            <a:xfrm>
              <a:off x="0" y="-21658"/>
              <a:ext cx="12240731" cy="1041400"/>
              <a:chOff x="-25356" y="-7144"/>
              <a:chExt cx="12240731" cy="1041400"/>
            </a:xfrm>
          </p:grpSpPr>
          <p:sp>
            <p:nvSpPr>
              <p:cNvPr id="28" name="Freeform 27"/>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
            <p:nvSpPr>
              <p:cNvPr id="29" name="Freeform 28"/>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grpSp>
            <p:nvGrpSpPr>
              <p:cNvPr id="31" name="Group 30"/>
              <p:cNvGrpSpPr/>
              <p:nvPr/>
            </p:nvGrpSpPr>
            <p:grpSpPr>
              <a:xfrm>
                <a:off x="-25356" y="202408"/>
                <a:ext cx="12240731" cy="649224"/>
                <a:chOff x="-19045" y="216550"/>
                <a:chExt cx="9180548" cy="649224"/>
              </a:xfrm>
            </p:grpSpPr>
            <p:sp>
              <p:nvSpPr>
                <p:cNvPr id="32" name="Freeform 3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33" name="Freeform 3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1800"/>
                </a:p>
              </p:txBody>
            </p:sp>
          </p:grpSp>
        </p:grpSp>
      </p:gr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a:t>Click to edit Master title style</a:t>
            </a:r>
            <a:endParaRPr kumimoji="0" lang="en-US" dirty="0"/>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endParaRPr kumimoji="0" lang="en-US" dirty="0"/>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100">
                <a:solidFill>
                  <a:schemeClr val="tx1"/>
                </a:solidFill>
              </a:defRPr>
            </a:lvl1pPr>
          </a:lstStyle>
          <a:p>
            <a:fld id="{61146459-E3C3-4969-9224-5ED50B492D17}" type="datetime1">
              <a:rPr lang="en-US" smtClean="0"/>
              <a:pPr/>
              <a:t>10/28/2021</a:t>
            </a:fld>
            <a:endParaRPr lang="en-US" dirty="0"/>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100">
                <a:solidFill>
                  <a:schemeClr val="tx1"/>
                </a:solidFill>
              </a:defRPr>
            </a:lvl1pPr>
          </a:lstStyle>
          <a:p>
            <a:r>
              <a:rPr lang="en-US" dirty="0"/>
              <a:t>Add a footer</a:t>
            </a:r>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100">
                <a:solidFill>
                  <a:schemeClr val="tx1"/>
                </a:solidFill>
              </a:defRPr>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9428528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lumMod val="50000"/>
          </a:schemeClr>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4.jpg"/><Relationship Id="rId3" Type="http://schemas.openxmlformats.org/officeDocument/2006/relationships/hyperlink" Target="https://www.kdnuggets.com/2018/05/top-7-data-science-use-cases-finance.html" TargetMode="External"/><Relationship Id="rId7" Type="http://schemas.openxmlformats.org/officeDocument/2006/relationships/hyperlink" Target="https://www.theafricareport.com/120901/egypts-fintech-faces-obstacles-to-bring-digital-banking-to-fruition/" TargetMode="External"/><Relationship Id="rId2" Type="http://schemas.openxmlformats.org/officeDocument/2006/relationships/hyperlink" Target="https://www.emerald.com/insight/content/doi/10.1108/JHASS-08-2019-0027/full/html#sec003" TargetMode="External"/><Relationship Id="rId1" Type="http://schemas.openxmlformats.org/officeDocument/2006/relationships/slideLayout" Target="../slideLayouts/slideLayout2.xml"/><Relationship Id="rId6" Type="http://schemas.openxmlformats.org/officeDocument/2006/relationships/hyperlink" Target="https://www.kaggle.com/saurabhshahane/egyptian-stock-exchange" TargetMode="External"/><Relationship Id="rId5" Type="http://schemas.openxmlformats.org/officeDocument/2006/relationships/hyperlink" Target="https://data.humdata.org/dataset/world-bank-financial-sector-indicators-for-egypt-arab-rep/resource/dffc40b2-44fb-4d48-b7f7-69c0e9e645be" TargetMode="External"/><Relationship Id="rId4" Type="http://schemas.openxmlformats.org/officeDocument/2006/relationships/hyperlink" Target="https://www.netguru.com/blog/data-science-in-finance"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Financial Sector (Egypt)</a:t>
            </a:r>
          </a:p>
        </p:txBody>
      </p:sp>
      <p:sp>
        <p:nvSpPr>
          <p:cNvPr id="5" name="Subtitle 4"/>
          <p:cNvSpPr>
            <a:spLocks noGrp="1"/>
          </p:cNvSpPr>
          <p:nvPr>
            <p:ph type="subTitle" idx="1"/>
          </p:nvPr>
        </p:nvSpPr>
        <p:spPr>
          <a:xfrm>
            <a:off x="711200" y="3429000"/>
            <a:ext cx="10472928" cy="1552136"/>
          </a:xfrm>
        </p:spPr>
        <p:txBody>
          <a:bodyPr/>
          <a:lstStyle/>
          <a:p>
            <a:r>
              <a:rPr lang="en-US" dirty="0"/>
              <a:t>Maged Ibrahim Eid</a:t>
            </a:r>
          </a:p>
          <a:p>
            <a:r>
              <a:rPr lang="en-US" dirty="0"/>
              <a:t>2021</a:t>
            </a:r>
          </a:p>
          <a:p>
            <a:endParaRPr lang="en-US" dirty="0"/>
          </a:p>
        </p:txBody>
      </p:sp>
    </p:spTree>
    <p:extLst>
      <p:ext uri="{BB962C8B-B14F-4D97-AF65-F5344CB8AC3E}">
        <p14:creationId xmlns:p14="http://schemas.microsoft.com/office/powerpoint/2010/main" val="3549628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942109" y="792480"/>
            <a:ext cx="10972800" cy="1143000"/>
          </a:xfrm>
        </p:spPr>
        <p:txBody>
          <a:bodyPr>
            <a:normAutofit/>
          </a:bodyPr>
          <a:lstStyle/>
          <a:p>
            <a:r>
              <a:rPr lang="en-US" sz="4000" b="1" dirty="0">
                <a:solidFill>
                  <a:schemeClr val="accent1">
                    <a:lumMod val="75000"/>
                  </a:schemeClr>
                </a:solidFill>
              </a:rPr>
              <a:t>Huge Importunities:</a:t>
            </a:r>
          </a:p>
        </p:txBody>
      </p:sp>
      <p:sp>
        <p:nvSpPr>
          <p:cNvPr id="2" name="Content Placeholder 1"/>
          <p:cNvSpPr>
            <a:spLocks noGrp="1"/>
          </p:cNvSpPr>
          <p:nvPr>
            <p:ph idx="1"/>
          </p:nvPr>
        </p:nvSpPr>
        <p:spPr>
          <a:xfrm>
            <a:off x="609600" y="2087880"/>
            <a:ext cx="10972800" cy="4770120"/>
          </a:xfrm>
        </p:spPr>
        <p:txBody>
          <a:bodyPr/>
          <a:lstStyle/>
          <a:p>
            <a:r>
              <a:rPr lang="en-US" b="0" i="0" dirty="0">
                <a:solidFill>
                  <a:srgbClr val="202124"/>
                </a:solidFill>
                <a:effectLst/>
                <a:latin typeface="arial" panose="020B0604020202020204" pitchFamily="34" charset="0"/>
              </a:rPr>
              <a:t>The Central Bank of Egypt (CBE) revealed that the total financial position of banks operating in the local market, other than CBE, increased to about </a:t>
            </a:r>
            <a:r>
              <a:rPr lang="en-US" b="1" i="0" dirty="0">
                <a:solidFill>
                  <a:srgbClr val="202124"/>
                </a:solidFill>
                <a:effectLst/>
                <a:latin typeface="arial" panose="020B0604020202020204" pitchFamily="34" charset="0"/>
              </a:rPr>
              <a:t>EGP 7.948 trillion </a:t>
            </a:r>
            <a:r>
              <a:rPr lang="en-US" i="0" dirty="0">
                <a:solidFill>
                  <a:srgbClr val="202124"/>
                </a:solidFill>
                <a:effectLst/>
                <a:latin typeface="arial" panose="020B0604020202020204" pitchFamily="34" charset="0"/>
              </a:rPr>
              <a:t>in June 2021</a:t>
            </a:r>
            <a:r>
              <a:rPr lang="en-US" b="0" i="0" dirty="0">
                <a:solidFill>
                  <a:srgbClr val="202124"/>
                </a:solidFill>
                <a:effectLst/>
                <a:latin typeface="arial" panose="020B0604020202020204" pitchFamily="34" charset="0"/>
              </a:rPr>
              <a:t>, compared to </a:t>
            </a:r>
            <a:r>
              <a:rPr lang="en-US" b="1" i="0" dirty="0">
                <a:solidFill>
                  <a:srgbClr val="202124"/>
                </a:solidFill>
                <a:effectLst/>
                <a:latin typeface="arial" panose="020B0604020202020204" pitchFamily="34" charset="0"/>
              </a:rPr>
              <a:t>EGP 7.554 trillion</a:t>
            </a:r>
            <a:r>
              <a:rPr lang="en-US" b="0" i="0" dirty="0">
                <a:solidFill>
                  <a:srgbClr val="202124"/>
                </a:solidFill>
                <a:effectLst/>
                <a:latin typeface="arial" panose="020B0604020202020204" pitchFamily="34" charset="0"/>
              </a:rPr>
              <a:t> in March 2021, an increase of </a:t>
            </a:r>
            <a:r>
              <a:rPr lang="en-US" b="1" i="0" dirty="0">
                <a:solidFill>
                  <a:srgbClr val="202124"/>
                </a:solidFill>
                <a:effectLst/>
                <a:latin typeface="arial" panose="020B0604020202020204" pitchFamily="34" charset="0"/>
              </a:rPr>
              <a:t>EGP 394 billion</a:t>
            </a:r>
            <a:r>
              <a:rPr lang="en-US" b="0" i="0" dirty="0">
                <a:solidFill>
                  <a:srgbClr val="202124"/>
                </a:solidFill>
                <a:effectLst/>
                <a:latin typeface="arial" panose="020B0604020202020204" pitchFamily="34" charset="0"/>
              </a:rPr>
              <a:t>.</a:t>
            </a:r>
            <a:endParaRPr lang="en-US" dirty="0"/>
          </a:p>
        </p:txBody>
      </p:sp>
      <p:pic>
        <p:nvPicPr>
          <p:cNvPr id="5" name="Picture 4">
            <a:extLst>
              <a:ext uri="{FF2B5EF4-FFF2-40B4-BE49-F238E27FC236}">
                <a16:creationId xmlns:a16="http://schemas.microsoft.com/office/drawing/2014/main" id="{58228490-292B-46E0-A106-8D00E2D7C0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5035" y="3943521"/>
            <a:ext cx="3091729" cy="2121999"/>
          </a:xfrm>
          <a:prstGeom prst="rect">
            <a:avLst/>
          </a:prstGeom>
          <a:ln w="19050">
            <a:solidFill>
              <a:schemeClr val="accent1">
                <a:lumMod val="75000"/>
              </a:schemeClr>
            </a:solidFill>
          </a:ln>
        </p:spPr>
      </p:pic>
    </p:spTree>
    <p:extLst>
      <p:ext uri="{BB962C8B-B14F-4D97-AF65-F5344CB8AC3E}">
        <p14:creationId xmlns:p14="http://schemas.microsoft.com/office/powerpoint/2010/main" val="397478674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942109" y="792480"/>
            <a:ext cx="10972800" cy="1143000"/>
          </a:xfrm>
        </p:spPr>
        <p:txBody>
          <a:bodyPr>
            <a:normAutofit/>
          </a:bodyPr>
          <a:lstStyle/>
          <a:p>
            <a:r>
              <a:rPr lang="en-US" sz="4000" b="1" dirty="0">
                <a:solidFill>
                  <a:schemeClr val="accent1">
                    <a:lumMod val="75000"/>
                  </a:schemeClr>
                </a:solidFill>
              </a:rPr>
              <a:t>Huge Importunities:</a:t>
            </a:r>
          </a:p>
        </p:txBody>
      </p:sp>
      <p:sp>
        <p:nvSpPr>
          <p:cNvPr id="2" name="Content Placeholder 1"/>
          <p:cNvSpPr>
            <a:spLocks noGrp="1"/>
          </p:cNvSpPr>
          <p:nvPr>
            <p:ph idx="1"/>
          </p:nvPr>
        </p:nvSpPr>
        <p:spPr>
          <a:xfrm>
            <a:off x="609600" y="2087880"/>
            <a:ext cx="10972800" cy="4770120"/>
          </a:xfrm>
        </p:spPr>
        <p:txBody>
          <a:bodyPr/>
          <a:lstStyle/>
          <a:p>
            <a:r>
              <a:rPr lang="en-US" b="0" i="0" dirty="0">
                <a:solidFill>
                  <a:srgbClr val="202124"/>
                </a:solidFill>
                <a:effectLst/>
                <a:latin typeface="arial" panose="020B0604020202020204" pitchFamily="34" charset="0"/>
              </a:rPr>
              <a:t>Nearly two thirds of Egypt's population of 102 million are without access to banking services. Slashing this number is a key prerequisite to integrate the country’s vast grey economy - whose financial activity is not taxed or monitored by the government - into the formal sector.</a:t>
            </a:r>
            <a:endParaRPr lang="en-US" dirty="0"/>
          </a:p>
        </p:txBody>
      </p:sp>
      <p:pic>
        <p:nvPicPr>
          <p:cNvPr id="5" name="Picture 4">
            <a:extLst>
              <a:ext uri="{FF2B5EF4-FFF2-40B4-BE49-F238E27FC236}">
                <a16:creationId xmlns:a16="http://schemas.microsoft.com/office/drawing/2014/main" id="{70DEA38B-3AEB-4C84-B291-BD4ED18C52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8328" y="3893127"/>
            <a:ext cx="4461163" cy="2777558"/>
          </a:xfrm>
          <a:prstGeom prst="rect">
            <a:avLst/>
          </a:prstGeom>
          <a:ln w="38100">
            <a:solidFill>
              <a:schemeClr val="accent1">
                <a:lumMod val="60000"/>
                <a:lumOff val="40000"/>
              </a:schemeClr>
            </a:solidFill>
          </a:ln>
        </p:spPr>
      </p:pic>
    </p:spTree>
    <p:extLst>
      <p:ext uri="{BB962C8B-B14F-4D97-AF65-F5344CB8AC3E}">
        <p14:creationId xmlns:p14="http://schemas.microsoft.com/office/powerpoint/2010/main" val="201591966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942109" y="792480"/>
            <a:ext cx="10972800" cy="1143000"/>
          </a:xfrm>
        </p:spPr>
        <p:txBody>
          <a:bodyPr>
            <a:normAutofit/>
          </a:bodyPr>
          <a:lstStyle/>
          <a:p>
            <a:r>
              <a:rPr lang="en-US" sz="4000" b="1" dirty="0">
                <a:solidFill>
                  <a:schemeClr val="accent1">
                    <a:lumMod val="75000"/>
                  </a:schemeClr>
                </a:solidFill>
              </a:rPr>
              <a:t>Huge Importunities in Digital Banking:</a:t>
            </a:r>
          </a:p>
        </p:txBody>
      </p:sp>
      <p:sp>
        <p:nvSpPr>
          <p:cNvPr id="2" name="Content Placeholder 1"/>
          <p:cNvSpPr>
            <a:spLocks noGrp="1"/>
          </p:cNvSpPr>
          <p:nvPr>
            <p:ph idx="1"/>
          </p:nvPr>
        </p:nvSpPr>
        <p:spPr>
          <a:xfrm>
            <a:off x="609600" y="2087880"/>
            <a:ext cx="10972800" cy="4770120"/>
          </a:xfrm>
        </p:spPr>
        <p:txBody>
          <a:bodyPr/>
          <a:lstStyle/>
          <a:p>
            <a:r>
              <a:rPr lang="en-US" b="0" i="0" dirty="0">
                <a:solidFill>
                  <a:srgbClr val="202124"/>
                </a:solidFill>
                <a:effectLst/>
                <a:latin typeface="arial" panose="020B0604020202020204" pitchFamily="34" charset="0"/>
              </a:rPr>
              <a:t>As of September 2020, Egypt ratified a new banking law that will allow, for the first time, the launch of digital banks.</a:t>
            </a:r>
          </a:p>
          <a:p>
            <a:endParaRPr lang="en-US" b="0" i="0" dirty="0">
              <a:solidFill>
                <a:srgbClr val="202124"/>
              </a:solidFill>
              <a:effectLst/>
              <a:latin typeface="arial" panose="020B0604020202020204" pitchFamily="34" charset="0"/>
            </a:endParaRPr>
          </a:p>
          <a:p>
            <a:r>
              <a:rPr lang="en-US" dirty="0">
                <a:solidFill>
                  <a:srgbClr val="202124"/>
                </a:solidFill>
                <a:latin typeface="arial" panose="020B0604020202020204" pitchFamily="34" charset="0"/>
              </a:rPr>
              <a:t>L</a:t>
            </a:r>
            <a:r>
              <a:rPr lang="en-US" b="0" i="0" dirty="0">
                <a:solidFill>
                  <a:srgbClr val="202124"/>
                </a:solidFill>
                <a:effectLst/>
                <a:latin typeface="arial" panose="020B0604020202020204" pitchFamily="34" charset="0"/>
              </a:rPr>
              <a:t>aws are still being prepared and should come into effect later this year. Thereafter, the Central Bank of Egypt (CBE) will start granting digital banking licenses, for which several traditional banks have already applied, according to media reports.</a:t>
            </a:r>
            <a:endParaRPr lang="en-US" dirty="0"/>
          </a:p>
        </p:txBody>
      </p:sp>
      <p:pic>
        <p:nvPicPr>
          <p:cNvPr id="5" name="Picture 4">
            <a:extLst>
              <a:ext uri="{FF2B5EF4-FFF2-40B4-BE49-F238E27FC236}">
                <a16:creationId xmlns:a16="http://schemas.microsoft.com/office/drawing/2014/main" id="{65102C9E-6150-4D30-87F6-17BD338560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9454" y="4783208"/>
            <a:ext cx="3449782" cy="1906459"/>
          </a:xfrm>
          <a:prstGeom prst="rect">
            <a:avLst/>
          </a:prstGeom>
          <a:ln w="38100">
            <a:solidFill>
              <a:schemeClr val="accent1">
                <a:lumMod val="60000"/>
                <a:lumOff val="40000"/>
              </a:schemeClr>
            </a:solidFill>
          </a:ln>
        </p:spPr>
      </p:pic>
    </p:spTree>
    <p:extLst>
      <p:ext uri="{BB962C8B-B14F-4D97-AF65-F5344CB8AC3E}">
        <p14:creationId xmlns:p14="http://schemas.microsoft.com/office/powerpoint/2010/main" val="95949999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349134"/>
            <a:ext cx="10972800" cy="1143000"/>
          </a:xfrm>
        </p:spPr>
        <p:txBody>
          <a:bodyPr>
            <a:normAutofit/>
          </a:bodyPr>
          <a:lstStyle/>
          <a:p>
            <a:r>
              <a:rPr lang="en-US" sz="4000" b="1" dirty="0">
                <a:solidFill>
                  <a:schemeClr val="accent1">
                    <a:lumMod val="75000"/>
                  </a:schemeClr>
                </a:solidFill>
              </a:rPr>
              <a:t>Conclusion:</a:t>
            </a:r>
          </a:p>
        </p:txBody>
      </p:sp>
      <p:sp>
        <p:nvSpPr>
          <p:cNvPr id="2" name="Content Placeholder 1"/>
          <p:cNvSpPr>
            <a:spLocks noGrp="1"/>
          </p:cNvSpPr>
          <p:nvPr>
            <p:ph idx="1"/>
          </p:nvPr>
        </p:nvSpPr>
        <p:spPr>
          <a:xfrm>
            <a:off x="609600" y="1630680"/>
            <a:ext cx="10972800" cy="4770120"/>
          </a:xfrm>
        </p:spPr>
        <p:txBody>
          <a:bodyPr>
            <a:normAutofit/>
          </a:bodyPr>
          <a:lstStyle/>
          <a:p>
            <a:pPr marL="0" indent="0">
              <a:buNone/>
            </a:pPr>
            <a:r>
              <a:rPr lang="en-US" sz="2400" b="1" dirty="0">
                <a:latin typeface="+mj-lt"/>
              </a:rPr>
              <a:t>There is a huge importunities in the financial sector In Egypt. There is a tremendous amount of data in Egypt that’s not being used at all. This data could generate insights and ideas worth not only millions of Egyptian pounds but literally without exaggerating hundreds of millions of Egyptian pounds and even more if we involved DS in the financial sector. I see huge potential and opportunities in my country. And I hope to be among the first who put a leg on that treasure island of unused data.</a:t>
            </a:r>
          </a:p>
        </p:txBody>
      </p:sp>
      <p:pic>
        <p:nvPicPr>
          <p:cNvPr id="6" name="Picture 5">
            <a:extLst>
              <a:ext uri="{FF2B5EF4-FFF2-40B4-BE49-F238E27FC236}">
                <a16:creationId xmlns:a16="http://schemas.microsoft.com/office/drawing/2014/main" id="{3976CC3C-5939-4C0F-954D-D83B6E7202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7600" y="4364182"/>
            <a:ext cx="4544291" cy="2272146"/>
          </a:xfrm>
          <a:prstGeom prst="rect">
            <a:avLst/>
          </a:prstGeom>
          <a:ln w="38100">
            <a:solidFill>
              <a:schemeClr val="accent1">
                <a:lumMod val="60000"/>
                <a:lumOff val="40000"/>
              </a:schemeClr>
            </a:solidFill>
          </a:ln>
        </p:spPr>
      </p:pic>
    </p:spTree>
    <p:extLst>
      <p:ext uri="{BB962C8B-B14F-4D97-AF65-F5344CB8AC3E}">
        <p14:creationId xmlns:p14="http://schemas.microsoft.com/office/powerpoint/2010/main" val="170114986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349134"/>
            <a:ext cx="10972800" cy="1143000"/>
          </a:xfrm>
        </p:spPr>
        <p:txBody>
          <a:bodyPr>
            <a:normAutofit/>
          </a:bodyPr>
          <a:lstStyle/>
          <a:p>
            <a:r>
              <a:rPr lang="en-US" sz="4000" b="1" dirty="0">
                <a:solidFill>
                  <a:schemeClr val="accent1">
                    <a:lumMod val="75000"/>
                  </a:schemeClr>
                </a:solidFill>
              </a:rPr>
              <a:t>References:</a:t>
            </a:r>
          </a:p>
        </p:txBody>
      </p:sp>
      <p:sp>
        <p:nvSpPr>
          <p:cNvPr id="2" name="Content Placeholder 1"/>
          <p:cNvSpPr>
            <a:spLocks noGrp="1"/>
          </p:cNvSpPr>
          <p:nvPr>
            <p:ph idx="1"/>
          </p:nvPr>
        </p:nvSpPr>
        <p:spPr>
          <a:xfrm>
            <a:off x="609600" y="1630680"/>
            <a:ext cx="10972800" cy="3744884"/>
          </a:xfrm>
        </p:spPr>
        <p:txBody>
          <a:bodyPr>
            <a:normAutofit/>
          </a:bodyPr>
          <a:lstStyle/>
          <a:p>
            <a:r>
              <a:rPr lang="en-US" sz="2000" b="1" dirty="0">
                <a:latin typeface="+mj-lt"/>
                <a:hlinkClick r:id="rId2"/>
              </a:rPr>
              <a:t>https://oxfordbusinessgroup.com/egypt-2020</a:t>
            </a:r>
          </a:p>
          <a:p>
            <a:r>
              <a:rPr lang="en-US" sz="2000" b="1" dirty="0">
                <a:latin typeface="+mj-lt"/>
                <a:hlinkClick r:id="rId2"/>
              </a:rPr>
              <a:t>https://www.emerald.com/insight/content/doi/10.1108/JHASS-08-2019-0027/full/html#sec003</a:t>
            </a:r>
            <a:endParaRPr lang="en-US" sz="2000" b="1" dirty="0">
              <a:latin typeface="+mj-lt"/>
            </a:endParaRPr>
          </a:p>
          <a:p>
            <a:r>
              <a:rPr lang="en-US" sz="2000" b="1" dirty="0">
                <a:latin typeface="+mj-lt"/>
                <a:hlinkClick r:id="rId3"/>
              </a:rPr>
              <a:t>https://www.kdnuggets.com/2018/05/top-7-data-science-use-cases-finance.html</a:t>
            </a:r>
            <a:endParaRPr lang="en-US" sz="2000" b="1" dirty="0">
              <a:latin typeface="+mj-lt"/>
            </a:endParaRPr>
          </a:p>
          <a:p>
            <a:r>
              <a:rPr lang="en-US" sz="2000" b="1" dirty="0">
                <a:latin typeface="+mj-lt"/>
                <a:hlinkClick r:id="rId4"/>
              </a:rPr>
              <a:t>https://www.netguru.com/blog/data-science-in-finance</a:t>
            </a:r>
            <a:endParaRPr lang="en-US" sz="2000" b="1" dirty="0">
              <a:latin typeface="+mj-lt"/>
            </a:endParaRPr>
          </a:p>
          <a:p>
            <a:r>
              <a:rPr lang="en-US" sz="2000" b="1" dirty="0">
                <a:latin typeface="+mj-lt"/>
                <a:hlinkClick r:id="rId5"/>
              </a:rPr>
              <a:t>https://data.humdata.org/dataset/world-bank-financial-sector-indicators-for-egypt-arab-rep/resource/dffc40b2-44fb-4d48-b7f7-69c0e9e645be</a:t>
            </a:r>
            <a:endParaRPr lang="en-US" sz="2000" b="1" dirty="0">
              <a:latin typeface="+mj-lt"/>
            </a:endParaRPr>
          </a:p>
          <a:p>
            <a:r>
              <a:rPr lang="en-US" sz="2000" b="1" dirty="0">
                <a:latin typeface="+mj-lt"/>
                <a:hlinkClick r:id="rId6"/>
              </a:rPr>
              <a:t>https://www.kaggle.com/saurabhshahane/egyptian-stock-exchange</a:t>
            </a:r>
            <a:endParaRPr lang="en-US" sz="2000" b="1" dirty="0">
              <a:latin typeface="+mj-lt"/>
            </a:endParaRPr>
          </a:p>
          <a:p>
            <a:r>
              <a:rPr lang="en-US" sz="2000" b="1" dirty="0">
                <a:latin typeface="+mj-lt"/>
                <a:hlinkClick r:id="rId7"/>
              </a:rPr>
              <a:t>https://www.theafricareport.com/120901/egypts-fintech-faces-obstacles-to-bring-digital-banking-to-fruition/</a:t>
            </a:r>
            <a:endParaRPr lang="en-US" sz="2000" b="1" dirty="0">
              <a:latin typeface="+mj-lt"/>
            </a:endParaRPr>
          </a:p>
          <a:p>
            <a:endParaRPr lang="en-US" sz="2400" b="1" dirty="0">
              <a:latin typeface="+mj-lt"/>
            </a:endParaRPr>
          </a:p>
          <a:p>
            <a:endParaRPr lang="en-US" sz="2400" b="1" dirty="0">
              <a:latin typeface="+mj-lt"/>
            </a:endParaRPr>
          </a:p>
        </p:txBody>
      </p:sp>
      <p:pic>
        <p:nvPicPr>
          <p:cNvPr id="5" name="Picture 4">
            <a:extLst>
              <a:ext uri="{FF2B5EF4-FFF2-40B4-BE49-F238E27FC236}">
                <a16:creationId xmlns:a16="http://schemas.microsoft.com/office/drawing/2014/main" id="{84CC6254-BBE3-49CF-981C-4F5761DAB16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366345" y="5080116"/>
            <a:ext cx="3209925" cy="1428750"/>
          </a:xfrm>
          <a:prstGeom prst="rect">
            <a:avLst/>
          </a:prstGeom>
          <a:ln w="38100">
            <a:solidFill>
              <a:schemeClr val="accent1">
                <a:lumMod val="60000"/>
                <a:lumOff val="40000"/>
              </a:schemeClr>
            </a:solidFill>
          </a:ln>
        </p:spPr>
      </p:pic>
    </p:spTree>
    <p:extLst>
      <p:ext uri="{BB962C8B-B14F-4D97-AF65-F5344CB8AC3E}">
        <p14:creationId xmlns:p14="http://schemas.microsoft.com/office/powerpoint/2010/main" val="196097798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616037" y="2812473"/>
            <a:ext cx="4738254" cy="1021080"/>
          </a:xfrm>
        </p:spPr>
        <p:txBody>
          <a:bodyPr>
            <a:noAutofit/>
          </a:bodyPr>
          <a:lstStyle/>
          <a:p>
            <a:r>
              <a:rPr lang="en-US" sz="10000" b="1" dirty="0">
                <a:solidFill>
                  <a:schemeClr val="accent1">
                    <a:lumMod val="75000"/>
                  </a:schemeClr>
                </a:solidFill>
              </a:rPr>
              <a:t>Thanks!</a:t>
            </a:r>
          </a:p>
        </p:txBody>
      </p:sp>
      <p:sp>
        <p:nvSpPr>
          <p:cNvPr id="2" name="Content Placeholder 1"/>
          <p:cNvSpPr>
            <a:spLocks noGrp="1"/>
          </p:cNvSpPr>
          <p:nvPr>
            <p:ph idx="1"/>
          </p:nvPr>
        </p:nvSpPr>
        <p:spPr>
          <a:xfrm>
            <a:off x="9559636" y="6248401"/>
            <a:ext cx="2632364" cy="484910"/>
          </a:xfrm>
        </p:spPr>
        <p:txBody>
          <a:bodyPr>
            <a:normAutofit lnSpcReduction="10000"/>
          </a:bodyPr>
          <a:lstStyle/>
          <a:p>
            <a:pPr marL="0" indent="0">
              <a:buNone/>
            </a:pPr>
            <a:r>
              <a:rPr lang="en-US" dirty="0">
                <a:solidFill>
                  <a:schemeClr val="accent1">
                    <a:lumMod val="75000"/>
                  </a:schemeClr>
                </a:solidFill>
              </a:rPr>
              <a:t>Maged Ibrahim</a:t>
            </a:r>
          </a:p>
        </p:txBody>
      </p:sp>
    </p:spTree>
    <p:extLst>
      <p:ext uri="{BB962C8B-B14F-4D97-AF65-F5344CB8AC3E}">
        <p14:creationId xmlns:p14="http://schemas.microsoft.com/office/powerpoint/2010/main" val="86117224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382108"/>
            <a:ext cx="10972800" cy="1143000"/>
          </a:xfrm>
        </p:spPr>
        <p:txBody>
          <a:bodyPr/>
          <a:lstStyle/>
          <a:p>
            <a:r>
              <a:rPr lang="en-US" dirty="0"/>
              <a:t>Overview</a:t>
            </a:r>
          </a:p>
        </p:txBody>
      </p:sp>
      <p:sp>
        <p:nvSpPr>
          <p:cNvPr id="2" name="Content Placeholder 1"/>
          <p:cNvSpPr>
            <a:spLocks noGrp="1"/>
          </p:cNvSpPr>
          <p:nvPr>
            <p:ph idx="1"/>
          </p:nvPr>
        </p:nvSpPr>
        <p:spPr>
          <a:xfrm>
            <a:off x="609600" y="2104229"/>
            <a:ext cx="10972800" cy="4389120"/>
          </a:xfrm>
        </p:spPr>
        <p:txBody>
          <a:bodyPr>
            <a:normAutofit/>
          </a:bodyPr>
          <a:lstStyle/>
          <a:p>
            <a:pPr marL="0" indent="0">
              <a:buNone/>
            </a:pPr>
            <a:r>
              <a:rPr lang="en-US" b="0" i="0" dirty="0">
                <a:solidFill>
                  <a:srgbClr val="202124"/>
                </a:solidFill>
                <a:effectLst/>
                <a:latin typeface="arial" panose="020B0604020202020204" pitchFamily="34" charset="0"/>
              </a:rPr>
              <a:t>The financial sector is made up of many different industries ranging from </a:t>
            </a:r>
            <a:r>
              <a:rPr lang="en-US" b="1" i="0" dirty="0">
                <a:solidFill>
                  <a:srgbClr val="202124"/>
                </a:solidFill>
                <a:effectLst/>
                <a:latin typeface="arial" panose="020B0604020202020204" pitchFamily="34" charset="0"/>
              </a:rPr>
              <a:t>banks, investment houses, insurance companies, real estate brokers, consumer finance companies, mortgage lenders, and real estate investment trusts (REITs)</a:t>
            </a:r>
            <a:r>
              <a:rPr lang="en-US" b="0" i="0" dirty="0">
                <a:solidFill>
                  <a:srgbClr val="202124"/>
                </a:solidFill>
                <a:effectLst/>
                <a:latin typeface="arial" panose="020B0604020202020204" pitchFamily="34" charset="0"/>
              </a:rPr>
              <a:t>.</a:t>
            </a:r>
          </a:p>
          <a:p>
            <a:pPr marL="0" indent="0">
              <a:buNone/>
            </a:pPr>
            <a:endParaRPr lang="en-US" dirty="0">
              <a:solidFill>
                <a:srgbClr val="202124"/>
              </a:solidFill>
              <a:latin typeface="arial" panose="020B0604020202020204" pitchFamily="34" charset="0"/>
            </a:endParaRPr>
          </a:p>
          <a:p>
            <a:pPr marL="0" indent="0">
              <a:buNone/>
            </a:pPr>
            <a:endParaRPr lang="en-US" b="0" i="0" dirty="0">
              <a:solidFill>
                <a:srgbClr val="202124"/>
              </a:solidFill>
              <a:effectLst/>
              <a:latin typeface="arial" panose="020B0604020202020204" pitchFamily="34" charset="0"/>
            </a:endParaRPr>
          </a:p>
          <a:p>
            <a:pPr marL="0" indent="0">
              <a:buNone/>
            </a:pPr>
            <a:r>
              <a:rPr lang="en-US" sz="3000" b="1" dirty="0">
                <a:solidFill>
                  <a:schemeClr val="accent1">
                    <a:lumMod val="75000"/>
                  </a:schemeClr>
                </a:solidFill>
                <a:latin typeface="arial" panose="020B0604020202020204" pitchFamily="34" charset="0"/>
              </a:rPr>
              <a:t>In Egypt:</a:t>
            </a:r>
            <a:endParaRPr lang="en-US" b="0" i="0" dirty="0">
              <a:solidFill>
                <a:schemeClr val="accent1">
                  <a:lumMod val="75000"/>
                </a:schemeClr>
              </a:solidFill>
              <a:effectLst/>
              <a:latin typeface="arial" panose="020B0604020202020204" pitchFamily="34" charset="0"/>
            </a:endParaRPr>
          </a:p>
          <a:p>
            <a:pPr marL="0" indent="0">
              <a:buNone/>
            </a:pPr>
            <a:r>
              <a:rPr lang="en-US" b="0" i="0" dirty="0">
                <a:solidFill>
                  <a:srgbClr val="202124"/>
                </a:solidFill>
                <a:effectLst/>
                <a:latin typeface="arial" panose="020B0604020202020204" pitchFamily="34" charset="0"/>
              </a:rPr>
              <a:t>There is </a:t>
            </a:r>
            <a:r>
              <a:rPr lang="en-US" b="1" i="0" dirty="0">
                <a:solidFill>
                  <a:srgbClr val="202124"/>
                </a:solidFill>
                <a:effectLst/>
                <a:latin typeface="arial" panose="020B0604020202020204" pitchFamily="34" charset="0"/>
              </a:rPr>
              <a:t>28 commercial banks, 32 business and investment banks and 21 specialized banks</a:t>
            </a:r>
            <a:r>
              <a:rPr lang="en-US" b="0" i="0" dirty="0">
                <a:solidFill>
                  <a:srgbClr val="202124"/>
                </a:solidFill>
                <a:effectLst/>
                <a:latin typeface="arial" panose="020B0604020202020204" pitchFamily="34" charset="0"/>
              </a:rPr>
              <a:t>. </a:t>
            </a:r>
          </a:p>
          <a:p>
            <a:pPr marL="0" indent="0">
              <a:buNone/>
            </a:pPr>
            <a:endParaRPr lang="en-US" dirty="0"/>
          </a:p>
        </p:txBody>
      </p:sp>
      <p:pic>
        <p:nvPicPr>
          <p:cNvPr id="5" name="Picture 4">
            <a:extLst>
              <a:ext uri="{FF2B5EF4-FFF2-40B4-BE49-F238E27FC236}">
                <a16:creationId xmlns:a16="http://schemas.microsoft.com/office/drawing/2014/main" id="{621355CF-8802-4012-86F4-5FCD956D122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18735" y="704088"/>
            <a:ext cx="1840756" cy="1143000"/>
          </a:xfrm>
          <a:prstGeom prst="rect">
            <a:avLst/>
          </a:prstGeom>
        </p:spPr>
      </p:pic>
    </p:spTree>
    <p:extLst>
      <p:ext uri="{BB962C8B-B14F-4D97-AF65-F5344CB8AC3E}">
        <p14:creationId xmlns:p14="http://schemas.microsoft.com/office/powerpoint/2010/main" val="3339554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pPr algn="l"/>
            <a:r>
              <a:rPr lang="en-US" sz="4000" b="1" i="0" dirty="0">
                <a:solidFill>
                  <a:srgbClr val="202124"/>
                </a:solidFill>
                <a:effectLst/>
                <a:latin typeface="arial" panose="020B0604020202020204" pitchFamily="34" charset="0"/>
              </a:rPr>
              <a:t>How is data science used in financial services?</a:t>
            </a:r>
          </a:p>
        </p:txBody>
      </p:sp>
      <p:sp>
        <p:nvSpPr>
          <p:cNvPr id="2" name="Content Placeholder 1"/>
          <p:cNvSpPr>
            <a:spLocks noGrp="1"/>
          </p:cNvSpPr>
          <p:nvPr>
            <p:ph idx="1"/>
          </p:nvPr>
        </p:nvSpPr>
        <p:spPr>
          <a:xfrm>
            <a:off x="443346" y="2060171"/>
            <a:ext cx="10972800" cy="4389120"/>
          </a:xfrm>
        </p:spPr>
        <p:txBody>
          <a:bodyPr/>
          <a:lstStyle/>
          <a:p>
            <a:pPr algn="l"/>
            <a:r>
              <a:rPr lang="en-US" b="0" i="0" dirty="0">
                <a:solidFill>
                  <a:srgbClr val="202124"/>
                </a:solidFill>
                <a:effectLst/>
                <a:latin typeface="arial" panose="020B0604020202020204" pitchFamily="34" charset="0"/>
              </a:rPr>
              <a:t>Data Science has become very important in the Finance Industry, which is mostly used for </a:t>
            </a:r>
            <a:r>
              <a:rPr lang="en-US" b="1" i="0" dirty="0">
                <a:solidFill>
                  <a:srgbClr val="202124"/>
                </a:solidFill>
                <a:effectLst/>
                <a:latin typeface="arial" panose="020B0604020202020204" pitchFamily="34" charset="0"/>
              </a:rPr>
              <a:t>Better Risk Management and Risk Analysis</a:t>
            </a:r>
            <a:r>
              <a:rPr lang="en-US" b="0" i="0" dirty="0">
                <a:solidFill>
                  <a:srgbClr val="202124"/>
                </a:solidFill>
                <a:effectLst/>
                <a:latin typeface="arial" panose="020B0604020202020204" pitchFamily="34" charset="0"/>
              </a:rPr>
              <a:t>. Better analysis leads to better decisions which lead to an increase in profit for financial institutions. Companies also analyze the trends in data through business intelligence tools.</a:t>
            </a:r>
          </a:p>
          <a:p>
            <a:endParaRPr lang="en-US" dirty="0"/>
          </a:p>
        </p:txBody>
      </p:sp>
      <p:pic>
        <p:nvPicPr>
          <p:cNvPr id="7" name="Picture 6">
            <a:extLst>
              <a:ext uri="{FF2B5EF4-FFF2-40B4-BE49-F238E27FC236}">
                <a16:creationId xmlns:a16="http://schemas.microsoft.com/office/drawing/2014/main" id="{CE11E034-BEF9-4DE3-913D-ECEA9C0275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41357" y="4254731"/>
            <a:ext cx="4576777" cy="2134899"/>
          </a:xfrm>
          <a:prstGeom prst="rect">
            <a:avLst/>
          </a:prstGeom>
          <a:ln w="28575">
            <a:solidFill>
              <a:schemeClr val="accent1">
                <a:lumMod val="60000"/>
                <a:lumOff val="40000"/>
              </a:schemeClr>
            </a:solidFill>
          </a:ln>
        </p:spPr>
      </p:pic>
    </p:spTree>
    <p:extLst>
      <p:ext uri="{BB962C8B-B14F-4D97-AF65-F5344CB8AC3E}">
        <p14:creationId xmlns:p14="http://schemas.microsoft.com/office/powerpoint/2010/main" val="1508910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12618" y="492085"/>
            <a:ext cx="10972800" cy="1143000"/>
          </a:xfrm>
        </p:spPr>
        <p:txBody>
          <a:bodyPr>
            <a:normAutofit fontScale="90000"/>
          </a:bodyPr>
          <a:lstStyle/>
          <a:p>
            <a:r>
              <a:rPr lang="en-US" sz="4000" b="1" dirty="0">
                <a:solidFill>
                  <a:schemeClr val="accent1">
                    <a:lumMod val="75000"/>
                  </a:schemeClr>
                </a:solidFill>
                <a:latin typeface="arial" panose="020B0604020202020204" pitchFamily="34" charset="0"/>
              </a:rPr>
              <a:t>A</a:t>
            </a:r>
            <a:r>
              <a:rPr lang="en-US" sz="4000" b="1" i="0" dirty="0">
                <a:solidFill>
                  <a:schemeClr val="accent1">
                    <a:lumMod val="75000"/>
                  </a:schemeClr>
                </a:solidFill>
                <a:effectLst/>
                <a:latin typeface="arial" panose="020B0604020202020204" pitchFamily="34" charset="0"/>
              </a:rPr>
              <a:t>pplications of data science / analytics in finance:</a:t>
            </a:r>
            <a:endParaRPr lang="en-US" sz="4000" b="1" dirty="0">
              <a:solidFill>
                <a:schemeClr val="accent1">
                  <a:lumMod val="75000"/>
                </a:schemeClr>
              </a:solidFill>
            </a:endParaRPr>
          </a:p>
        </p:txBody>
      </p:sp>
      <p:sp>
        <p:nvSpPr>
          <p:cNvPr id="2" name="Content Placeholder 1"/>
          <p:cNvSpPr>
            <a:spLocks noGrp="1"/>
          </p:cNvSpPr>
          <p:nvPr>
            <p:ph idx="1"/>
          </p:nvPr>
        </p:nvSpPr>
        <p:spPr/>
        <p:txBody>
          <a:bodyPr/>
          <a:lstStyle/>
          <a:p>
            <a:r>
              <a:rPr lang="en-US" b="1" dirty="0">
                <a:solidFill>
                  <a:srgbClr val="202124"/>
                </a:solidFill>
                <a:latin typeface="arial" panose="020B0604020202020204" pitchFamily="34" charset="0"/>
              </a:rPr>
              <a:t>Customer Data Management.</a:t>
            </a:r>
          </a:p>
          <a:p>
            <a:r>
              <a:rPr lang="en-US" b="1" dirty="0">
                <a:solidFill>
                  <a:srgbClr val="202124"/>
                </a:solidFill>
                <a:latin typeface="arial" panose="020B0604020202020204" pitchFamily="34" charset="0"/>
              </a:rPr>
              <a:t>F</a:t>
            </a:r>
            <a:r>
              <a:rPr lang="en-US" b="1" i="0" dirty="0">
                <a:solidFill>
                  <a:srgbClr val="202124"/>
                </a:solidFill>
                <a:effectLst/>
                <a:latin typeface="arial" panose="020B0604020202020204" pitchFamily="34" charset="0"/>
              </a:rPr>
              <a:t>raud prevention</a:t>
            </a:r>
            <a:r>
              <a:rPr lang="en-US" dirty="0"/>
              <a:t>.</a:t>
            </a:r>
          </a:p>
          <a:p>
            <a:r>
              <a:rPr lang="en-US" b="1" i="0" dirty="0">
                <a:solidFill>
                  <a:srgbClr val="202124"/>
                </a:solidFill>
                <a:effectLst/>
                <a:latin typeface="arial" panose="020B0604020202020204" pitchFamily="34" charset="0"/>
              </a:rPr>
              <a:t>Deep personalization and customization.</a:t>
            </a:r>
            <a:endParaRPr lang="en-US" dirty="0"/>
          </a:p>
          <a:p>
            <a:r>
              <a:rPr lang="en-US" b="1" dirty="0">
                <a:solidFill>
                  <a:srgbClr val="202124"/>
                </a:solidFill>
                <a:latin typeface="arial" panose="020B0604020202020204" pitchFamily="34" charset="0"/>
              </a:rPr>
              <a:t>R</a:t>
            </a:r>
            <a:r>
              <a:rPr lang="en-US" b="1" i="0" dirty="0">
                <a:solidFill>
                  <a:srgbClr val="202124"/>
                </a:solidFill>
                <a:effectLst/>
                <a:latin typeface="arial" panose="020B0604020202020204" pitchFamily="34" charset="0"/>
              </a:rPr>
              <a:t>isk management.</a:t>
            </a:r>
          </a:p>
          <a:p>
            <a:r>
              <a:rPr lang="en-US" b="1" i="0" dirty="0">
                <a:solidFill>
                  <a:srgbClr val="202124"/>
                </a:solidFill>
                <a:effectLst/>
                <a:latin typeface="arial" panose="020B0604020202020204" pitchFamily="34" charset="0"/>
              </a:rPr>
              <a:t>Predictive Analytics.</a:t>
            </a:r>
          </a:p>
          <a:p>
            <a:r>
              <a:rPr lang="en-US" b="1" dirty="0">
                <a:solidFill>
                  <a:srgbClr val="202124"/>
                </a:solidFill>
                <a:latin typeface="arial" panose="020B0604020202020204" pitchFamily="34" charset="0"/>
              </a:rPr>
              <a:t>Consumer Analytics</a:t>
            </a:r>
            <a:r>
              <a:rPr lang="en-US" b="1" i="0" dirty="0">
                <a:solidFill>
                  <a:srgbClr val="202124"/>
                </a:solidFill>
                <a:effectLst/>
                <a:latin typeface="arial" panose="020B0604020202020204" pitchFamily="34" charset="0"/>
              </a:rPr>
              <a:t>.</a:t>
            </a:r>
          </a:p>
          <a:p>
            <a:r>
              <a:rPr lang="en-US" b="1" dirty="0">
                <a:solidFill>
                  <a:srgbClr val="202124"/>
                </a:solidFill>
                <a:latin typeface="arial" panose="020B0604020202020204" pitchFamily="34" charset="0"/>
              </a:rPr>
              <a:t>A</a:t>
            </a:r>
            <a:r>
              <a:rPr lang="en-US" b="1" i="0" dirty="0">
                <a:solidFill>
                  <a:srgbClr val="202124"/>
                </a:solidFill>
                <a:effectLst/>
                <a:latin typeface="arial" panose="020B0604020202020204" pitchFamily="34" charset="0"/>
              </a:rPr>
              <a:t>lgorithmic trading. </a:t>
            </a:r>
          </a:p>
          <a:p>
            <a:r>
              <a:rPr lang="en-US" b="1" i="0" dirty="0">
                <a:solidFill>
                  <a:srgbClr val="202124"/>
                </a:solidFill>
                <a:effectLst/>
                <a:latin typeface="arial" panose="020B0604020202020204" pitchFamily="34" charset="0"/>
              </a:rPr>
              <a:t>Real-Time Analytics.</a:t>
            </a:r>
          </a:p>
        </p:txBody>
      </p:sp>
      <p:pic>
        <p:nvPicPr>
          <p:cNvPr id="7" name="Picture 6">
            <a:extLst>
              <a:ext uri="{FF2B5EF4-FFF2-40B4-BE49-F238E27FC236}">
                <a16:creationId xmlns:a16="http://schemas.microsoft.com/office/drawing/2014/main" id="{C96217E0-723D-4063-AE6F-04D3C3F544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47230" y="2536271"/>
            <a:ext cx="4592370" cy="3510208"/>
          </a:xfrm>
          <a:prstGeom prst="rect">
            <a:avLst/>
          </a:prstGeom>
        </p:spPr>
      </p:pic>
    </p:spTree>
    <p:extLst>
      <p:ext uri="{BB962C8B-B14F-4D97-AF65-F5344CB8AC3E}">
        <p14:creationId xmlns:p14="http://schemas.microsoft.com/office/powerpoint/2010/main" val="115085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417419"/>
            <a:ext cx="10972800" cy="1143000"/>
          </a:xfrm>
        </p:spPr>
        <p:txBody>
          <a:bodyPr>
            <a:normAutofit/>
          </a:bodyPr>
          <a:lstStyle/>
          <a:p>
            <a:r>
              <a:rPr lang="en-US" b="1" dirty="0">
                <a:solidFill>
                  <a:schemeClr val="accent1">
                    <a:lumMod val="75000"/>
                  </a:schemeClr>
                </a:solidFill>
              </a:rPr>
              <a:t> In depth:</a:t>
            </a:r>
          </a:p>
        </p:txBody>
      </p:sp>
      <p:sp>
        <p:nvSpPr>
          <p:cNvPr id="2" name="Content Placeholder 1"/>
          <p:cNvSpPr>
            <a:spLocks noGrp="1"/>
          </p:cNvSpPr>
          <p:nvPr>
            <p:ph idx="1"/>
          </p:nvPr>
        </p:nvSpPr>
        <p:spPr>
          <a:xfrm>
            <a:off x="609600" y="1935479"/>
            <a:ext cx="10972800" cy="4756265"/>
          </a:xfrm>
        </p:spPr>
        <p:txBody>
          <a:bodyPr>
            <a:normAutofit fontScale="92500" lnSpcReduction="10000"/>
          </a:bodyPr>
          <a:lstStyle/>
          <a:p>
            <a:pPr algn="l"/>
            <a:r>
              <a:rPr lang="en-US" b="1" i="0" dirty="0">
                <a:solidFill>
                  <a:srgbClr val="111111"/>
                </a:solidFill>
                <a:effectLst/>
                <a:latin typeface="Open Sans" panose="020B0606030504020204" pitchFamily="34" charset="0"/>
              </a:rPr>
              <a:t>Deep personalization and customization:</a:t>
            </a:r>
            <a:br>
              <a:rPr lang="en-US" b="0" i="0" dirty="0">
                <a:solidFill>
                  <a:srgbClr val="111111"/>
                </a:solidFill>
                <a:effectLst/>
                <a:latin typeface="Open Sans" panose="020B0606030504020204" pitchFamily="34" charset="0"/>
              </a:rPr>
            </a:br>
            <a:endParaRPr lang="en-US" b="0" i="0" dirty="0">
              <a:solidFill>
                <a:srgbClr val="111111"/>
              </a:solidFill>
              <a:effectLst/>
              <a:latin typeface="Open Sans" panose="020B0606030504020204" pitchFamily="34" charset="0"/>
            </a:endParaRPr>
          </a:p>
          <a:p>
            <a:pPr marL="0" indent="0" algn="l">
              <a:buNone/>
            </a:pPr>
            <a:r>
              <a:rPr lang="en-US" sz="2400" b="0" i="0" dirty="0">
                <a:solidFill>
                  <a:srgbClr val="111111"/>
                </a:solidFill>
                <a:effectLst/>
                <a:latin typeface="Open Sans" panose="020B0606030504020204" pitchFamily="34" charset="0"/>
              </a:rPr>
              <a:t>Firms realize that one of the key steps to being competitive in today’s market is to raise engagement through high-quality, personalized relationships with their customers. The idea is to analyze digital client experience and modify it taking into account client’s interests and preferences. </a:t>
            </a:r>
            <a:r>
              <a:rPr lang="en-US" sz="2400" b="1" i="0" dirty="0">
                <a:solidFill>
                  <a:srgbClr val="111111"/>
                </a:solidFill>
                <a:effectLst/>
                <a:latin typeface="Open Sans" panose="020B0606030504020204" pitchFamily="34" charset="0"/>
              </a:rPr>
              <a:t>AI</a:t>
            </a:r>
            <a:r>
              <a:rPr lang="en-US" sz="2400" b="0" i="0" dirty="0">
                <a:solidFill>
                  <a:srgbClr val="111111"/>
                </a:solidFill>
                <a:effectLst/>
                <a:latin typeface="Open Sans" panose="020B0606030504020204" pitchFamily="34" charset="0"/>
              </a:rPr>
              <a:t> is making significant improvements in understanding human language and emotion, which brings customer personalization to a whole new level. Data engineers can also build models that study the consumers’ behavior and discover situations where customers needed financial advice. The combination of predictive analytic tools and advanced digital delivery options can help with this complicated task, guiding the customer to the best financial solution at the most opportune time and suggesting personalize offerings based on spending habits, social-demographic trends, location, and other preferences.</a:t>
            </a:r>
          </a:p>
        </p:txBody>
      </p:sp>
      <p:pic>
        <p:nvPicPr>
          <p:cNvPr id="5" name="Picture 4">
            <a:extLst>
              <a:ext uri="{FF2B5EF4-FFF2-40B4-BE49-F238E27FC236}">
                <a16:creationId xmlns:a16="http://schemas.microsoft.com/office/drawing/2014/main" id="{0271A735-E13F-4DF8-BFD2-F663AD369B4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227127" y="988919"/>
            <a:ext cx="2230582" cy="1371064"/>
          </a:xfrm>
          <a:prstGeom prst="rect">
            <a:avLst/>
          </a:prstGeom>
          <a:ln w="28575">
            <a:solidFill>
              <a:schemeClr val="accent1">
                <a:lumMod val="75000"/>
              </a:schemeClr>
            </a:solidFill>
          </a:ln>
        </p:spPr>
      </p:pic>
    </p:spTree>
    <p:extLst>
      <p:ext uri="{BB962C8B-B14F-4D97-AF65-F5344CB8AC3E}">
        <p14:creationId xmlns:p14="http://schemas.microsoft.com/office/powerpoint/2010/main" val="3252008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l"/>
            <a:r>
              <a:rPr lang="en-US" sz="4000" b="1" i="0" dirty="0">
                <a:solidFill>
                  <a:schemeClr val="accent1">
                    <a:lumMod val="75000"/>
                  </a:schemeClr>
                </a:solidFill>
                <a:effectLst/>
              </a:rPr>
              <a:t>Consumer analytics:</a:t>
            </a:r>
          </a:p>
        </p:txBody>
      </p:sp>
      <p:sp>
        <p:nvSpPr>
          <p:cNvPr id="2" name="Content Placeholder 1"/>
          <p:cNvSpPr>
            <a:spLocks noGrp="1"/>
          </p:cNvSpPr>
          <p:nvPr>
            <p:ph idx="1"/>
          </p:nvPr>
        </p:nvSpPr>
        <p:spPr/>
        <p:txBody>
          <a:bodyPr/>
          <a:lstStyle/>
          <a:p>
            <a:pPr marL="0" indent="0" algn="l">
              <a:buNone/>
            </a:pPr>
            <a:r>
              <a:rPr lang="en-US" sz="2800" b="1" i="0" dirty="0">
                <a:solidFill>
                  <a:srgbClr val="111111"/>
                </a:solidFill>
                <a:effectLst/>
                <a:latin typeface="Open Sans" panose="020B0606030504020204" pitchFamily="34" charset="0"/>
              </a:rPr>
              <a:t>Real-time analytics </a:t>
            </a:r>
            <a:r>
              <a:rPr lang="en-US" b="0" i="0" dirty="0">
                <a:solidFill>
                  <a:srgbClr val="111111"/>
                </a:solidFill>
                <a:effectLst/>
                <a:latin typeface="Open Sans" panose="020B0606030504020204" pitchFamily="34" charset="0"/>
              </a:rPr>
              <a:t>also help with better understanding of customers and effective personalization. Sophisticated machine learning algorithms and customer sentiment analysis techniques can generate insights from clients behavior, social media interaction, their feedbacks and opinions and improve personalization and enhance the profit. Since the amount of data is enormously huge, only experienced data scientists can make precise breakdown.</a:t>
            </a:r>
          </a:p>
          <a:p>
            <a:pPr marL="0" indent="0" algn="l">
              <a:buNone/>
            </a:pPr>
            <a:endParaRPr lang="en-US" dirty="0">
              <a:solidFill>
                <a:srgbClr val="111111"/>
              </a:solidFill>
              <a:latin typeface="Open Sans" panose="020B0606030504020204" pitchFamily="34" charset="0"/>
            </a:endParaRPr>
          </a:p>
          <a:p>
            <a:pPr marL="0" indent="0" algn="l">
              <a:buNone/>
            </a:pPr>
            <a:endParaRPr lang="en-US" b="0" i="0" dirty="0">
              <a:solidFill>
                <a:srgbClr val="111111"/>
              </a:solidFill>
              <a:effectLst/>
              <a:latin typeface="Open Sans" panose="020B0606030504020204" pitchFamily="34" charset="0"/>
            </a:endParaRPr>
          </a:p>
        </p:txBody>
      </p:sp>
      <p:pic>
        <p:nvPicPr>
          <p:cNvPr id="5" name="Picture 4">
            <a:extLst>
              <a:ext uri="{FF2B5EF4-FFF2-40B4-BE49-F238E27FC236}">
                <a16:creationId xmlns:a16="http://schemas.microsoft.com/office/drawing/2014/main" id="{A4B9EF82-662F-44DD-A572-4C865B63875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35235" y="5105401"/>
            <a:ext cx="2206169" cy="1219199"/>
          </a:xfrm>
          <a:prstGeom prst="rect">
            <a:avLst/>
          </a:prstGeom>
        </p:spPr>
      </p:pic>
    </p:spTree>
    <p:extLst>
      <p:ext uri="{BB962C8B-B14F-4D97-AF65-F5344CB8AC3E}">
        <p14:creationId xmlns:p14="http://schemas.microsoft.com/office/powerpoint/2010/main" val="1419453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942110" y="1363980"/>
            <a:ext cx="10972800" cy="1143000"/>
          </a:xfrm>
        </p:spPr>
        <p:txBody>
          <a:bodyPr>
            <a:noAutofit/>
          </a:bodyPr>
          <a:lstStyle/>
          <a:p>
            <a:r>
              <a:rPr lang="en-US" sz="4000" b="1" dirty="0">
                <a:solidFill>
                  <a:schemeClr val="accent1">
                    <a:lumMod val="75000"/>
                  </a:schemeClr>
                </a:solidFill>
              </a:rPr>
              <a:t>Banks in Egypt:</a:t>
            </a:r>
            <a:br>
              <a:rPr lang="en-US" sz="4000" b="1" dirty="0">
                <a:solidFill>
                  <a:schemeClr val="accent1">
                    <a:lumMod val="75000"/>
                  </a:schemeClr>
                </a:solidFill>
              </a:rPr>
            </a:br>
            <a:endParaRPr lang="en-US" sz="4000" b="1" dirty="0">
              <a:solidFill>
                <a:schemeClr val="accent1">
                  <a:lumMod val="75000"/>
                </a:schemeClr>
              </a:solidFill>
            </a:endParaRPr>
          </a:p>
        </p:txBody>
      </p:sp>
      <p:sp>
        <p:nvSpPr>
          <p:cNvPr id="2" name="Content Placeholder 1"/>
          <p:cNvSpPr>
            <a:spLocks noGrp="1"/>
          </p:cNvSpPr>
          <p:nvPr>
            <p:ph idx="1"/>
          </p:nvPr>
        </p:nvSpPr>
        <p:spPr/>
        <p:txBody>
          <a:bodyPr/>
          <a:lstStyle/>
          <a:p>
            <a:r>
              <a:rPr lang="en-US" dirty="0"/>
              <a:t>As in many emerging markets, banks in Egypt are the dominant ﬁnancial institutions. They control </a:t>
            </a:r>
            <a:r>
              <a:rPr lang="en-US" b="1" dirty="0"/>
              <a:t>most of the ﬁnancial flows </a:t>
            </a:r>
            <a:r>
              <a:rPr lang="en-US" dirty="0"/>
              <a:t>and possess </a:t>
            </a:r>
            <a:r>
              <a:rPr lang="en-US" b="1" dirty="0">
                <a:solidFill>
                  <a:schemeClr val="accent1">
                    <a:lumMod val="75000"/>
                  </a:schemeClr>
                </a:solidFill>
              </a:rPr>
              <a:t>most of the ﬁnancial assets </a:t>
            </a:r>
            <a:r>
              <a:rPr lang="en-US" dirty="0"/>
              <a:t>in Egypt.</a:t>
            </a:r>
          </a:p>
        </p:txBody>
      </p:sp>
      <p:pic>
        <p:nvPicPr>
          <p:cNvPr id="5" name="Picture 4">
            <a:extLst>
              <a:ext uri="{FF2B5EF4-FFF2-40B4-BE49-F238E27FC236}">
                <a16:creationId xmlns:a16="http://schemas.microsoft.com/office/drawing/2014/main" id="{595AE3A9-6670-4035-9194-AAB3F9D136E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73458" y="3262746"/>
            <a:ext cx="5133234" cy="3429000"/>
          </a:xfrm>
          <a:prstGeom prst="rect">
            <a:avLst/>
          </a:prstGeom>
          <a:ln w="28575">
            <a:solidFill>
              <a:srgbClr val="92D050"/>
            </a:solidFill>
          </a:ln>
        </p:spPr>
      </p:pic>
    </p:spTree>
    <p:extLst>
      <p:ext uri="{BB962C8B-B14F-4D97-AF65-F5344CB8AC3E}">
        <p14:creationId xmlns:p14="http://schemas.microsoft.com/office/powerpoint/2010/main" val="2054880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4000" b="1" dirty="0">
                <a:solidFill>
                  <a:schemeClr val="accent1">
                    <a:lumMod val="75000"/>
                  </a:schemeClr>
                </a:solidFill>
              </a:rPr>
              <a:t>Increasing in banks accounts:</a:t>
            </a:r>
          </a:p>
        </p:txBody>
      </p:sp>
      <p:sp>
        <p:nvSpPr>
          <p:cNvPr id="2" name="Content Placeholder 1"/>
          <p:cNvSpPr>
            <a:spLocks noGrp="1"/>
          </p:cNvSpPr>
          <p:nvPr>
            <p:ph idx="1"/>
          </p:nvPr>
        </p:nvSpPr>
        <p:spPr>
          <a:xfrm>
            <a:off x="609600" y="1935480"/>
            <a:ext cx="10972800" cy="4770120"/>
          </a:xfrm>
        </p:spPr>
        <p:txBody>
          <a:bodyPr/>
          <a:lstStyle/>
          <a:p>
            <a:r>
              <a:rPr lang="en-US" dirty="0"/>
              <a:t>Increase in bank accounts from 2011 to 2016.</a:t>
            </a:r>
          </a:p>
        </p:txBody>
      </p:sp>
      <p:pic>
        <p:nvPicPr>
          <p:cNvPr id="6" name="Picture 5">
            <a:extLst>
              <a:ext uri="{FF2B5EF4-FFF2-40B4-BE49-F238E27FC236}">
                <a16:creationId xmlns:a16="http://schemas.microsoft.com/office/drawing/2014/main" id="{E6A0E87C-FD07-40F6-ADF0-C380DF98A2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1934" y="2382983"/>
            <a:ext cx="6632495" cy="4411010"/>
          </a:xfrm>
          <a:prstGeom prst="rect">
            <a:avLst/>
          </a:prstGeom>
        </p:spPr>
      </p:pic>
    </p:spTree>
    <p:extLst>
      <p:ext uri="{BB962C8B-B14F-4D97-AF65-F5344CB8AC3E}">
        <p14:creationId xmlns:p14="http://schemas.microsoft.com/office/powerpoint/2010/main" val="264405953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4000" b="1" dirty="0">
                <a:solidFill>
                  <a:schemeClr val="accent1">
                    <a:lumMod val="75000"/>
                  </a:schemeClr>
                </a:solidFill>
              </a:rPr>
              <a:t>Increasing in banks branches:</a:t>
            </a:r>
          </a:p>
        </p:txBody>
      </p:sp>
      <p:sp>
        <p:nvSpPr>
          <p:cNvPr id="2" name="Content Placeholder 1"/>
          <p:cNvSpPr>
            <a:spLocks noGrp="1"/>
          </p:cNvSpPr>
          <p:nvPr>
            <p:ph idx="1"/>
          </p:nvPr>
        </p:nvSpPr>
        <p:spPr/>
        <p:txBody>
          <a:bodyPr/>
          <a:lstStyle/>
          <a:p>
            <a:r>
              <a:rPr lang="en-US" dirty="0"/>
              <a:t>Increase in bank branches because of the new customers.</a:t>
            </a:r>
          </a:p>
        </p:txBody>
      </p:sp>
      <p:pic>
        <p:nvPicPr>
          <p:cNvPr id="5" name="Picture 4">
            <a:extLst>
              <a:ext uri="{FF2B5EF4-FFF2-40B4-BE49-F238E27FC236}">
                <a16:creationId xmlns:a16="http://schemas.microsoft.com/office/drawing/2014/main" id="{FD8907E0-76FD-4B0C-A1B0-6E128618D0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39972" y="2535383"/>
            <a:ext cx="5089630" cy="3898392"/>
          </a:xfrm>
          <a:prstGeom prst="rect">
            <a:avLst/>
          </a:prstGeom>
        </p:spPr>
      </p:pic>
    </p:spTree>
    <p:extLst>
      <p:ext uri="{BB962C8B-B14F-4D97-AF65-F5344CB8AC3E}">
        <p14:creationId xmlns:p14="http://schemas.microsoft.com/office/powerpoint/2010/main" val="5951262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esentation on brainstorming">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bodyPr rtlCol="0" anchor="ctr"/>
      <a:lstStyle>
        <a:defPPr algn="ctr">
          <a:defRPr/>
        </a:defPPr>
      </a:lstStyle>
      <a:style>
        <a:lnRef idx="1">
          <a:schemeClr val="accent3"/>
        </a:lnRef>
        <a:fillRef idx="2">
          <a:schemeClr val="accent3"/>
        </a:fillRef>
        <a:effectRef idx="1">
          <a:schemeClr val="accent3"/>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none" rtlCol="0">
        <a:spAutoFit/>
      </a:bodyPr>
      <a:lstStyle>
        <a:defPPr>
          <a:defRPr dirty="0" err="1" smtClean="0"/>
        </a:defPPr>
      </a:lstStyle>
    </a:txDef>
  </a:objectDefaults>
  <a:extraClrSchemeLst/>
  <a:extLst>
    <a:ext uri="{05A4C25C-085E-4340-85A3-A5531E510DB2}">
      <thm15:themeFamily xmlns:thm15="http://schemas.microsoft.com/office/thememl/2012/main" name="Business brainstorming presentation.potx" id="{DE77CA07-3D7A-4CF2-AF02-587F794CB3CB}" vid="{13C2A94F-C0A1-4622-B71C-29A3B00D5E0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{3349D760-0F74-4557-B588-352B2C202874}tf03460637_win32</Template>
  <TotalTime>1089</TotalTime>
  <Words>823</Words>
  <Application>Microsoft Office PowerPoint</Application>
  <PresentationFormat>Widescreen</PresentationFormat>
  <Paragraphs>52</Paragraphs>
  <Slides>15</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Century Gothic</vt:lpstr>
      <vt:lpstr>Open Sans</vt:lpstr>
      <vt:lpstr>Palatino Linotype</vt:lpstr>
      <vt:lpstr>Wingdings 2</vt:lpstr>
      <vt:lpstr>Presentation on brainstorming</vt:lpstr>
      <vt:lpstr>Financial Sector (Egypt)</vt:lpstr>
      <vt:lpstr>Overview</vt:lpstr>
      <vt:lpstr>How is data science used in financial services?</vt:lpstr>
      <vt:lpstr>Applications of data science / analytics in finance:</vt:lpstr>
      <vt:lpstr> In depth:</vt:lpstr>
      <vt:lpstr>Consumer analytics:</vt:lpstr>
      <vt:lpstr>Banks in Egypt: </vt:lpstr>
      <vt:lpstr>Increasing in banks accounts:</vt:lpstr>
      <vt:lpstr>Increasing in banks branches:</vt:lpstr>
      <vt:lpstr>Huge Importunities:</vt:lpstr>
      <vt:lpstr>Huge Importunities:</vt:lpstr>
      <vt:lpstr>Huge Importunities in Digital Banking:</vt:lpstr>
      <vt:lpstr>Conclusion:</vt:lpstr>
      <vt:lpstr>References: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Financial Sector (Egypt)</dc:title>
  <dc:creator>Dell</dc:creator>
  <cp:lastModifiedBy>Dell</cp:lastModifiedBy>
  <cp:revision>1</cp:revision>
  <dcterms:created xsi:type="dcterms:W3CDTF">2021-10-28T21:47:59Z</dcterms:created>
  <dcterms:modified xsi:type="dcterms:W3CDTF">2021-10-29T15:57:33Z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74069100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