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6" r:id="rId3"/>
    <p:sldId id="281" r:id="rId4"/>
    <p:sldId id="282" r:id="rId5"/>
    <p:sldId id="283" r:id="rId6"/>
    <p:sldId id="284" r:id="rId7"/>
    <p:sldId id="285" r:id="rId8"/>
    <p:sldId id="286" r:id="rId9"/>
    <p:sldId id="287" r:id="rId10"/>
    <p:sldId id="288" r:id="rId11"/>
    <p:sldId id="289" r:id="rId12"/>
    <p:sldId id="290" r:id="rId13"/>
    <p:sldId id="291" r:id="rId14"/>
    <p:sldId id="292" r:id="rId15"/>
    <p:sldId id="264" r:id="rId16"/>
    <p:sldId id="265" r:id="rId17"/>
    <p:sldId id="26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5143500" type="screen16x9"/>
  <p:notesSz cx="6858000" cy="9144000"/>
  <p:embeddedFontLst>
    <p:embeddedFont>
      <p:font typeface="Audiowide" panose="020B0604020202020204" charset="0"/>
      <p:regular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962" y="16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df29c386d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df29c386d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8741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67376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921622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830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edf29c386d_2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edf29c386d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600">
                <a:solidFill>
                  <a:schemeClr val="dk1"/>
                </a:solidFill>
                <a:latin typeface="Roboto"/>
                <a:ea typeface="Roboto"/>
                <a:cs typeface="Roboto"/>
                <a:sym typeface="Roboto"/>
              </a:rPr>
              <a:t>On the example of Codeforces, codewars, informatics and other systems that provide ability of creating and solving of programming  tasks, we saw dramatic lack of flexibility in creating of such contest.</a:t>
            </a:r>
            <a:endParaRPr>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edf29c386d_85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edf29c386d_8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600">
                <a:solidFill>
                  <a:schemeClr val="dk1"/>
                </a:solidFill>
                <a:latin typeface="Roboto"/>
                <a:ea typeface="Roboto"/>
                <a:cs typeface="Roboto"/>
                <a:sym typeface="Roboto"/>
              </a:rPr>
              <a:t>On the example of Codeforces, codewars, informatics and other systems that provide ability of creating and solving of programming  tasks, we saw dramatic lack of flexibility in creating of such contest.</a:t>
            </a:r>
            <a:endParaRPr>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edf29c386d_68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edf29c386d_68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edf29c386d_68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edf29c386d_68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ee17e1c9dd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ee17e1c9d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cc8378ad2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ecc8378ad2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The are presented current leader of the sphere: Codeforces, codewars and informatics.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e17e1c9d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e17e1c9d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ee17e1c9d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ee17e1c9dd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c1929181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c1929181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ee17e1c9dd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ee17e1c9dd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ee17e1c9dd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ee17e1c9dd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ec1929181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ec1929181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edf29c386d_85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edf29c386d_8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edf29c386d_85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edf29c386d_85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edf29c386d_2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edf29c386d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edf29c386d_2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edf29c386d_2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ecc8378ad2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ecc8378ad2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There are all provided functionality for creating </a:t>
            </a:r>
            <a:r>
              <a:rPr lang="ru">
                <a:solidFill>
                  <a:schemeClr val="dk1"/>
                </a:solidFill>
              </a:rPr>
              <a:t>programming </a:t>
            </a:r>
            <a:r>
              <a:rPr lang="ru"/>
              <a:t>tasks and solve them. Also, codewars are nearest to our product due to high gamification. But our product give much higher flexibility in creating of contests that no other service provide.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c8378ad2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c8378ad2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There are all provided functionality for creating </a:t>
            </a:r>
            <a:r>
              <a:rPr lang="ru">
                <a:solidFill>
                  <a:schemeClr val="dk1"/>
                </a:solidFill>
              </a:rPr>
              <a:t>programming </a:t>
            </a:r>
            <a:r>
              <a:rPr lang="ru"/>
              <a:t>tasks and solve them. Also, codewars are nearest to our product due to high gamification. But our product give much higher flexibility in creating of contests that no other service provide.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cc8378ad2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cc8378ad2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There are all provided functionality for creating </a:t>
            </a:r>
            <a:r>
              <a:rPr lang="ru">
                <a:solidFill>
                  <a:schemeClr val="dk1"/>
                </a:solidFill>
              </a:rPr>
              <a:t>programming </a:t>
            </a:r>
            <a:r>
              <a:rPr lang="ru"/>
              <a:t>tasks and solve them. Also, codewars are nearest to our product due to high gamification. But our product give much higher flexibility in creating of contests that no other service provide.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cc8378ad2_4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cc8378ad2_4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600">
                <a:solidFill>
                  <a:schemeClr val="dk1"/>
                </a:solidFill>
                <a:latin typeface="Roboto"/>
                <a:ea typeface="Roboto"/>
                <a:cs typeface="Roboto"/>
                <a:sym typeface="Roboto"/>
              </a:rPr>
              <a:t>On the example of Codeforces, codewars, informatics and other systems that provide ability of creating and solving of programming  tasks, we saw dramatic lack of flexibility in creating of such contest.</a:t>
            </a:r>
            <a:endParaRPr>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cc8378ad2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cc8378ad2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600" dirty="0">
                <a:solidFill>
                  <a:schemeClr val="dk1"/>
                </a:solidFill>
                <a:latin typeface="Roboto"/>
                <a:ea typeface="Roboto"/>
                <a:cs typeface="Roboto"/>
                <a:sym typeface="Roboto"/>
              </a:rPr>
              <a:t>On the example of Codeforces, codewars, informatics and other systems that provide ability of creating and solving of programming  tasks, we saw dramatic lack of flexibility in creating of such contest.</a:t>
            </a:r>
            <a:endParaRPr lang="en-US" sz="1600" dirty="0">
              <a:solidFill>
                <a:schemeClr val="dk1"/>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200" dirty="0">
                <a:solidFill>
                  <a:schemeClr val="dk1"/>
                </a:solidFill>
                <a:latin typeface="Roboto"/>
                <a:ea typeface="Roboto"/>
                <a:cs typeface="Roboto"/>
                <a:sym typeface="Roboto"/>
              </a:rPr>
              <a:t>Identify the Problem:</a:t>
            </a:r>
            <a:r>
              <a:rPr lang="en-US" sz="900" dirty="0">
                <a:solidFill>
                  <a:schemeClr val="dk1"/>
                </a:solidFill>
                <a:latin typeface="Roboto"/>
                <a:ea typeface="Roboto"/>
                <a:cs typeface="Roboto"/>
                <a:sym typeface="Roboto"/>
              </a:rPr>
              <a:t> </a:t>
            </a:r>
            <a:br>
              <a:rPr lang="en-US" sz="900" dirty="0">
                <a:solidFill>
                  <a:schemeClr val="dk1"/>
                </a:solidFill>
                <a:latin typeface="Roboto"/>
                <a:ea typeface="Roboto"/>
                <a:cs typeface="Roboto"/>
                <a:sym typeface="Roboto"/>
              </a:rPr>
            </a:br>
            <a:r>
              <a:rPr lang="en-US" sz="1100" dirty="0">
                <a:solidFill>
                  <a:schemeClr val="dk1"/>
                </a:solidFill>
                <a:latin typeface="Roboto"/>
                <a:ea typeface="Roboto"/>
                <a:cs typeface="Roboto"/>
                <a:sym typeface="Roboto"/>
              </a:rPr>
              <a:t>On the example of </a:t>
            </a:r>
            <a:r>
              <a:rPr lang="en-US" sz="1100" dirty="0" err="1">
                <a:solidFill>
                  <a:schemeClr val="dk1"/>
                </a:solidFill>
                <a:latin typeface="Roboto"/>
                <a:ea typeface="Roboto"/>
                <a:cs typeface="Roboto"/>
                <a:sym typeface="Roboto"/>
              </a:rPr>
              <a:t>Codeforces</a:t>
            </a:r>
            <a:r>
              <a:rPr lang="en-US" sz="1100" dirty="0">
                <a:solidFill>
                  <a:schemeClr val="dk1"/>
                </a:solidFill>
                <a:latin typeface="Roboto"/>
                <a:ea typeface="Roboto"/>
                <a:cs typeface="Roboto"/>
                <a:sym typeface="Roboto"/>
              </a:rPr>
              <a:t>, </a:t>
            </a:r>
            <a:r>
              <a:rPr lang="en-US" sz="1100" dirty="0" err="1">
                <a:solidFill>
                  <a:schemeClr val="dk1"/>
                </a:solidFill>
                <a:latin typeface="Roboto"/>
                <a:ea typeface="Roboto"/>
                <a:cs typeface="Roboto"/>
                <a:sym typeface="Roboto"/>
              </a:rPr>
              <a:t>codewars</a:t>
            </a:r>
            <a:r>
              <a:rPr lang="en-US" sz="1100" dirty="0">
                <a:solidFill>
                  <a:schemeClr val="dk1"/>
                </a:solidFill>
                <a:latin typeface="Roboto"/>
                <a:ea typeface="Roboto"/>
                <a:cs typeface="Roboto"/>
                <a:sym typeface="Roboto"/>
              </a:rPr>
              <a:t>, informatics and other systems that provide ability of creating and solving of programming  tasks, we saw dramatic lack of flexibility in creating of such contest.</a:t>
            </a:r>
            <a:endParaRPr lang="en-US" sz="14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dirty="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cc8378ad2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cc8378ad2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600" dirty="0">
                <a:solidFill>
                  <a:schemeClr val="dk1"/>
                </a:solidFill>
                <a:latin typeface="Roboto"/>
                <a:ea typeface="Roboto"/>
                <a:cs typeface="Roboto"/>
                <a:sym typeface="Roboto"/>
              </a:rPr>
              <a:t>Create a platform for creation of contests with any logic that supports in programming languages. We want provide teachers possibility to make tasks as fun, engaging and gamified as they see fit.</a:t>
            </a:r>
            <a:br>
              <a:rPr lang="en-US" sz="1600" dirty="0">
                <a:solidFill>
                  <a:schemeClr val="dk1"/>
                </a:solidFill>
                <a:latin typeface="Roboto"/>
                <a:ea typeface="Roboto"/>
                <a:cs typeface="Roboto"/>
                <a:sym typeface="Roboto"/>
              </a:rPr>
            </a:br>
            <a:r>
              <a:rPr lang="en-US" sz="1600" dirty="0">
                <a:solidFill>
                  <a:schemeClr val="dk1"/>
                </a:solidFill>
                <a:latin typeface="Roboto"/>
                <a:ea typeface="Roboto"/>
                <a:cs typeface="Roboto"/>
                <a:sym typeface="Roboto"/>
              </a:rPr>
              <a:t>Why is our project called CBA? Well, we stated with code battle, which is similar to other names in our area. Then we decided to add Advanced to highlight how revolutionary our website is. Also makes for a better acronym that is easy to remember.</a:t>
            </a:r>
            <a:br>
              <a:rPr lang="en-US" sz="1600" dirty="0">
                <a:solidFill>
                  <a:schemeClr val="dk1"/>
                </a:solidFill>
                <a:latin typeface="Roboto"/>
                <a:ea typeface="Roboto"/>
                <a:cs typeface="Roboto"/>
                <a:sym typeface="Roboto"/>
              </a:rPr>
            </a:br>
            <a:r>
              <a:rPr lang="en-US" sz="1600" dirty="0">
                <a:solidFill>
                  <a:schemeClr val="dk1"/>
                </a:solidFill>
                <a:latin typeface="Roboto"/>
                <a:ea typeface="Roboto"/>
                <a:cs typeface="Roboto"/>
                <a:sym typeface="Roboto"/>
              </a:rPr>
              <a:t>Our logo is built from our name with the idea of underscoring of how advanced we are.</a:t>
            </a:r>
            <a:endParaRPr dirty="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df29c386d_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df29c386d_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400">
                <a:solidFill>
                  <a:schemeClr val="dk1"/>
                </a:solidFill>
              </a:rPr>
              <a:t>Fedor Smirnov</a:t>
            </a:r>
            <a:endParaRPr sz="1400">
              <a:solidFill>
                <a:schemeClr val="dk1"/>
              </a:solidFill>
            </a:endParaRPr>
          </a:p>
          <a:p>
            <a:pPr marL="0" lvl="0" indent="0" algn="l" rtl="0">
              <a:spcBef>
                <a:spcPts val="0"/>
              </a:spcBef>
              <a:spcAft>
                <a:spcPts val="0"/>
              </a:spcAft>
              <a:buNone/>
            </a:pPr>
            <a:r>
              <a:rPr lang="ru" sz="1400">
                <a:solidFill>
                  <a:schemeClr val="dk1"/>
                </a:solidFill>
              </a:rPr>
              <a:t>Fullstack</a:t>
            </a:r>
            <a:endParaRPr sz="1400">
              <a:solidFill>
                <a:schemeClr val="dk1"/>
              </a:solidFill>
            </a:endParaRPr>
          </a:p>
          <a:p>
            <a:pPr marL="0" lvl="0" indent="0" algn="l" rtl="0">
              <a:spcBef>
                <a:spcPts val="0"/>
              </a:spcBef>
              <a:spcAft>
                <a:spcPts val="0"/>
              </a:spcAft>
              <a:buNone/>
            </a:pPr>
            <a:r>
              <a:rPr lang="ru" sz="1400">
                <a:solidFill>
                  <a:schemeClr val="dk1"/>
                </a:solidFill>
              </a:rPr>
              <a:t>Working on system administration, distributing tasks and cleaning up others’ code</a:t>
            </a:r>
            <a:endParaRPr sz="1400">
              <a:solidFill>
                <a:schemeClr val="dk1"/>
              </a:solidFill>
            </a:endParaRPr>
          </a:p>
          <a:p>
            <a:pPr marL="0" lvl="0" indent="0" algn="l" rtl="0">
              <a:spcBef>
                <a:spcPts val="0"/>
              </a:spcBef>
              <a:spcAft>
                <a:spcPts val="0"/>
              </a:spcAft>
              <a:buNone/>
            </a:pPr>
            <a:r>
              <a:rPr lang="ru" sz="1400">
                <a:solidFill>
                  <a:schemeClr val="dk1"/>
                </a:solidFill>
              </a:rPr>
              <a:t>Ivan Lishchenko</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Public relations, development of code responsible for testing tasks</a:t>
            </a:r>
            <a:endParaRPr sz="1400">
              <a:solidFill>
                <a:schemeClr val="dk1"/>
              </a:solidFill>
            </a:endParaRPr>
          </a:p>
          <a:p>
            <a:pPr marL="0" lvl="0" indent="0" algn="l" rtl="0">
              <a:spcBef>
                <a:spcPts val="0"/>
              </a:spcBef>
              <a:spcAft>
                <a:spcPts val="0"/>
              </a:spcAft>
              <a:buNone/>
            </a:pPr>
            <a:r>
              <a:rPr lang="ru" sz="1400">
                <a:solidFill>
                  <a:schemeClr val="dk1"/>
                </a:solidFill>
              </a:rPr>
              <a:t>Aleksei Morozov</a:t>
            </a:r>
            <a:endParaRPr sz="1400">
              <a:solidFill>
                <a:schemeClr val="dk1"/>
              </a:solidFill>
            </a:endParaRPr>
          </a:p>
          <a:p>
            <a:pPr marL="0" lvl="0" indent="0" algn="l" rtl="0">
              <a:spcBef>
                <a:spcPts val="0"/>
              </a:spcBef>
              <a:spcAft>
                <a:spcPts val="0"/>
              </a:spcAft>
              <a:buNone/>
            </a:pPr>
            <a:r>
              <a:rPr lang="ru" sz="1400">
                <a:solidFill>
                  <a:schemeClr val="dk1"/>
                </a:solidFill>
              </a:rPr>
              <a:t>Frontend</a:t>
            </a:r>
            <a:endParaRPr sz="1400">
              <a:solidFill>
                <a:schemeClr val="dk1"/>
              </a:solidFill>
            </a:endParaRPr>
          </a:p>
          <a:p>
            <a:pPr marL="0" lvl="0" indent="0" algn="l" rtl="0">
              <a:spcBef>
                <a:spcPts val="0"/>
              </a:spcBef>
              <a:spcAft>
                <a:spcPts val="0"/>
              </a:spcAft>
              <a:buNone/>
            </a:pPr>
            <a:r>
              <a:rPr lang="ru" sz="1400">
                <a:solidFill>
                  <a:schemeClr val="dk1"/>
                </a:solidFill>
              </a:rPr>
              <a:t>Creating a functional skeleton of the website and integrating it with the database</a:t>
            </a:r>
            <a:endParaRPr sz="1400">
              <a:solidFill>
                <a:schemeClr val="dk1"/>
              </a:solidFill>
            </a:endParaRPr>
          </a:p>
          <a:p>
            <a:pPr marL="0" lvl="0" indent="0" algn="l" rtl="0">
              <a:spcBef>
                <a:spcPts val="0"/>
              </a:spcBef>
              <a:spcAft>
                <a:spcPts val="0"/>
              </a:spcAft>
              <a:buNone/>
            </a:pPr>
            <a:r>
              <a:rPr lang="ru" sz="1400">
                <a:solidFill>
                  <a:schemeClr val="dk1"/>
                </a:solidFill>
              </a:rPr>
              <a:t>Timur Suleimanov</a:t>
            </a:r>
            <a:endParaRPr sz="1400">
              <a:solidFill>
                <a:schemeClr val="dk1"/>
              </a:solidFill>
            </a:endParaRPr>
          </a:p>
          <a:p>
            <a:pPr marL="0" lvl="0" indent="0" algn="l" rtl="0">
              <a:spcBef>
                <a:spcPts val="0"/>
              </a:spcBef>
              <a:spcAft>
                <a:spcPts val="0"/>
              </a:spcAft>
              <a:buNone/>
            </a:pPr>
            <a:r>
              <a:rPr lang="ru" sz="1400">
                <a:solidFill>
                  <a:schemeClr val="dk1"/>
                </a:solidFill>
              </a:rPr>
              <a:t>Backend</a:t>
            </a:r>
            <a:endParaRPr sz="1400">
              <a:solidFill>
                <a:schemeClr val="dk1"/>
              </a:solidFill>
            </a:endParaRPr>
          </a:p>
          <a:p>
            <a:pPr marL="0" lvl="0" indent="0" algn="l" rtl="0">
              <a:spcBef>
                <a:spcPts val="0"/>
              </a:spcBef>
              <a:spcAft>
                <a:spcPts val="0"/>
              </a:spcAft>
              <a:buNone/>
            </a:pPr>
            <a:r>
              <a:rPr lang="ru" sz="1400">
                <a:solidFill>
                  <a:schemeClr val="dk1"/>
                </a:solidFill>
              </a:rPr>
              <a:t>Cleaning up the backend and developing features</a:t>
            </a:r>
            <a:endParaRPr sz="1400">
              <a:solidFill>
                <a:schemeClr val="dk1"/>
              </a:solidFill>
            </a:endParaRPr>
          </a:p>
          <a:p>
            <a:pPr marL="0" lvl="0" indent="0" algn="l" rtl="0">
              <a:spcBef>
                <a:spcPts val="0"/>
              </a:spcBef>
              <a:spcAft>
                <a:spcPts val="0"/>
              </a:spcAft>
              <a:buNone/>
            </a:pPr>
            <a:r>
              <a:rPr lang="ru" sz="1400">
                <a:solidFill>
                  <a:schemeClr val="dk1"/>
                </a:solidFill>
              </a:rPr>
              <a:t>Ivan Sannikov</a:t>
            </a:r>
            <a:endParaRPr sz="1400">
              <a:solidFill>
                <a:schemeClr val="dk1"/>
              </a:solidFill>
            </a:endParaRPr>
          </a:p>
          <a:p>
            <a:pPr marL="0" lvl="0" indent="0" algn="l" rtl="0">
              <a:spcBef>
                <a:spcPts val="0"/>
              </a:spcBef>
              <a:spcAft>
                <a:spcPts val="0"/>
              </a:spcAft>
              <a:buNone/>
            </a:pPr>
            <a:r>
              <a:rPr lang="ru" sz="1400">
                <a:solidFill>
                  <a:schemeClr val="dk1"/>
                </a:solidFill>
              </a:rPr>
              <a:t>Design</a:t>
            </a:r>
            <a:endParaRPr sz="1400">
              <a:solidFill>
                <a:schemeClr val="dk1"/>
              </a:solidFill>
            </a:endParaRPr>
          </a:p>
          <a:p>
            <a:pPr marL="0" lvl="0" indent="0" algn="l" rtl="0">
              <a:spcBef>
                <a:spcPts val="0"/>
              </a:spcBef>
              <a:spcAft>
                <a:spcPts val="0"/>
              </a:spcAft>
              <a:buNone/>
            </a:pPr>
            <a:r>
              <a:rPr lang="ru" sz="1400">
                <a:solidFill>
                  <a:schemeClr val="dk1"/>
                </a:solidFill>
              </a:rPr>
              <a:t>Mocking up the design of the site and implementing it in CSS</a:t>
            </a:r>
            <a:endParaRPr sz="1400">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48826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4.jp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u">
                <a:latin typeface="Audiowide"/>
                <a:ea typeface="Audiowide"/>
                <a:cs typeface="Audiowide"/>
                <a:sym typeface="Audiowide"/>
              </a:rPr>
              <a:t>Code Battle Advanced</a:t>
            </a:r>
            <a:endParaRPr>
              <a:latin typeface="Audiowide"/>
              <a:ea typeface="Audiowide"/>
              <a:cs typeface="Audiowide"/>
              <a:sym typeface="Audiowide"/>
            </a:endParaRP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a:latin typeface="Roboto"/>
                <a:ea typeface="Roboto"/>
                <a:cs typeface="Roboto"/>
                <a:sym typeface="Roboto"/>
              </a:rPr>
              <a:t>Capstone Project</a:t>
            </a:r>
            <a:endParaRPr>
              <a:latin typeface="Roboto"/>
              <a:ea typeface="Roboto"/>
              <a:cs typeface="Roboto"/>
              <a:sym typeface="Roboto"/>
            </a:endParaRPr>
          </a:p>
        </p:txBody>
      </p:sp>
      <p:sp>
        <p:nvSpPr>
          <p:cNvPr id="101" name="Google Shape;101;p25"/>
          <p:cNvSpPr/>
          <p:nvPr/>
        </p:nvSpPr>
        <p:spPr>
          <a:xfrm rot="-743028">
            <a:off x="-2437082" y="3928068"/>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2" name="Google Shape;102;p25"/>
          <p:cNvPicPr preferRelativeResize="0"/>
          <p:nvPr/>
        </p:nvPicPr>
        <p:blipFill rotWithShape="1">
          <a:blip r:embed="rId3">
            <a:alphaModFix/>
          </a:blip>
          <a:srcRect t="9" b="9"/>
          <a:stretch/>
        </p:blipFill>
        <p:spPr>
          <a:xfrm>
            <a:off x="4048800" y="744575"/>
            <a:ext cx="1046400" cy="886150"/>
          </a:xfrm>
          <a:prstGeom prst="rect">
            <a:avLst/>
          </a:prstGeom>
          <a:noFill/>
          <a:ln>
            <a:noFill/>
          </a:ln>
        </p:spPr>
      </p:pic>
      <p:sp>
        <p:nvSpPr>
          <p:cNvPr id="103" name="Google Shape;103;p25"/>
          <p:cNvSpPr/>
          <p:nvPr/>
        </p:nvSpPr>
        <p:spPr>
          <a:xfrm rot="-7164763">
            <a:off x="7863873" y="-909283"/>
            <a:ext cx="4037287" cy="2205425"/>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Ivan Sannikov</a:t>
            </a:r>
            <a:endParaRPr sz="2100" dirty="0">
              <a:solidFill>
                <a:schemeClr val="tx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lt1"/>
                </a:solidFill>
              </a:rPr>
              <a:t>Timur Suleymanov</a:t>
            </a:r>
            <a:endParaRPr sz="2100" dirty="0">
              <a:solidFill>
                <a:schemeClr val="lt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Fedor Smirnov</a:t>
            </a:r>
            <a:endParaRPr sz="2100">
              <a:solidFill>
                <a:schemeClr val="lt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Ivan Lishchenko</a:t>
            </a:r>
            <a:endParaRPr sz="2100">
              <a:solidFill>
                <a:schemeClr val="lt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tx1"/>
                </a:solidFill>
              </a:rPr>
              <a:t>Meet the team</a:t>
            </a:r>
            <a:endParaRPr sz="3500" dirty="0">
              <a:solidFill>
                <a:schemeClr val="tx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extLst>
      <p:ext uri="{BB962C8B-B14F-4D97-AF65-F5344CB8AC3E}">
        <p14:creationId xmlns:p14="http://schemas.microsoft.com/office/powerpoint/2010/main" val="28637427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Ivan Sannikov</a:t>
            </a:r>
            <a:endParaRPr sz="2100" dirty="0">
              <a:solidFill>
                <a:schemeClr val="tx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Timur Suleymanov</a:t>
            </a:r>
            <a:endParaRPr sz="2100" dirty="0">
              <a:solidFill>
                <a:schemeClr val="tx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Fedor Smirnov</a:t>
            </a:r>
            <a:endParaRPr sz="2100">
              <a:solidFill>
                <a:schemeClr val="lt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Ivan Lishchenko</a:t>
            </a:r>
            <a:endParaRPr sz="2100">
              <a:solidFill>
                <a:schemeClr val="lt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tx1"/>
                </a:solidFill>
              </a:rPr>
              <a:t>Meet the team</a:t>
            </a:r>
            <a:endParaRPr sz="3500" dirty="0">
              <a:solidFill>
                <a:schemeClr val="tx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extLst>
      <p:ext uri="{BB962C8B-B14F-4D97-AF65-F5344CB8AC3E}">
        <p14:creationId xmlns:p14="http://schemas.microsoft.com/office/powerpoint/2010/main" val="26081186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Ivan Sannikov</a:t>
            </a:r>
            <a:endParaRPr sz="2100" dirty="0">
              <a:solidFill>
                <a:schemeClr val="tx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Timur Suleymanov</a:t>
            </a:r>
            <a:endParaRPr sz="2100" dirty="0">
              <a:solidFill>
                <a:schemeClr val="tx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Fedor Smirnov</a:t>
            </a:r>
            <a:endParaRPr sz="2100" dirty="0">
              <a:solidFill>
                <a:schemeClr val="tx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Ivan Lishchenko</a:t>
            </a:r>
            <a:endParaRPr sz="2100">
              <a:solidFill>
                <a:schemeClr val="lt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tx1"/>
                </a:solidFill>
              </a:rPr>
              <a:t>Meet the team</a:t>
            </a:r>
            <a:endParaRPr sz="3500" dirty="0">
              <a:solidFill>
                <a:schemeClr val="tx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extLst>
      <p:ext uri="{BB962C8B-B14F-4D97-AF65-F5344CB8AC3E}">
        <p14:creationId xmlns:p14="http://schemas.microsoft.com/office/powerpoint/2010/main" val="18136902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Ivan Sannikov</a:t>
            </a:r>
            <a:endParaRPr sz="2100" dirty="0">
              <a:solidFill>
                <a:schemeClr val="tx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Timur Suleymanov</a:t>
            </a:r>
            <a:endParaRPr sz="2100" dirty="0">
              <a:solidFill>
                <a:schemeClr val="tx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Fedor Smirnov</a:t>
            </a:r>
            <a:endParaRPr sz="2100" dirty="0">
              <a:solidFill>
                <a:schemeClr val="tx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tx1"/>
                </a:solidFill>
              </a:rPr>
              <a:t>Ivan Lishchenko</a:t>
            </a:r>
            <a:endParaRPr sz="2100" dirty="0">
              <a:solidFill>
                <a:schemeClr val="tx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tx1"/>
                </a:solidFill>
              </a:rPr>
              <a:t>Meet the team</a:t>
            </a:r>
            <a:endParaRPr sz="3500" dirty="0">
              <a:solidFill>
                <a:schemeClr val="tx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extLst>
      <p:ext uri="{BB962C8B-B14F-4D97-AF65-F5344CB8AC3E}">
        <p14:creationId xmlns:p14="http://schemas.microsoft.com/office/powerpoint/2010/main" val="13164872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lt1"/>
                </a:solidFill>
              </a:rPr>
              <a:t>Ivan Sannikov</a:t>
            </a:r>
            <a:endParaRPr sz="2100" dirty="0">
              <a:solidFill>
                <a:schemeClr val="lt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Timur Suleymanov</a:t>
            </a:r>
            <a:endParaRPr sz="2100">
              <a:solidFill>
                <a:schemeClr val="lt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Fedor Smirnov</a:t>
            </a:r>
            <a:endParaRPr sz="2100">
              <a:solidFill>
                <a:schemeClr val="lt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Ivan Lishchenko</a:t>
            </a:r>
            <a:endParaRPr sz="2100">
              <a:solidFill>
                <a:schemeClr val="lt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a:solidFill>
                  <a:schemeClr val="lt1"/>
                </a:solidFill>
              </a:rPr>
              <a:t>Meet the team</a:t>
            </a:r>
            <a:endParaRPr sz="3500">
              <a:solidFill>
                <a:schemeClr val="lt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p:nvPr/>
        </p:nvSpPr>
        <p:spPr>
          <a:xfrm>
            <a:off x="0" y="167100"/>
            <a:ext cx="91440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4500">
                <a:solidFill>
                  <a:schemeClr val="dk1"/>
                </a:solidFill>
                <a:latin typeface="Roboto"/>
                <a:ea typeface="Roboto"/>
                <a:cs typeface="Roboto"/>
                <a:sym typeface="Roboto"/>
              </a:rPr>
              <a:t>The initial idea</a:t>
            </a:r>
            <a:endParaRPr sz="4500">
              <a:latin typeface="Roboto"/>
              <a:ea typeface="Roboto"/>
              <a:cs typeface="Roboto"/>
              <a:sym typeface="Roboto"/>
            </a:endParaRPr>
          </a:p>
        </p:txBody>
      </p:sp>
      <p:sp>
        <p:nvSpPr>
          <p:cNvPr id="190" name="Google Shape;190;p34"/>
          <p:cNvSpPr txBox="1"/>
          <p:nvPr/>
        </p:nvSpPr>
        <p:spPr>
          <a:xfrm>
            <a:off x="1775392" y="4133300"/>
            <a:ext cx="5593200" cy="7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sz="3100">
                <a:solidFill>
                  <a:srgbClr val="EFEFEF"/>
                </a:solidFill>
                <a:latin typeface="Roboto"/>
                <a:ea typeface="Roboto"/>
                <a:cs typeface="Roboto"/>
                <a:sym typeface="Roboto"/>
              </a:rPr>
              <a:t>The vision of the project</a:t>
            </a:r>
            <a:endParaRPr sz="3100">
              <a:solidFill>
                <a:srgbClr val="EFEFEF"/>
              </a:solidFill>
              <a:latin typeface="Roboto"/>
              <a:ea typeface="Roboto"/>
              <a:cs typeface="Roboto"/>
              <a:sym typeface="Roboto"/>
            </a:endParaRPr>
          </a:p>
        </p:txBody>
      </p:sp>
      <p:pic>
        <p:nvPicPr>
          <p:cNvPr id="191" name="Google Shape;191;p34"/>
          <p:cNvPicPr preferRelativeResize="0"/>
          <p:nvPr/>
        </p:nvPicPr>
        <p:blipFill rotWithShape="1">
          <a:blip r:embed="rId3">
            <a:alphaModFix/>
          </a:blip>
          <a:srcRect/>
          <a:stretch/>
        </p:blipFill>
        <p:spPr>
          <a:xfrm>
            <a:off x="1734050" y="1010175"/>
            <a:ext cx="5675900" cy="3123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p:nvPr/>
        </p:nvSpPr>
        <p:spPr>
          <a:xfrm>
            <a:off x="0" y="167100"/>
            <a:ext cx="91440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4500">
                <a:solidFill>
                  <a:schemeClr val="dk1"/>
                </a:solidFill>
                <a:latin typeface="Roboto"/>
                <a:ea typeface="Roboto"/>
                <a:cs typeface="Roboto"/>
                <a:sym typeface="Roboto"/>
              </a:rPr>
              <a:t>Our Target Audience</a:t>
            </a:r>
            <a:endParaRPr sz="4500">
              <a:latin typeface="Roboto"/>
              <a:ea typeface="Roboto"/>
              <a:cs typeface="Roboto"/>
              <a:sym typeface="Roboto"/>
            </a:endParaRPr>
          </a:p>
        </p:txBody>
      </p:sp>
      <p:sp>
        <p:nvSpPr>
          <p:cNvPr id="197" name="Google Shape;197;p35"/>
          <p:cNvSpPr txBox="1"/>
          <p:nvPr/>
        </p:nvSpPr>
        <p:spPr>
          <a:xfrm>
            <a:off x="17" y="3399975"/>
            <a:ext cx="5593200" cy="7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sz="3100">
                <a:solidFill>
                  <a:srgbClr val="EFEFEF"/>
                </a:solidFill>
                <a:latin typeface="Roboto"/>
                <a:ea typeface="Roboto"/>
                <a:cs typeface="Roboto"/>
                <a:sym typeface="Roboto"/>
              </a:rPr>
              <a:t>Contest</a:t>
            </a:r>
            <a:br>
              <a:rPr lang="ru" sz="3100">
                <a:solidFill>
                  <a:srgbClr val="EFEFEF"/>
                </a:solidFill>
                <a:latin typeface="Roboto"/>
                <a:ea typeface="Roboto"/>
                <a:cs typeface="Roboto"/>
                <a:sym typeface="Roboto"/>
              </a:rPr>
            </a:br>
            <a:r>
              <a:rPr lang="ru" sz="3100">
                <a:solidFill>
                  <a:srgbClr val="EFEFEF"/>
                </a:solidFill>
                <a:latin typeface="Roboto"/>
                <a:ea typeface="Roboto"/>
                <a:cs typeface="Roboto"/>
                <a:sym typeface="Roboto"/>
              </a:rPr>
              <a:t>creators</a:t>
            </a:r>
            <a:endParaRPr sz="3100">
              <a:solidFill>
                <a:srgbClr val="EFEFEF"/>
              </a:solidFill>
              <a:latin typeface="Roboto"/>
              <a:ea typeface="Roboto"/>
              <a:cs typeface="Roboto"/>
              <a:sym typeface="Roboto"/>
            </a:endParaRPr>
          </a:p>
        </p:txBody>
      </p:sp>
      <p:sp>
        <p:nvSpPr>
          <p:cNvPr id="198" name="Google Shape;198;p35"/>
          <p:cNvSpPr txBox="1"/>
          <p:nvPr/>
        </p:nvSpPr>
        <p:spPr>
          <a:xfrm>
            <a:off x="3550771" y="3399975"/>
            <a:ext cx="5593200" cy="7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u" sz="3100">
                <a:solidFill>
                  <a:srgbClr val="D9D9D9"/>
                </a:solidFill>
                <a:latin typeface="Roboto"/>
                <a:ea typeface="Roboto"/>
                <a:cs typeface="Roboto"/>
                <a:sym typeface="Roboto"/>
              </a:rPr>
              <a:t>Contest</a:t>
            </a:r>
            <a:br>
              <a:rPr lang="ru" sz="3100">
                <a:solidFill>
                  <a:srgbClr val="D9D9D9"/>
                </a:solidFill>
                <a:latin typeface="Roboto"/>
                <a:ea typeface="Roboto"/>
                <a:cs typeface="Roboto"/>
                <a:sym typeface="Roboto"/>
              </a:rPr>
            </a:br>
            <a:r>
              <a:rPr lang="ru" sz="3100">
                <a:solidFill>
                  <a:srgbClr val="D9D9D9"/>
                </a:solidFill>
                <a:latin typeface="Roboto"/>
                <a:ea typeface="Roboto"/>
                <a:cs typeface="Roboto"/>
                <a:sym typeface="Roboto"/>
              </a:rPr>
              <a:t>participants</a:t>
            </a:r>
            <a:endParaRPr sz="3100">
              <a:solidFill>
                <a:srgbClr val="D9D9D9"/>
              </a:solidFill>
              <a:latin typeface="Roboto"/>
              <a:ea typeface="Roboto"/>
              <a:cs typeface="Roboto"/>
              <a:sym typeface="Roboto"/>
            </a:endParaRPr>
          </a:p>
        </p:txBody>
      </p:sp>
      <p:grpSp>
        <p:nvGrpSpPr>
          <p:cNvPr id="199" name="Google Shape;199;p35"/>
          <p:cNvGrpSpPr/>
          <p:nvPr/>
        </p:nvGrpSpPr>
        <p:grpSpPr>
          <a:xfrm>
            <a:off x="6710225" y="1162025"/>
            <a:ext cx="546480" cy="1704118"/>
            <a:chOff x="7193750" y="1333125"/>
            <a:chExt cx="594000" cy="1851900"/>
          </a:xfrm>
        </p:grpSpPr>
        <p:sp>
          <p:nvSpPr>
            <p:cNvPr id="200" name="Google Shape;200;p35"/>
            <p:cNvSpPr/>
            <p:nvPr/>
          </p:nvSpPr>
          <p:spPr>
            <a:xfrm>
              <a:off x="719375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35"/>
            <p:cNvSpPr/>
            <p:nvPr/>
          </p:nvSpPr>
          <p:spPr>
            <a:xfrm>
              <a:off x="727475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02" name="Google Shape;202;p35"/>
          <p:cNvGrpSpPr/>
          <p:nvPr/>
        </p:nvGrpSpPr>
        <p:grpSpPr>
          <a:xfrm>
            <a:off x="6074131" y="1162025"/>
            <a:ext cx="546480" cy="1704118"/>
            <a:chOff x="7193750" y="1333125"/>
            <a:chExt cx="594000" cy="1851900"/>
          </a:xfrm>
        </p:grpSpPr>
        <p:sp>
          <p:nvSpPr>
            <p:cNvPr id="203" name="Google Shape;203;p35"/>
            <p:cNvSpPr/>
            <p:nvPr/>
          </p:nvSpPr>
          <p:spPr>
            <a:xfrm>
              <a:off x="719375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35"/>
            <p:cNvSpPr/>
            <p:nvPr/>
          </p:nvSpPr>
          <p:spPr>
            <a:xfrm>
              <a:off x="727475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05" name="Google Shape;205;p35"/>
          <p:cNvGrpSpPr/>
          <p:nvPr/>
        </p:nvGrpSpPr>
        <p:grpSpPr>
          <a:xfrm>
            <a:off x="5438038" y="1162025"/>
            <a:ext cx="546480" cy="1704118"/>
            <a:chOff x="7193750" y="1333125"/>
            <a:chExt cx="594000" cy="1851900"/>
          </a:xfrm>
        </p:grpSpPr>
        <p:sp>
          <p:nvSpPr>
            <p:cNvPr id="206" name="Google Shape;206;p35"/>
            <p:cNvSpPr/>
            <p:nvPr/>
          </p:nvSpPr>
          <p:spPr>
            <a:xfrm>
              <a:off x="719375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35"/>
            <p:cNvSpPr/>
            <p:nvPr/>
          </p:nvSpPr>
          <p:spPr>
            <a:xfrm>
              <a:off x="727475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08" name="Google Shape;208;p35"/>
          <p:cNvGrpSpPr/>
          <p:nvPr/>
        </p:nvGrpSpPr>
        <p:grpSpPr>
          <a:xfrm>
            <a:off x="5751614" y="1512598"/>
            <a:ext cx="546480" cy="1704118"/>
            <a:chOff x="7193750" y="1333125"/>
            <a:chExt cx="594000" cy="1851900"/>
          </a:xfrm>
        </p:grpSpPr>
        <p:sp>
          <p:nvSpPr>
            <p:cNvPr id="209" name="Google Shape;209;p35"/>
            <p:cNvSpPr/>
            <p:nvPr/>
          </p:nvSpPr>
          <p:spPr>
            <a:xfrm>
              <a:off x="7193750" y="1765125"/>
              <a:ext cx="594000" cy="14199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35"/>
            <p:cNvSpPr/>
            <p:nvPr/>
          </p:nvSpPr>
          <p:spPr>
            <a:xfrm>
              <a:off x="7274750" y="1333125"/>
              <a:ext cx="432000" cy="432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11" name="Google Shape;211;p35"/>
          <p:cNvGrpSpPr/>
          <p:nvPr/>
        </p:nvGrpSpPr>
        <p:grpSpPr>
          <a:xfrm>
            <a:off x="6388944" y="1512598"/>
            <a:ext cx="546480" cy="1704118"/>
            <a:chOff x="7193750" y="1333125"/>
            <a:chExt cx="594000" cy="1851900"/>
          </a:xfrm>
        </p:grpSpPr>
        <p:sp>
          <p:nvSpPr>
            <p:cNvPr id="212" name="Google Shape;212;p35"/>
            <p:cNvSpPr/>
            <p:nvPr/>
          </p:nvSpPr>
          <p:spPr>
            <a:xfrm>
              <a:off x="7193750" y="1765125"/>
              <a:ext cx="594000" cy="14199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5"/>
            <p:cNvSpPr/>
            <p:nvPr/>
          </p:nvSpPr>
          <p:spPr>
            <a:xfrm>
              <a:off x="7274750" y="1333125"/>
              <a:ext cx="432000" cy="432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14" name="Google Shape;214;p35"/>
          <p:cNvGrpSpPr/>
          <p:nvPr/>
        </p:nvGrpSpPr>
        <p:grpSpPr>
          <a:xfrm>
            <a:off x="3159475" y="1162025"/>
            <a:ext cx="546480" cy="1704118"/>
            <a:chOff x="2540200" y="1333125"/>
            <a:chExt cx="594000" cy="1851900"/>
          </a:xfrm>
        </p:grpSpPr>
        <p:sp>
          <p:nvSpPr>
            <p:cNvPr id="215" name="Google Shape;215;p35"/>
            <p:cNvSpPr/>
            <p:nvPr/>
          </p:nvSpPr>
          <p:spPr>
            <a:xfrm>
              <a:off x="254020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35"/>
            <p:cNvSpPr/>
            <p:nvPr/>
          </p:nvSpPr>
          <p:spPr>
            <a:xfrm>
              <a:off x="262120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35"/>
            <p:cNvSpPr/>
            <p:nvPr/>
          </p:nvSpPr>
          <p:spPr>
            <a:xfrm>
              <a:off x="2540200" y="2475825"/>
              <a:ext cx="594000" cy="709200"/>
            </a:xfrm>
            <a:prstGeom prst="rect">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18" name="Google Shape;218;p35"/>
          <p:cNvGrpSpPr/>
          <p:nvPr/>
        </p:nvGrpSpPr>
        <p:grpSpPr>
          <a:xfrm>
            <a:off x="2523381" y="1162025"/>
            <a:ext cx="546480" cy="1704118"/>
            <a:chOff x="2540200" y="1333125"/>
            <a:chExt cx="594000" cy="1851900"/>
          </a:xfrm>
        </p:grpSpPr>
        <p:sp>
          <p:nvSpPr>
            <p:cNvPr id="219" name="Google Shape;219;p35"/>
            <p:cNvSpPr/>
            <p:nvPr/>
          </p:nvSpPr>
          <p:spPr>
            <a:xfrm>
              <a:off x="254020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5"/>
            <p:cNvSpPr/>
            <p:nvPr/>
          </p:nvSpPr>
          <p:spPr>
            <a:xfrm>
              <a:off x="262120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35"/>
            <p:cNvSpPr/>
            <p:nvPr/>
          </p:nvSpPr>
          <p:spPr>
            <a:xfrm>
              <a:off x="2540200" y="2475825"/>
              <a:ext cx="594000" cy="709200"/>
            </a:xfrm>
            <a:prstGeom prst="rect">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22" name="Google Shape;222;p35"/>
          <p:cNvGrpSpPr/>
          <p:nvPr/>
        </p:nvGrpSpPr>
        <p:grpSpPr>
          <a:xfrm>
            <a:off x="1887288" y="1162025"/>
            <a:ext cx="546480" cy="1704118"/>
            <a:chOff x="2540200" y="1333125"/>
            <a:chExt cx="594000" cy="1851900"/>
          </a:xfrm>
        </p:grpSpPr>
        <p:sp>
          <p:nvSpPr>
            <p:cNvPr id="223" name="Google Shape;223;p35"/>
            <p:cNvSpPr/>
            <p:nvPr/>
          </p:nvSpPr>
          <p:spPr>
            <a:xfrm>
              <a:off x="2540200" y="1765125"/>
              <a:ext cx="594000" cy="14199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5"/>
            <p:cNvSpPr/>
            <p:nvPr/>
          </p:nvSpPr>
          <p:spPr>
            <a:xfrm>
              <a:off x="2621200" y="1333125"/>
              <a:ext cx="432000" cy="432000"/>
            </a:xfrm>
            <a:prstGeom prst="ellipse">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5"/>
            <p:cNvSpPr/>
            <p:nvPr/>
          </p:nvSpPr>
          <p:spPr>
            <a:xfrm>
              <a:off x="2540200" y="2475825"/>
              <a:ext cx="594000" cy="709200"/>
            </a:xfrm>
            <a:prstGeom prst="rect">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26" name="Google Shape;226;p35"/>
          <p:cNvGrpSpPr/>
          <p:nvPr/>
        </p:nvGrpSpPr>
        <p:grpSpPr>
          <a:xfrm>
            <a:off x="2200864" y="1512598"/>
            <a:ext cx="546480" cy="1704118"/>
            <a:chOff x="2540200" y="1333125"/>
            <a:chExt cx="594000" cy="1851900"/>
          </a:xfrm>
        </p:grpSpPr>
        <p:sp>
          <p:nvSpPr>
            <p:cNvPr id="227" name="Google Shape;227;p35"/>
            <p:cNvSpPr/>
            <p:nvPr/>
          </p:nvSpPr>
          <p:spPr>
            <a:xfrm>
              <a:off x="2540200" y="1765125"/>
              <a:ext cx="594000" cy="14199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5"/>
            <p:cNvSpPr/>
            <p:nvPr/>
          </p:nvSpPr>
          <p:spPr>
            <a:xfrm>
              <a:off x="2621200" y="1333125"/>
              <a:ext cx="432000" cy="432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5"/>
            <p:cNvSpPr/>
            <p:nvPr/>
          </p:nvSpPr>
          <p:spPr>
            <a:xfrm>
              <a:off x="2540200" y="2475825"/>
              <a:ext cx="594000" cy="709200"/>
            </a:xfrm>
            <a:prstGeom prst="rec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230" name="Google Shape;230;p35"/>
          <p:cNvGrpSpPr/>
          <p:nvPr/>
        </p:nvGrpSpPr>
        <p:grpSpPr>
          <a:xfrm>
            <a:off x="2838194" y="1512598"/>
            <a:ext cx="546480" cy="1704118"/>
            <a:chOff x="2540200" y="1333125"/>
            <a:chExt cx="594000" cy="1851900"/>
          </a:xfrm>
        </p:grpSpPr>
        <p:sp>
          <p:nvSpPr>
            <p:cNvPr id="231" name="Google Shape;231;p35"/>
            <p:cNvSpPr/>
            <p:nvPr/>
          </p:nvSpPr>
          <p:spPr>
            <a:xfrm>
              <a:off x="2540200" y="1765125"/>
              <a:ext cx="594000" cy="14199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5"/>
            <p:cNvSpPr/>
            <p:nvPr/>
          </p:nvSpPr>
          <p:spPr>
            <a:xfrm>
              <a:off x="2621200" y="1333125"/>
              <a:ext cx="432000" cy="432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5"/>
            <p:cNvSpPr/>
            <p:nvPr/>
          </p:nvSpPr>
          <p:spPr>
            <a:xfrm>
              <a:off x="2540200" y="2475825"/>
              <a:ext cx="594000" cy="709200"/>
            </a:xfrm>
            <a:prstGeom prst="rec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34" name="Google Shape;234;p35"/>
          <p:cNvSpPr/>
          <p:nvPr/>
        </p:nvSpPr>
        <p:spPr>
          <a:xfrm rot="2337496">
            <a:off x="-602425" y="-1241831"/>
            <a:ext cx="1205241" cy="2520350"/>
          </a:xfrm>
          <a:prstGeom prst="rec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1"/>
        <p:cNvGrpSpPr/>
        <p:nvPr/>
      </p:nvGrpSpPr>
      <p:grpSpPr>
        <a:xfrm>
          <a:off x="0" y="0"/>
          <a:ext cx="0" cy="0"/>
          <a:chOff x="0" y="0"/>
          <a:chExt cx="0" cy="0"/>
        </a:xfrm>
      </p:grpSpPr>
      <p:pic>
        <p:nvPicPr>
          <p:cNvPr id="252" name="Google Shape;252;p37"/>
          <p:cNvPicPr preferRelativeResize="0"/>
          <p:nvPr/>
        </p:nvPicPr>
        <p:blipFill>
          <a:blip r:embed="rId3">
            <a:alphaModFix/>
          </a:blip>
          <a:stretch>
            <a:fillRect/>
          </a:stretch>
        </p:blipFill>
        <p:spPr>
          <a:xfrm>
            <a:off x="138325" y="235850"/>
            <a:ext cx="8867350" cy="4671800"/>
          </a:xfrm>
          <a:prstGeom prst="rect">
            <a:avLst/>
          </a:prstGeom>
          <a:noFill/>
          <a:ln>
            <a:noFill/>
          </a:ln>
        </p:spPr>
      </p:pic>
      <p:sp>
        <p:nvSpPr>
          <p:cNvPr id="6" name="Google Shape;263;p38">
            <a:extLst>
              <a:ext uri="{FF2B5EF4-FFF2-40B4-BE49-F238E27FC236}">
                <a16:creationId xmlns:a16="http://schemas.microsoft.com/office/drawing/2014/main" id="{0D1679C4-4E5A-4856-9D48-15467ACEC54F}"/>
              </a:ext>
            </a:extLst>
          </p:cNvPr>
          <p:cNvSpPr/>
          <p:nvPr/>
        </p:nvSpPr>
        <p:spPr>
          <a:xfrm>
            <a:off x="9333275" y="46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63;p38">
            <a:extLst>
              <a:ext uri="{FF2B5EF4-FFF2-40B4-BE49-F238E27FC236}">
                <a16:creationId xmlns:a16="http://schemas.microsoft.com/office/drawing/2014/main" id="{CEF4A90D-8EA1-49FB-9F8B-AA66FA9730CE}"/>
              </a:ext>
            </a:extLst>
          </p:cNvPr>
          <p:cNvSpPr/>
          <p:nvPr/>
        </p:nvSpPr>
        <p:spPr>
          <a:xfrm>
            <a:off x="9846100" y="73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6"/>
        <p:cNvGrpSpPr/>
        <p:nvPr/>
      </p:nvGrpSpPr>
      <p:grpSpPr>
        <a:xfrm>
          <a:off x="0" y="0"/>
          <a:ext cx="0" cy="0"/>
          <a:chOff x="0" y="0"/>
          <a:chExt cx="0" cy="0"/>
        </a:xfrm>
      </p:grpSpPr>
      <p:sp>
        <p:nvSpPr>
          <p:cNvPr id="257" name="Google Shape;257;p38"/>
          <p:cNvSpPr txBox="1"/>
          <p:nvPr/>
        </p:nvSpPr>
        <p:spPr>
          <a:xfrm>
            <a:off x="6402475" y="796750"/>
            <a:ext cx="29574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ru" sz="2000" b="1">
                <a:solidFill>
                  <a:schemeClr val="lt1"/>
                </a:solidFill>
              </a:rPr>
              <a:t>Workload</a:t>
            </a:r>
            <a:endParaRPr sz="2000" b="1">
              <a:solidFill>
                <a:schemeClr val="lt1"/>
              </a:solidFill>
            </a:endParaRPr>
          </a:p>
        </p:txBody>
      </p:sp>
      <p:sp>
        <p:nvSpPr>
          <p:cNvPr id="258" name="Google Shape;258;p38"/>
          <p:cNvSpPr txBox="1"/>
          <p:nvPr/>
        </p:nvSpPr>
        <p:spPr>
          <a:xfrm>
            <a:off x="6402475" y="12278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Website Development</a:t>
            </a:r>
            <a:endParaRPr b="1">
              <a:solidFill>
                <a:schemeClr val="lt1"/>
              </a:solidFill>
            </a:endParaRPr>
          </a:p>
        </p:txBody>
      </p:sp>
      <p:sp>
        <p:nvSpPr>
          <p:cNvPr id="259" name="Google Shape;259;p38"/>
          <p:cNvSpPr txBox="1"/>
          <p:nvPr/>
        </p:nvSpPr>
        <p:spPr>
          <a:xfrm>
            <a:off x="6402475" y="1516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Contest Management</a:t>
            </a:r>
            <a:endParaRPr b="1">
              <a:solidFill>
                <a:schemeClr val="lt1"/>
              </a:solidFill>
            </a:endParaRPr>
          </a:p>
        </p:txBody>
      </p:sp>
      <p:sp>
        <p:nvSpPr>
          <p:cNvPr id="260" name="Google Shape;260;p38"/>
          <p:cNvSpPr txBox="1"/>
          <p:nvPr/>
        </p:nvSpPr>
        <p:spPr>
          <a:xfrm>
            <a:off x="6402475" y="1810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Task Judging</a:t>
            </a:r>
            <a:endParaRPr b="1">
              <a:solidFill>
                <a:schemeClr val="lt1"/>
              </a:solidFill>
            </a:endParaRPr>
          </a:p>
        </p:txBody>
      </p:sp>
      <p:sp>
        <p:nvSpPr>
          <p:cNvPr id="261" name="Google Shape;261;p38"/>
          <p:cNvSpPr txBox="1"/>
          <p:nvPr/>
        </p:nvSpPr>
        <p:spPr>
          <a:xfrm>
            <a:off x="6402475" y="20870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System Administration</a:t>
            </a:r>
            <a:endParaRPr b="1">
              <a:solidFill>
                <a:schemeClr val="lt1"/>
              </a:solidFill>
            </a:endParaRPr>
          </a:p>
        </p:txBody>
      </p:sp>
      <p:pic>
        <p:nvPicPr>
          <p:cNvPr id="262" name="Google Shape;262;p38"/>
          <p:cNvPicPr preferRelativeResize="0"/>
          <p:nvPr/>
        </p:nvPicPr>
        <p:blipFill>
          <a:blip r:embed="rId3">
            <a:alphaModFix/>
          </a:blip>
          <a:stretch>
            <a:fillRect/>
          </a:stretch>
        </p:blipFill>
        <p:spPr>
          <a:xfrm>
            <a:off x="152400" y="152400"/>
            <a:ext cx="5931149" cy="3124850"/>
          </a:xfrm>
          <a:prstGeom prst="rect">
            <a:avLst/>
          </a:prstGeom>
          <a:noFill/>
          <a:ln>
            <a:noFill/>
          </a:ln>
        </p:spPr>
      </p:pic>
      <p:sp>
        <p:nvSpPr>
          <p:cNvPr id="263" name="Google Shape;263;p38"/>
          <p:cNvSpPr/>
          <p:nvPr/>
        </p:nvSpPr>
        <p:spPr>
          <a:xfrm>
            <a:off x="8820450" y="19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8"/>
          <p:cNvSpPr/>
          <p:nvPr/>
        </p:nvSpPr>
        <p:spPr>
          <a:xfrm>
            <a:off x="8307625" y="-76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8"/>
        <p:cNvGrpSpPr/>
        <p:nvPr/>
      </p:nvGrpSpPr>
      <p:grpSpPr>
        <a:xfrm>
          <a:off x="0" y="0"/>
          <a:ext cx="0" cy="0"/>
          <a:chOff x="0" y="0"/>
          <a:chExt cx="0" cy="0"/>
        </a:xfrm>
      </p:grpSpPr>
      <p:grpSp>
        <p:nvGrpSpPr>
          <p:cNvPr id="269" name="Google Shape;269;p39"/>
          <p:cNvGrpSpPr/>
          <p:nvPr/>
        </p:nvGrpSpPr>
        <p:grpSpPr>
          <a:xfrm>
            <a:off x="2617050" y="3202481"/>
            <a:ext cx="641500" cy="742895"/>
            <a:chOff x="2323100" y="3027256"/>
            <a:chExt cx="641500" cy="742895"/>
          </a:xfrm>
        </p:grpSpPr>
        <p:pic>
          <p:nvPicPr>
            <p:cNvPr id="270" name="Google Shape;270;p39"/>
            <p:cNvPicPr preferRelativeResize="0"/>
            <p:nvPr/>
          </p:nvPicPr>
          <p:blipFill>
            <a:blip r:embed="rId3">
              <a:alphaModFix/>
            </a:blip>
            <a:stretch>
              <a:fillRect/>
            </a:stretch>
          </p:blipFill>
          <p:spPr>
            <a:xfrm>
              <a:off x="2473950" y="3215725"/>
              <a:ext cx="490650" cy="554426"/>
            </a:xfrm>
            <a:prstGeom prst="rect">
              <a:avLst/>
            </a:prstGeom>
            <a:noFill/>
            <a:ln>
              <a:noFill/>
            </a:ln>
          </p:spPr>
        </p:pic>
        <p:pic>
          <p:nvPicPr>
            <p:cNvPr id="271" name="Google Shape;271;p39"/>
            <p:cNvPicPr preferRelativeResize="0"/>
            <p:nvPr/>
          </p:nvPicPr>
          <p:blipFill>
            <a:blip r:embed="rId4">
              <a:alphaModFix/>
            </a:blip>
            <a:stretch>
              <a:fillRect/>
            </a:stretch>
          </p:blipFill>
          <p:spPr>
            <a:xfrm>
              <a:off x="2323100" y="3027256"/>
              <a:ext cx="490650" cy="566419"/>
            </a:xfrm>
            <a:prstGeom prst="rect">
              <a:avLst/>
            </a:prstGeom>
            <a:noFill/>
            <a:ln>
              <a:noFill/>
            </a:ln>
          </p:spPr>
        </p:pic>
      </p:grpSp>
      <p:pic>
        <p:nvPicPr>
          <p:cNvPr id="272" name="Google Shape;272;p39"/>
          <p:cNvPicPr preferRelativeResize="0"/>
          <p:nvPr/>
        </p:nvPicPr>
        <p:blipFill>
          <a:blip r:embed="rId5">
            <a:alphaModFix/>
          </a:blip>
          <a:stretch>
            <a:fillRect/>
          </a:stretch>
        </p:blipFill>
        <p:spPr>
          <a:xfrm>
            <a:off x="2406647" y="3975487"/>
            <a:ext cx="792378" cy="854850"/>
          </a:xfrm>
          <a:prstGeom prst="rect">
            <a:avLst/>
          </a:prstGeom>
          <a:noFill/>
          <a:ln>
            <a:noFill/>
          </a:ln>
        </p:spPr>
      </p:pic>
      <p:sp>
        <p:nvSpPr>
          <p:cNvPr id="273" name="Google Shape;273;p39"/>
          <p:cNvSpPr txBox="1"/>
          <p:nvPr/>
        </p:nvSpPr>
        <p:spPr>
          <a:xfrm>
            <a:off x="639350" y="3429775"/>
            <a:ext cx="1727100" cy="288300"/>
          </a:xfrm>
          <a:prstGeom prst="rect">
            <a:avLst/>
          </a:prstGeom>
          <a:noFill/>
          <a:ln>
            <a:noFill/>
          </a:ln>
        </p:spPr>
        <p:txBody>
          <a:bodyPr spcFirstLastPara="1" wrap="square" lIns="36000" tIns="36000" rIns="36000" bIns="36000" anchor="t" anchorCtr="0">
            <a:spAutoFit/>
          </a:bodyPr>
          <a:lstStyle/>
          <a:p>
            <a:pPr marL="457200" lvl="0" indent="0" algn="l" rtl="0">
              <a:lnSpc>
                <a:spcPct val="100000"/>
              </a:lnSpc>
              <a:spcBef>
                <a:spcPts val="1400"/>
              </a:spcBef>
              <a:spcAft>
                <a:spcPts val="400"/>
              </a:spcAft>
              <a:buNone/>
            </a:pPr>
            <a:r>
              <a:rPr lang="ru" b="1">
                <a:solidFill>
                  <a:schemeClr val="lt1"/>
                </a:solidFill>
              </a:rPr>
              <a:t>Website</a:t>
            </a:r>
            <a:endParaRPr b="1">
              <a:solidFill>
                <a:schemeClr val="lt1"/>
              </a:solidFill>
            </a:endParaRPr>
          </a:p>
        </p:txBody>
      </p:sp>
      <p:sp>
        <p:nvSpPr>
          <p:cNvPr id="274" name="Google Shape;274;p39"/>
          <p:cNvSpPr/>
          <p:nvPr/>
        </p:nvSpPr>
        <p:spPr>
          <a:xfrm rot="2024599">
            <a:off x="1780474" y="3968458"/>
            <a:ext cx="716146" cy="23497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9"/>
          <p:cNvSpPr/>
          <p:nvPr/>
        </p:nvSpPr>
        <p:spPr>
          <a:xfrm rot="-1441">
            <a:off x="1940296" y="3456618"/>
            <a:ext cx="715500" cy="23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76" name="Google Shape;276;p39"/>
          <p:cNvPicPr preferRelativeResize="0"/>
          <p:nvPr/>
        </p:nvPicPr>
        <p:blipFill>
          <a:blip r:embed="rId6">
            <a:alphaModFix/>
          </a:blip>
          <a:stretch>
            <a:fillRect/>
          </a:stretch>
        </p:blipFill>
        <p:spPr>
          <a:xfrm>
            <a:off x="152400" y="152400"/>
            <a:ext cx="5931149" cy="3124850"/>
          </a:xfrm>
          <a:prstGeom prst="rect">
            <a:avLst/>
          </a:prstGeom>
          <a:noFill/>
          <a:ln>
            <a:noFill/>
          </a:ln>
        </p:spPr>
      </p:pic>
      <p:sp>
        <p:nvSpPr>
          <p:cNvPr id="277" name="Google Shape;277;p39"/>
          <p:cNvSpPr txBox="1"/>
          <p:nvPr/>
        </p:nvSpPr>
        <p:spPr>
          <a:xfrm>
            <a:off x="6402475" y="796750"/>
            <a:ext cx="29574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ru" sz="2000" b="1">
                <a:solidFill>
                  <a:schemeClr val="lt1"/>
                </a:solidFill>
              </a:rPr>
              <a:t>Workload</a:t>
            </a:r>
            <a:endParaRPr sz="2000" b="1">
              <a:solidFill>
                <a:schemeClr val="lt1"/>
              </a:solidFill>
            </a:endParaRPr>
          </a:p>
        </p:txBody>
      </p:sp>
      <p:sp>
        <p:nvSpPr>
          <p:cNvPr id="278" name="Google Shape;278;p39"/>
          <p:cNvSpPr txBox="1"/>
          <p:nvPr/>
        </p:nvSpPr>
        <p:spPr>
          <a:xfrm>
            <a:off x="6402475" y="12278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Website Development</a:t>
            </a:r>
            <a:endParaRPr b="1">
              <a:solidFill>
                <a:schemeClr val="lt1"/>
              </a:solidFill>
            </a:endParaRPr>
          </a:p>
        </p:txBody>
      </p:sp>
      <p:sp>
        <p:nvSpPr>
          <p:cNvPr id="279" name="Google Shape;279;p39"/>
          <p:cNvSpPr txBox="1"/>
          <p:nvPr/>
        </p:nvSpPr>
        <p:spPr>
          <a:xfrm>
            <a:off x="6402475" y="1516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Contest Management</a:t>
            </a:r>
            <a:endParaRPr b="1">
              <a:solidFill>
                <a:schemeClr val="lt1"/>
              </a:solidFill>
            </a:endParaRPr>
          </a:p>
        </p:txBody>
      </p:sp>
      <p:sp>
        <p:nvSpPr>
          <p:cNvPr id="280" name="Google Shape;280;p39"/>
          <p:cNvSpPr txBox="1"/>
          <p:nvPr/>
        </p:nvSpPr>
        <p:spPr>
          <a:xfrm>
            <a:off x="6402475" y="1810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Task Judging</a:t>
            </a:r>
            <a:endParaRPr b="1">
              <a:solidFill>
                <a:schemeClr val="lt1"/>
              </a:solidFill>
            </a:endParaRPr>
          </a:p>
        </p:txBody>
      </p:sp>
      <p:sp>
        <p:nvSpPr>
          <p:cNvPr id="281" name="Google Shape;281;p39"/>
          <p:cNvSpPr txBox="1"/>
          <p:nvPr/>
        </p:nvSpPr>
        <p:spPr>
          <a:xfrm>
            <a:off x="6402475" y="20870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System Administration</a:t>
            </a:r>
            <a:endParaRPr b="1">
              <a:solidFill>
                <a:schemeClr val="lt1"/>
              </a:solidFill>
            </a:endParaRPr>
          </a:p>
        </p:txBody>
      </p:sp>
      <p:sp>
        <p:nvSpPr>
          <p:cNvPr id="282" name="Google Shape;282;p39"/>
          <p:cNvSpPr/>
          <p:nvPr/>
        </p:nvSpPr>
        <p:spPr>
          <a:xfrm>
            <a:off x="8820450" y="19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9"/>
          <p:cNvSpPr/>
          <p:nvPr/>
        </p:nvSpPr>
        <p:spPr>
          <a:xfrm>
            <a:off x="8307625" y="-76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5850" y="336625"/>
            <a:ext cx="7024200" cy="81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5000" dirty="0">
                <a:latin typeface="Roboto"/>
                <a:ea typeface="Roboto"/>
                <a:cs typeface="Roboto"/>
                <a:sym typeface="Roboto"/>
              </a:rPr>
              <a:t>The </a:t>
            </a:r>
            <a:r>
              <a:rPr lang="ru" sz="5000" dirty="0">
                <a:solidFill>
                  <a:srgbClr val="00FF00"/>
                </a:solidFill>
                <a:latin typeface="Roboto"/>
                <a:ea typeface="Roboto"/>
                <a:cs typeface="Roboto"/>
                <a:sym typeface="Roboto"/>
              </a:rPr>
              <a:t>state</a:t>
            </a:r>
            <a:r>
              <a:rPr lang="ru" sz="5000" dirty="0">
                <a:latin typeface="Roboto"/>
                <a:ea typeface="Roboto"/>
                <a:cs typeface="Roboto"/>
                <a:sym typeface="Roboto"/>
              </a:rPr>
              <a:t> of the issue:</a:t>
            </a:r>
            <a:endParaRPr sz="5000" dirty="0">
              <a:latin typeface="Roboto"/>
              <a:ea typeface="Roboto"/>
              <a:cs typeface="Roboto"/>
              <a:sym typeface="Roboto"/>
            </a:endParaRPr>
          </a:p>
        </p:txBody>
      </p:sp>
      <p:pic>
        <p:nvPicPr>
          <p:cNvPr id="74" name="Google Shape;74;p15"/>
          <p:cNvPicPr preferRelativeResize="0"/>
          <p:nvPr/>
        </p:nvPicPr>
        <p:blipFill>
          <a:blip r:embed="rId3">
            <a:alphaModFix/>
          </a:blip>
          <a:stretch>
            <a:fillRect/>
          </a:stretch>
        </p:blipFill>
        <p:spPr>
          <a:xfrm>
            <a:off x="922488" y="1993675"/>
            <a:ext cx="1971675" cy="1714500"/>
          </a:xfrm>
          <a:prstGeom prst="rect">
            <a:avLst/>
          </a:prstGeom>
          <a:noFill/>
          <a:ln>
            <a:noFill/>
          </a:ln>
        </p:spPr>
      </p:pic>
      <p:pic>
        <p:nvPicPr>
          <p:cNvPr id="75" name="Google Shape;75;p15"/>
          <p:cNvPicPr preferRelativeResize="0"/>
          <p:nvPr/>
        </p:nvPicPr>
        <p:blipFill>
          <a:blip r:embed="rId4">
            <a:alphaModFix/>
          </a:blip>
          <a:stretch>
            <a:fillRect/>
          </a:stretch>
        </p:blipFill>
        <p:spPr>
          <a:xfrm>
            <a:off x="6672500" y="1993675"/>
            <a:ext cx="1628775" cy="1714500"/>
          </a:xfrm>
          <a:prstGeom prst="rect">
            <a:avLst/>
          </a:prstGeom>
          <a:noFill/>
          <a:ln>
            <a:noFill/>
          </a:ln>
        </p:spPr>
      </p:pic>
      <p:pic>
        <p:nvPicPr>
          <p:cNvPr id="76" name="Google Shape;76;p15"/>
          <p:cNvPicPr preferRelativeResize="0"/>
          <p:nvPr/>
        </p:nvPicPr>
        <p:blipFill>
          <a:blip r:embed="rId5">
            <a:alphaModFix/>
          </a:blip>
          <a:stretch>
            <a:fillRect/>
          </a:stretch>
        </p:blipFill>
        <p:spPr>
          <a:xfrm>
            <a:off x="3719546" y="2550888"/>
            <a:ext cx="2181225" cy="600075"/>
          </a:xfrm>
          <a:prstGeom prst="rect">
            <a:avLst/>
          </a:prstGeom>
          <a:noFill/>
          <a:ln>
            <a:noFill/>
          </a:ln>
        </p:spPr>
      </p:pic>
      <p:sp>
        <p:nvSpPr>
          <p:cNvPr id="7" name="Google Shape;84;p16">
            <a:extLst>
              <a:ext uri="{FF2B5EF4-FFF2-40B4-BE49-F238E27FC236}">
                <a16:creationId xmlns:a16="http://schemas.microsoft.com/office/drawing/2014/main" id="{86140699-FA68-485C-AA59-05E09F74EDC4}"/>
              </a:ext>
            </a:extLst>
          </p:cNvPr>
          <p:cNvSpPr/>
          <p:nvPr/>
        </p:nvSpPr>
        <p:spPr>
          <a:xfrm rot="20856972">
            <a:off x="-7330436" y="-984181"/>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5;p16">
            <a:extLst>
              <a:ext uri="{FF2B5EF4-FFF2-40B4-BE49-F238E27FC236}">
                <a16:creationId xmlns:a16="http://schemas.microsoft.com/office/drawing/2014/main" id="{3B09A93B-57AC-469D-96B1-EA7E353B3ED9}"/>
              </a:ext>
            </a:extLst>
          </p:cNvPr>
          <p:cNvSpPr/>
          <p:nvPr/>
        </p:nvSpPr>
        <p:spPr>
          <a:xfrm rot="20857273">
            <a:off x="-5857273" y="4366688"/>
            <a:ext cx="1665316" cy="550376"/>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01;p25">
            <a:extLst>
              <a:ext uri="{FF2B5EF4-FFF2-40B4-BE49-F238E27FC236}">
                <a16:creationId xmlns:a16="http://schemas.microsoft.com/office/drawing/2014/main" id="{B06DE0E5-B2B7-49A1-9548-7E392872AA24}"/>
              </a:ext>
            </a:extLst>
          </p:cNvPr>
          <p:cNvSpPr/>
          <p:nvPr/>
        </p:nvSpPr>
        <p:spPr>
          <a:xfrm rot="20856972">
            <a:off x="-3962815" y="5411429"/>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03;p25">
            <a:extLst>
              <a:ext uri="{FF2B5EF4-FFF2-40B4-BE49-F238E27FC236}">
                <a16:creationId xmlns:a16="http://schemas.microsoft.com/office/drawing/2014/main" id="{B9951976-B926-4E5C-B26B-D07AF3CC4C8D}"/>
              </a:ext>
            </a:extLst>
          </p:cNvPr>
          <p:cNvSpPr/>
          <p:nvPr/>
        </p:nvSpPr>
        <p:spPr>
          <a:xfrm rot="14435237">
            <a:off x="9001434" y="-1894804"/>
            <a:ext cx="4037287" cy="2205425"/>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87"/>
        <p:cNvGrpSpPr/>
        <p:nvPr/>
      </p:nvGrpSpPr>
      <p:grpSpPr>
        <a:xfrm>
          <a:off x="0" y="0"/>
          <a:ext cx="0" cy="0"/>
          <a:chOff x="0" y="0"/>
          <a:chExt cx="0" cy="0"/>
        </a:xfrm>
      </p:grpSpPr>
      <p:grpSp>
        <p:nvGrpSpPr>
          <p:cNvPr id="288" name="Google Shape;288;p40"/>
          <p:cNvGrpSpPr/>
          <p:nvPr/>
        </p:nvGrpSpPr>
        <p:grpSpPr>
          <a:xfrm>
            <a:off x="2617050" y="3202481"/>
            <a:ext cx="641500" cy="742895"/>
            <a:chOff x="2323100" y="3027256"/>
            <a:chExt cx="641500" cy="742895"/>
          </a:xfrm>
        </p:grpSpPr>
        <p:pic>
          <p:nvPicPr>
            <p:cNvPr id="289" name="Google Shape;289;p40"/>
            <p:cNvPicPr preferRelativeResize="0"/>
            <p:nvPr/>
          </p:nvPicPr>
          <p:blipFill>
            <a:blip r:embed="rId3">
              <a:alphaModFix/>
            </a:blip>
            <a:stretch>
              <a:fillRect/>
            </a:stretch>
          </p:blipFill>
          <p:spPr>
            <a:xfrm>
              <a:off x="2473950" y="3215725"/>
              <a:ext cx="490650" cy="554426"/>
            </a:xfrm>
            <a:prstGeom prst="rect">
              <a:avLst/>
            </a:prstGeom>
            <a:noFill/>
            <a:ln>
              <a:noFill/>
            </a:ln>
          </p:spPr>
        </p:pic>
        <p:pic>
          <p:nvPicPr>
            <p:cNvPr id="290" name="Google Shape;290;p40"/>
            <p:cNvPicPr preferRelativeResize="0"/>
            <p:nvPr/>
          </p:nvPicPr>
          <p:blipFill>
            <a:blip r:embed="rId4">
              <a:alphaModFix/>
            </a:blip>
            <a:stretch>
              <a:fillRect/>
            </a:stretch>
          </p:blipFill>
          <p:spPr>
            <a:xfrm>
              <a:off x="2323100" y="3027256"/>
              <a:ext cx="490650" cy="566419"/>
            </a:xfrm>
            <a:prstGeom prst="rect">
              <a:avLst/>
            </a:prstGeom>
            <a:noFill/>
            <a:ln>
              <a:noFill/>
            </a:ln>
          </p:spPr>
        </p:pic>
      </p:grpSp>
      <p:pic>
        <p:nvPicPr>
          <p:cNvPr id="291" name="Google Shape;291;p40"/>
          <p:cNvPicPr preferRelativeResize="0"/>
          <p:nvPr/>
        </p:nvPicPr>
        <p:blipFill>
          <a:blip r:embed="rId5">
            <a:alphaModFix/>
          </a:blip>
          <a:stretch>
            <a:fillRect/>
          </a:stretch>
        </p:blipFill>
        <p:spPr>
          <a:xfrm>
            <a:off x="2406647" y="3975487"/>
            <a:ext cx="792378" cy="854850"/>
          </a:xfrm>
          <a:prstGeom prst="rect">
            <a:avLst/>
          </a:prstGeom>
          <a:noFill/>
          <a:ln>
            <a:noFill/>
          </a:ln>
        </p:spPr>
      </p:pic>
      <p:sp>
        <p:nvSpPr>
          <p:cNvPr id="292" name="Google Shape;292;p40"/>
          <p:cNvSpPr txBox="1"/>
          <p:nvPr/>
        </p:nvSpPr>
        <p:spPr>
          <a:xfrm>
            <a:off x="639350" y="3429775"/>
            <a:ext cx="1727100" cy="288300"/>
          </a:xfrm>
          <a:prstGeom prst="rect">
            <a:avLst/>
          </a:prstGeom>
          <a:noFill/>
          <a:ln>
            <a:noFill/>
          </a:ln>
        </p:spPr>
        <p:txBody>
          <a:bodyPr spcFirstLastPara="1" wrap="square" lIns="36000" tIns="36000" rIns="36000" bIns="36000" anchor="t" anchorCtr="0">
            <a:spAutoFit/>
          </a:bodyPr>
          <a:lstStyle/>
          <a:p>
            <a:pPr marL="457200" lvl="0" indent="0" algn="l" rtl="0">
              <a:lnSpc>
                <a:spcPct val="100000"/>
              </a:lnSpc>
              <a:spcBef>
                <a:spcPts val="1400"/>
              </a:spcBef>
              <a:spcAft>
                <a:spcPts val="400"/>
              </a:spcAft>
              <a:buNone/>
            </a:pPr>
            <a:r>
              <a:rPr lang="ru" b="1">
                <a:solidFill>
                  <a:schemeClr val="lt1"/>
                </a:solidFill>
              </a:rPr>
              <a:t>Website</a:t>
            </a:r>
            <a:endParaRPr b="1">
              <a:solidFill>
                <a:schemeClr val="lt1"/>
              </a:solidFill>
            </a:endParaRPr>
          </a:p>
        </p:txBody>
      </p:sp>
      <p:sp>
        <p:nvSpPr>
          <p:cNvPr id="293" name="Google Shape;293;p40"/>
          <p:cNvSpPr/>
          <p:nvPr/>
        </p:nvSpPr>
        <p:spPr>
          <a:xfrm rot="2024599">
            <a:off x="1780474" y="3968458"/>
            <a:ext cx="716146" cy="23497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40"/>
          <p:cNvSpPr/>
          <p:nvPr/>
        </p:nvSpPr>
        <p:spPr>
          <a:xfrm rot="-1441">
            <a:off x="1940296" y="3456618"/>
            <a:ext cx="715500" cy="23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40"/>
          <p:cNvSpPr txBox="1"/>
          <p:nvPr/>
        </p:nvSpPr>
        <p:spPr>
          <a:xfrm>
            <a:off x="3374200" y="3306550"/>
            <a:ext cx="1463400" cy="719100"/>
          </a:xfrm>
          <a:prstGeom prst="rect">
            <a:avLst/>
          </a:prstGeom>
          <a:noFill/>
          <a:ln>
            <a:noFill/>
          </a:ln>
        </p:spPr>
        <p:txBody>
          <a:bodyPr spcFirstLastPara="1" wrap="square" lIns="36000" tIns="36000" rIns="36000" bIns="36000" anchor="t" anchorCtr="0">
            <a:spAutoFit/>
          </a:bodyPr>
          <a:lstStyle/>
          <a:p>
            <a:pPr marL="0" lvl="0" indent="0" algn="ctr" rtl="0">
              <a:lnSpc>
                <a:spcPct val="100000"/>
              </a:lnSpc>
              <a:spcBef>
                <a:spcPts val="1400"/>
              </a:spcBef>
              <a:spcAft>
                <a:spcPts val="400"/>
              </a:spcAft>
              <a:buNone/>
            </a:pPr>
            <a:r>
              <a:rPr lang="ru" b="1">
                <a:solidFill>
                  <a:schemeClr val="lt1"/>
                </a:solidFill>
              </a:rPr>
              <a:t>Code and Container Coordination</a:t>
            </a:r>
            <a:endParaRPr b="1">
              <a:solidFill>
                <a:schemeClr val="lt1"/>
              </a:solidFill>
            </a:endParaRPr>
          </a:p>
        </p:txBody>
      </p:sp>
      <p:sp>
        <p:nvSpPr>
          <p:cNvPr id="296" name="Google Shape;296;p40"/>
          <p:cNvSpPr/>
          <p:nvPr/>
        </p:nvSpPr>
        <p:spPr>
          <a:xfrm rot="9184239">
            <a:off x="3188468" y="4213357"/>
            <a:ext cx="450357" cy="2346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97" name="Google Shape;297;p40"/>
          <p:cNvPicPr preferRelativeResize="0"/>
          <p:nvPr/>
        </p:nvPicPr>
        <p:blipFill>
          <a:blip r:embed="rId6">
            <a:alphaModFix/>
          </a:blip>
          <a:stretch>
            <a:fillRect/>
          </a:stretch>
        </p:blipFill>
        <p:spPr>
          <a:xfrm>
            <a:off x="152400" y="152400"/>
            <a:ext cx="5931149" cy="3124850"/>
          </a:xfrm>
          <a:prstGeom prst="rect">
            <a:avLst/>
          </a:prstGeom>
          <a:noFill/>
          <a:ln>
            <a:noFill/>
          </a:ln>
        </p:spPr>
      </p:pic>
      <p:sp>
        <p:nvSpPr>
          <p:cNvPr id="298" name="Google Shape;298;p40"/>
          <p:cNvSpPr txBox="1"/>
          <p:nvPr/>
        </p:nvSpPr>
        <p:spPr>
          <a:xfrm>
            <a:off x="6402475" y="796750"/>
            <a:ext cx="29574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ru" sz="2000" b="1">
                <a:solidFill>
                  <a:schemeClr val="lt1"/>
                </a:solidFill>
              </a:rPr>
              <a:t>Workload</a:t>
            </a:r>
            <a:endParaRPr sz="2000" b="1">
              <a:solidFill>
                <a:schemeClr val="lt1"/>
              </a:solidFill>
            </a:endParaRPr>
          </a:p>
        </p:txBody>
      </p:sp>
      <p:sp>
        <p:nvSpPr>
          <p:cNvPr id="299" name="Google Shape;299;p40"/>
          <p:cNvSpPr txBox="1"/>
          <p:nvPr/>
        </p:nvSpPr>
        <p:spPr>
          <a:xfrm>
            <a:off x="6402475" y="12278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Website Development</a:t>
            </a:r>
            <a:endParaRPr b="1">
              <a:solidFill>
                <a:schemeClr val="lt1"/>
              </a:solidFill>
            </a:endParaRPr>
          </a:p>
        </p:txBody>
      </p:sp>
      <p:sp>
        <p:nvSpPr>
          <p:cNvPr id="300" name="Google Shape;300;p40"/>
          <p:cNvSpPr txBox="1"/>
          <p:nvPr/>
        </p:nvSpPr>
        <p:spPr>
          <a:xfrm>
            <a:off x="6402475" y="1516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Contest Management</a:t>
            </a:r>
            <a:endParaRPr b="1">
              <a:solidFill>
                <a:schemeClr val="lt1"/>
              </a:solidFill>
            </a:endParaRPr>
          </a:p>
        </p:txBody>
      </p:sp>
      <p:sp>
        <p:nvSpPr>
          <p:cNvPr id="301" name="Google Shape;301;p40"/>
          <p:cNvSpPr txBox="1"/>
          <p:nvPr/>
        </p:nvSpPr>
        <p:spPr>
          <a:xfrm>
            <a:off x="6402475" y="1810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Task Judging</a:t>
            </a:r>
            <a:endParaRPr b="1">
              <a:solidFill>
                <a:schemeClr val="lt1"/>
              </a:solidFill>
            </a:endParaRPr>
          </a:p>
        </p:txBody>
      </p:sp>
      <p:sp>
        <p:nvSpPr>
          <p:cNvPr id="302" name="Google Shape;302;p40"/>
          <p:cNvSpPr txBox="1"/>
          <p:nvPr/>
        </p:nvSpPr>
        <p:spPr>
          <a:xfrm>
            <a:off x="6402475" y="20870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System Administration</a:t>
            </a:r>
            <a:endParaRPr b="1">
              <a:solidFill>
                <a:schemeClr val="lt1"/>
              </a:solidFill>
            </a:endParaRPr>
          </a:p>
        </p:txBody>
      </p:sp>
      <p:sp>
        <p:nvSpPr>
          <p:cNvPr id="303" name="Google Shape;303;p40"/>
          <p:cNvSpPr/>
          <p:nvPr/>
        </p:nvSpPr>
        <p:spPr>
          <a:xfrm>
            <a:off x="8820450" y="19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p40"/>
          <p:cNvSpPr/>
          <p:nvPr/>
        </p:nvSpPr>
        <p:spPr>
          <a:xfrm>
            <a:off x="8307625" y="-76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05" name="Google Shape;305;p40"/>
          <p:cNvPicPr preferRelativeResize="0"/>
          <p:nvPr/>
        </p:nvPicPr>
        <p:blipFill>
          <a:blip r:embed="rId7">
            <a:alphaModFix/>
          </a:blip>
          <a:stretch>
            <a:fillRect/>
          </a:stretch>
        </p:blipFill>
        <p:spPr>
          <a:xfrm>
            <a:off x="5116225" y="4339796"/>
            <a:ext cx="716100" cy="652867"/>
          </a:xfrm>
          <a:prstGeom prst="rect">
            <a:avLst/>
          </a:prstGeom>
          <a:noFill/>
          <a:ln>
            <a:noFill/>
          </a:ln>
        </p:spPr>
      </p:pic>
      <p:pic>
        <p:nvPicPr>
          <p:cNvPr id="306" name="Google Shape;306;p40"/>
          <p:cNvPicPr preferRelativeResize="0"/>
          <p:nvPr/>
        </p:nvPicPr>
        <p:blipFill>
          <a:blip r:embed="rId8">
            <a:alphaModFix/>
          </a:blip>
          <a:stretch>
            <a:fillRect/>
          </a:stretch>
        </p:blipFill>
        <p:spPr>
          <a:xfrm>
            <a:off x="5494333" y="3152800"/>
            <a:ext cx="1080821" cy="593400"/>
          </a:xfrm>
          <a:prstGeom prst="rect">
            <a:avLst/>
          </a:prstGeom>
          <a:noFill/>
          <a:ln>
            <a:noFill/>
          </a:ln>
        </p:spPr>
      </p:pic>
      <p:pic>
        <p:nvPicPr>
          <p:cNvPr id="307" name="Google Shape;307;p40"/>
          <p:cNvPicPr preferRelativeResize="0"/>
          <p:nvPr/>
        </p:nvPicPr>
        <p:blipFill>
          <a:blip r:embed="rId9">
            <a:alphaModFix/>
          </a:blip>
          <a:stretch>
            <a:fillRect/>
          </a:stretch>
        </p:blipFill>
        <p:spPr>
          <a:xfrm>
            <a:off x="5494325" y="3799918"/>
            <a:ext cx="616325" cy="572068"/>
          </a:xfrm>
          <a:prstGeom prst="rect">
            <a:avLst/>
          </a:prstGeom>
          <a:noFill/>
          <a:ln>
            <a:noFill/>
          </a:ln>
        </p:spPr>
      </p:pic>
      <p:sp>
        <p:nvSpPr>
          <p:cNvPr id="308" name="Google Shape;308;p40"/>
          <p:cNvSpPr/>
          <p:nvPr/>
        </p:nvSpPr>
        <p:spPr>
          <a:xfrm rot="5761">
            <a:off x="4693910" y="3369989"/>
            <a:ext cx="716101" cy="23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40"/>
          <p:cNvSpPr/>
          <p:nvPr/>
        </p:nvSpPr>
        <p:spPr>
          <a:xfrm rot="2180067">
            <a:off x="4600702" y="4264620"/>
            <a:ext cx="656798" cy="23461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40"/>
          <p:cNvSpPr/>
          <p:nvPr/>
        </p:nvSpPr>
        <p:spPr>
          <a:xfrm rot="874861">
            <a:off x="4693835" y="3819524"/>
            <a:ext cx="716230" cy="23505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14"/>
        <p:cNvGrpSpPr/>
        <p:nvPr/>
      </p:nvGrpSpPr>
      <p:grpSpPr>
        <a:xfrm>
          <a:off x="0" y="0"/>
          <a:ext cx="0" cy="0"/>
          <a:chOff x="0" y="0"/>
          <a:chExt cx="0" cy="0"/>
        </a:xfrm>
      </p:grpSpPr>
      <p:grpSp>
        <p:nvGrpSpPr>
          <p:cNvPr id="315" name="Google Shape;315;p41"/>
          <p:cNvGrpSpPr/>
          <p:nvPr/>
        </p:nvGrpSpPr>
        <p:grpSpPr>
          <a:xfrm>
            <a:off x="2617050" y="3202481"/>
            <a:ext cx="641500" cy="742895"/>
            <a:chOff x="2323100" y="3027256"/>
            <a:chExt cx="641500" cy="742895"/>
          </a:xfrm>
        </p:grpSpPr>
        <p:pic>
          <p:nvPicPr>
            <p:cNvPr id="316" name="Google Shape;316;p41"/>
            <p:cNvPicPr preferRelativeResize="0"/>
            <p:nvPr/>
          </p:nvPicPr>
          <p:blipFill>
            <a:blip r:embed="rId3">
              <a:alphaModFix/>
            </a:blip>
            <a:stretch>
              <a:fillRect/>
            </a:stretch>
          </p:blipFill>
          <p:spPr>
            <a:xfrm>
              <a:off x="2473950" y="3215725"/>
              <a:ext cx="490650" cy="554426"/>
            </a:xfrm>
            <a:prstGeom prst="rect">
              <a:avLst/>
            </a:prstGeom>
            <a:noFill/>
            <a:ln>
              <a:noFill/>
            </a:ln>
          </p:spPr>
        </p:pic>
        <p:pic>
          <p:nvPicPr>
            <p:cNvPr id="317" name="Google Shape;317;p41"/>
            <p:cNvPicPr preferRelativeResize="0"/>
            <p:nvPr/>
          </p:nvPicPr>
          <p:blipFill>
            <a:blip r:embed="rId4">
              <a:alphaModFix/>
            </a:blip>
            <a:stretch>
              <a:fillRect/>
            </a:stretch>
          </p:blipFill>
          <p:spPr>
            <a:xfrm>
              <a:off x="2323100" y="3027256"/>
              <a:ext cx="490650" cy="566419"/>
            </a:xfrm>
            <a:prstGeom prst="rect">
              <a:avLst/>
            </a:prstGeom>
            <a:noFill/>
            <a:ln>
              <a:noFill/>
            </a:ln>
          </p:spPr>
        </p:pic>
      </p:grpSp>
      <p:pic>
        <p:nvPicPr>
          <p:cNvPr id="318" name="Google Shape;318;p41"/>
          <p:cNvPicPr preferRelativeResize="0"/>
          <p:nvPr/>
        </p:nvPicPr>
        <p:blipFill>
          <a:blip r:embed="rId5">
            <a:alphaModFix/>
          </a:blip>
          <a:stretch>
            <a:fillRect/>
          </a:stretch>
        </p:blipFill>
        <p:spPr>
          <a:xfrm>
            <a:off x="2406647" y="3975487"/>
            <a:ext cx="792378" cy="854850"/>
          </a:xfrm>
          <a:prstGeom prst="rect">
            <a:avLst/>
          </a:prstGeom>
          <a:noFill/>
          <a:ln>
            <a:noFill/>
          </a:ln>
        </p:spPr>
      </p:pic>
      <p:pic>
        <p:nvPicPr>
          <p:cNvPr id="319" name="Google Shape;319;p41"/>
          <p:cNvPicPr preferRelativeResize="0"/>
          <p:nvPr/>
        </p:nvPicPr>
        <p:blipFill>
          <a:blip r:embed="rId6">
            <a:alphaModFix/>
          </a:blip>
          <a:stretch>
            <a:fillRect/>
          </a:stretch>
        </p:blipFill>
        <p:spPr>
          <a:xfrm>
            <a:off x="5116225" y="4339796"/>
            <a:ext cx="716100" cy="652867"/>
          </a:xfrm>
          <a:prstGeom prst="rect">
            <a:avLst/>
          </a:prstGeom>
          <a:noFill/>
          <a:ln>
            <a:noFill/>
          </a:ln>
        </p:spPr>
      </p:pic>
      <p:pic>
        <p:nvPicPr>
          <p:cNvPr id="320" name="Google Shape;320;p41"/>
          <p:cNvPicPr preferRelativeResize="0"/>
          <p:nvPr/>
        </p:nvPicPr>
        <p:blipFill>
          <a:blip r:embed="rId7">
            <a:alphaModFix/>
          </a:blip>
          <a:stretch>
            <a:fillRect/>
          </a:stretch>
        </p:blipFill>
        <p:spPr>
          <a:xfrm>
            <a:off x="5494333" y="3152800"/>
            <a:ext cx="1080821" cy="593400"/>
          </a:xfrm>
          <a:prstGeom prst="rect">
            <a:avLst/>
          </a:prstGeom>
          <a:noFill/>
          <a:ln>
            <a:noFill/>
          </a:ln>
        </p:spPr>
      </p:pic>
      <p:pic>
        <p:nvPicPr>
          <p:cNvPr id="321" name="Google Shape;321;p41"/>
          <p:cNvPicPr preferRelativeResize="0"/>
          <p:nvPr/>
        </p:nvPicPr>
        <p:blipFill>
          <a:blip r:embed="rId8">
            <a:alphaModFix/>
          </a:blip>
          <a:stretch>
            <a:fillRect/>
          </a:stretch>
        </p:blipFill>
        <p:spPr>
          <a:xfrm>
            <a:off x="5494325" y="3799918"/>
            <a:ext cx="616325" cy="572068"/>
          </a:xfrm>
          <a:prstGeom prst="rect">
            <a:avLst/>
          </a:prstGeom>
          <a:noFill/>
          <a:ln>
            <a:noFill/>
          </a:ln>
        </p:spPr>
      </p:pic>
      <p:sp>
        <p:nvSpPr>
          <p:cNvPr id="322" name="Google Shape;322;p41"/>
          <p:cNvSpPr txBox="1"/>
          <p:nvPr/>
        </p:nvSpPr>
        <p:spPr>
          <a:xfrm>
            <a:off x="639350" y="3429775"/>
            <a:ext cx="1727100" cy="288300"/>
          </a:xfrm>
          <a:prstGeom prst="rect">
            <a:avLst/>
          </a:prstGeom>
          <a:noFill/>
          <a:ln>
            <a:noFill/>
          </a:ln>
        </p:spPr>
        <p:txBody>
          <a:bodyPr spcFirstLastPara="1" wrap="square" lIns="36000" tIns="36000" rIns="36000" bIns="36000" anchor="t" anchorCtr="0">
            <a:spAutoFit/>
          </a:bodyPr>
          <a:lstStyle/>
          <a:p>
            <a:pPr marL="457200" lvl="0" indent="0" algn="l" rtl="0">
              <a:lnSpc>
                <a:spcPct val="100000"/>
              </a:lnSpc>
              <a:spcBef>
                <a:spcPts val="1400"/>
              </a:spcBef>
              <a:spcAft>
                <a:spcPts val="400"/>
              </a:spcAft>
              <a:buNone/>
            </a:pPr>
            <a:r>
              <a:rPr lang="ru" b="1">
                <a:solidFill>
                  <a:schemeClr val="lt1"/>
                </a:solidFill>
              </a:rPr>
              <a:t>Website</a:t>
            </a:r>
            <a:endParaRPr b="1">
              <a:solidFill>
                <a:schemeClr val="lt1"/>
              </a:solidFill>
            </a:endParaRPr>
          </a:p>
        </p:txBody>
      </p:sp>
      <p:sp>
        <p:nvSpPr>
          <p:cNvPr id="323" name="Google Shape;323;p41"/>
          <p:cNvSpPr/>
          <p:nvPr/>
        </p:nvSpPr>
        <p:spPr>
          <a:xfrm rot="2024599">
            <a:off x="1780474" y="3968458"/>
            <a:ext cx="716146" cy="23497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4" name="Google Shape;324;p41"/>
          <p:cNvSpPr/>
          <p:nvPr/>
        </p:nvSpPr>
        <p:spPr>
          <a:xfrm rot="-1441">
            <a:off x="1940296" y="3456618"/>
            <a:ext cx="715500" cy="23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5" name="Google Shape;325;p41"/>
          <p:cNvSpPr/>
          <p:nvPr/>
        </p:nvSpPr>
        <p:spPr>
          <a:xfrm rot="5761">
            <a:off x="4693910" y="3369989"/>
            <a:ext cx="716101" cy="23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7" name="Google Shape;327;p41"/>
          <p:cNvSpPr txBox="1"/>
          <p:nvPr/>
        </p:nvSpPr>
        <p:spPr>
          <a:xfrm>
            <a:off x="3374200" y="3306550"/>
            <a:ext cx="1463400" cy="719100"/>
          </a:xfrm>
          <a:prstGeom prst="rect">
            <a:avLst/>
          </a:prstGeom>
          <a:noFill/>
          <a:ln>
            <a:noFill/>
          </a:ln>
        </p:spPr>
        <p:txBody>
          <a:bodyPr spcFirstLastPara="1" wrap="square" lIns="36000" tIns="36000" rIns="36000" bIns="36000" anchor="t" anchorCtr="0">
            <a:spAutoFit/>
          </a:bodyPr>
          <a:lstStyle/>
          <a:p>
            <a:pPr marL="0" lvl="0" indent="0" algn="ctr" rtl="0">
              <a:lnSpc>
                <a:spcPct val="100000"/>
              </a:lnSpc>
              <a:spcBef>
                <a:spcPts val="1400"/>
              </a:spcBef>
              <a:spcAft>
                <a:spcPts val="400"/>
              </a:spcAft>
              <a:buNone/>
            </a:pPr>
            <a:r>
              <a:rPr lang="ru" b="1">
                <a:solidFill>
                  <a:schemeClr val="lt1"/>
                </a:solidFill>
              </a:rPr>
              <a:t>Code and Container Coordination</a:t>
            </a:r>
            <a:endParaRPr b="1">
              <a:solidFill>
                <a:schemeClr val="lt1"/>
              </a:solidFill>
            </a:endParaRPr>
          </a:p>
        </p:txBody>
      </p:sp>
      <p:sp>
        <p:nvSpPr>
          <p:cNvPr id="329" name="Google Shape;329;p41"/>
          <p:cNvSpPr txBox="1"/>
          <p:nvPr/>
        </p:nvSpPr>
        <p:spPr>
          <a:xfrm>
            <a:off x="6746750" y="4364032"/>
            <a:ext cx="1463400" cy="503700"/>
          </a:xfrm>
          <a:prstGeom prst="rect">
            <a:avLst/>
          </a:prstGeom>
          <a:noFill/>
          <a:ln>
            <a:noFill/>
          </a:ln>
        </p:spPr>
        <p:txBody>
          <a:bodyPr spcFirstLastPara="1" wrap="square" lIns="36000" tIns="36000" rIns="36000" bIns="36000" anchor="t" anchorCtr="0">
            <a:spAutoFit/>
          </a:bodyPr>
          <a:lstStyle/>
          <a:p>
            <a:pPr marL="0" lvl="0" indent="0" algn="ctr" rtl="0">
              <a:lnSpc>
                <a:spcPct val="100000"/>
              </a:lnSpc>
              <a:spcBef>
                <a:spcPts val="1400"/>
              </a:spcBef>
              <a:spcAft>
                <a:spcPts val="400"/>
              </a:spcAft>
              <a:buNone/>
            </a:pPr>
            <a:r>
              <a:rPr lang="ru" b="1" dirty="0">
                <a:solidFill>
                  <a:schemeClr val="lt1"/>
                </a:solidFill>
              </a:rPr>
              <a:t>Contest Management</a:t>
            </a:r>
            <a:endParaRPr b="1" dirty="0">
              <a:solidFill>
                <a:schemeClr val="lt1"/>
              </a:solidFill>
            </a:endParaRPr>
          </a:p>
        </p:txBody>
      </p:sp>
      <p:sp>
        <p:nvSpPr>
          <p:cNvPr id="330" name="Google Shape;330;p41"/>
          <p:cNvSpPr/>
          <p:nvPr/>
        </p:nvSpPr>
        <p:spPr>
          <a:xfrm rot="-5394239">
            <a:off x="7120410" y="4024752"/>
            <a:ext cx="716101" cy="235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32" name="Google Shape;332;p41"/>
          <p:cNvPicPr preferRelativeResize="0"/>
          <p:nvPr/>
        </p:nvPicPr>
        <p:blipFill>
          <a:blip r:embed="rId9">
            <a:alphaModFix/>
          </a:blip>
          <a:stretch>
            <a:fillRect/>
          </a:stretch>
        </p:blipFill>
        <p:spPr>
          <a:xfrm>
            <a:off x="6845387" y="3091462"/>
            <a:ext cx="1266125" cy="888188"/>
          </a:xfrm>
          <a:prstGeom prst="rect">
            <a:avLst/>
          </a:prstGeom>
          <a:noFill/>
          <a:ln>
            <a:noFill/>
          </a:ln>
        </p:spPr>
      </p:pic>
      <p:pic>
        <p:nvPicPr>
          <p:cNvPr id="333" name="Google Shape;333;p41"/>
          <p:cNvPicPr preferRelativeResize="0"/>
          <p:nvPr/>
        </p:nvPicPr>
        <p:blipFill>
          <a:blip r:embed="rId10">
            <a:alphaModFix/>
          </a:blip>
          <a:stretch>
            <a:fillRect/>
          </a:stretch>
        </p:blipFill>
        <p:spPr>
          <a:xfrm>
            <a:off x="152400" y="152400"/>
            <a:ext cx="5931149" cy="3124850"/>
          </a:xfrm>
          <a:prstGeom prst="rect">
            <a:avLst/>
          </a:prstGeom>
          <a:noFill/>
          <a:ln>
            <a:noFill/>
          </a:ln>
        </p:spPr>
      </p:pic>
      <p:sp>
        <p:nvSpPr>
          <p:cNvPr id="334" name="Google Shape;334;p41"/>
          <p:cNvSpPr txBox="1"/>
          <p:nvPr/>
        </p:nvSpPr>
        <p:spPr>
          <a:xfrm>
            <a:off x="6402475" y="796750"/>
            <a:ext cx="29574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ru" sz="2000" b="1">
                <a:solidFill>
                  <a:schemeClr val="lt1"/>
                </a:solidFill>
              </a:rPr>
              <a:t>Workload</a:t>
            </a:r>
            <a:endParaRPr sz="2000" b="1">
              <a:solidFill>
                <a:schemeClr val="lt1"/>
              </a:solidFill>
            </a:endParaRPr>
          </a:p>
        </p:txBody>
      </p:sp>
      <p:sp>
        <p:nvSpPr>
          <p:cNvPr id="335" name="Google Shape;335;p41"/>
          <p:cNvSpPr txBox="1"/>
          <p:nvPr/>
        </p:nvSpPr>
        <p:spPr>
          <a:xfrm>
            <a:off x="6402475" y="12278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Website Development</a:t>
            </a:r>
            <a:endParaRPr b="1">
              <a:solidFill>
                <a:schemeClr val="lt1"/>
              </a:solidFill>
            </a:endParaRPr>
          </a:p>
        </p:txBody>
      </p:sp>
      <p:sp>
        <p:nvSpPr>
          <p:cNvPr id="336" name="Google Shape;336;p41"/>
          <p:cNvSpPr txBox="1"/>
          <p:nvPr/>
        </p:nvSpPr>
        <p:spPr>
          <a:xfrm>
            <a:off x="6402475" y="1516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Contest Management</a:t>
            </a:r>
            <a:endParaRPr b="1">
              <a:solidFill>
                <a:schemeClr val="lt1"/>
              </a:solidFill>
            </a:endParaRPr>
          </a:p>
        </p:txBody>
      </p:sp>
      <p:sp>
        <p:nvSpPr>
          <p:cNvPr id="337" name="Google Shape;337;p41"/>
          <p:cNvSpPr txBox="1"/>
          <p:nvPr/>
        </p:nvSpPr>
        <p:spPr>
          <a:xfrm>
            <a:off x="6402475" y="18101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Task Judging</a:t>
            </a:r>
            <a:endParaRPr b="1">
              <a:solidFill>
                <a:schemeClr val="lt1"/>
              </a:solidFill>
            </a:endParaRPr>
          </a:p>
        </p:txBody>
      </p:sp>
      <p:sp>
        <p:nvSpPr>
          <p:cNvPr id="338" name="Google Shape;338;p41"/>
          <p:cNvSpPr txBox="1"/>
          <p:nvPr/>
        </p:nvSpPr>
        <p:spPr>
          <a:xfrm>
            <a:off x="6402475" y="2087038"/>
            <a:ext cx="2957400" cy="288300"/>
          </a:xfrm>
          <a:prstGeom prst="rect">
            <a:avLst/>
          </a:prstGeom>
          <a:noFill/>
          <a:ln>
            <a:noFill/>
          </a:ln>
        </p:spPr>
        <p:txBody>
          <a:bodyPr spcFirstLastPara="1" wrap="square" lIns="36000" tIns="36000" rIns="36000" bIns="36000" anchor="t" anchorCtr="0">
            <a:spAutoFit/>
          </a:bodyPr>
          <a:lstStyle/>
          <a:p>
            <a:pPr marL="457200" lvl="0" indent="-317500" algn="l" rtl="0">
              <a:lnSpc>
                <a:spcPct val="100000"/>
              </a:lnSpc>
              <a:spcBef>
                <a:spcPts val="1400"/>
              </a:spcBef>
              <a:spcAft>
                <a:spcPts val="0"/>
              </a:spcAft>
              <a:buClr>
                <a:schemeClr val="lt1"/>
              </a:buClr>
              <a:buSzPts val="1400"/>
              <a:buChar char="●"/>
            </a:pPr>
            <a:r>
              <a:rPr lang="ru" b="1">
                <a:solidFill>
                  <a:schemeClr val="lt1"/>
                </a:solidFill>
              </a:rPr>
              <a:t>System Administration</a:t>
            </a:r>
            <a:endParaRPr b="1">
              <a:solidFill>
                <a:schemeClr val="lt1"/>
              </a:solidFill>
            </a:endParaRPr>
          </a:p>
        </p:txBody>
      </p:sp>
      <p:sp>
        <p:nvSpPr>
          <p:cNvPr id="339" name="Google Shape;339;p41"/>
          <p:cNvSpPr/>
          <p:nvPr/>
        </p:nvSpPr>
        <p:spPr>
          <a:xfrm>
            <a:off x="8820450" y="193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0" name="Google Shape;340;p41"/>
          <p:cNvSpPr/>
          <p:nvPr/>
        </p:nvSpPr>
        <p:spPr>
          <a:xfrm>
            <a:off x="8307625" y="-765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 name="Google Shape;296;p40">
            <a:extLst>
              <a:ext uri="{FF2B5EF4-FFF2-40B4-BE49-F238E27FC236}">
                <a16:creationId xmlns:a16="http://schemas.microsoft.com/office/drawing/2014/main" id="{0E3F00E3-379C-4D39-BCD8-7FF4B84E2113}"/>
              </a:ext>
            </a:extLst>
          </p:cNvPr>
          <p:cNvSpPr/>
          <p:nvPr/>
        </p:nvSpPr>
        <p:spPr>
          <a:xfrm rot="9184239">
            <a:off x="3188468" y="4213357"/>
            <a:ext cx="450357" cy="2346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309;p40">
            <a:extLst>
              <a:ext uri="{FF2B5EF4-FFF2-40B4-BE49-F238E27FC236}">
                <a16:creationId xmlns:a16="http://schemas.microsoft.com/office/drawing/2014/main" id="{0EE29D14-67EE-403B-87F5-0D67D7BC4DA9}"/>
              </a:ext>
            </a:extLst>
          </p:cNvPr>
          <p:cNvSpPr/>
          <p:nvPr/>
        </p:nvSpPr>
        <p:spPr>
          <a:xfrm rot="2180067">
            <a:off x="4600702" y="4264620"/>
            <a:ext cx="656798" cy="23461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 name="Google Shape;310;p40">
            <a:extLst>
              <a:ext uri="{FF2B5EF4-FFF2-40B4-BE49-F238E27FC236}">
                <a16:creationId xmlns:a16="http://schemas.microsoft.com/office/drawing/2014/main" id="{1543CDCB-6835-42C9-A32D-E5C73699EDE5}"/>
              </a:ext>
            </a:extLst>
          </p:cNvPr>
          <p:cNvSpPr/>
          <p:nvPr/>
        </p:nvSpPr>
        <p:spPr>
          <a:xfrm rot="874861">
            <a:off x="4693835" y="3819524"/>
            <a:ext cx="716230" cy="23505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44"/>
        <p:cNvGrpSpPr/>
        <p:nvPr/>
      </p:nvGrpSpPr>
      <p:grpSpPr>
        <a:xfrm>
          <a:off x="0" y="0"/>
          <a:ext cx="0" cy="0"/>
          <a:chOff x="0" y="0"/>
          <a:chExt cx="0" cy="0"/>
        </a:xfrm>
      </p:grpSpPr>
      <p:pic>
        <p:nvPicPr>
          <p:cNvPr id="345" name="Google Shape;345;p42"/>
          <p:cNvPicPr preferRelativeResize="0"/>
          <p:nvPr/>
        </p:nvPicPr>
        <p:blipFill>
          <a:blip r:embed="rId3">
            <a:alphaModFix/>
          </a:blip>
          <a:stretch>
            <a:fillRect/>
          </a:stretch>
        </p:blipFill>
        <p:spPr>
          <a:xfrm>
            <a:off x="205786" y="256125"/>
            <a:ext cx="4173327" cy="648000"/>
          </a:xfrm>
          <a:prstGeom prst="rect">
            <a:avLst/>
          </a:prstGeom>
          <a:noFill/>
          <a:ln>
            <a:noFill/>
          </a:ln>
        </p:spPr>
      </p:pic>
      <p:sp>
        <p:nvSpPr>
          <p:cNvPr id="346" name="Google Shape;346;p42"/>
          <p:cNvSpPr txBox="1"/>
          <p:nvPr/>
        </p:nvSpPr>
        <p:spPr>
          <a:xfrm>
            <a:off x="5840425" y="228525"/>
            <a:ext cx="2048100" cy="7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000" b="1" i="1">
                <a:solidFill>
                  <a:schemeClr val="lt1"/>
                </a:solidFill>
              </a:rPr>
              <a:t>HISTORY</a:t>
            </a:r>
            <a:endParaRPr sz="3000" b="1" i="1">
              <a:solidFill>
                <a:schemeClr val="lt1"/>
              </a:solidFill>
            </a:endParaRPr>
          </a:p>
        </p:txBody>
      </p:sp>
      <p:sp>
        <p:nvSpPr>
          <p:cNvPr id="347" name="Google Shape;347;p42"/>
          <p:cNvSpPr/>
          <p:nvPr/>
        </p:nvSpPr>
        <p:spPr>
          <a:xfrm rot="-1848669">
            <a:off x="6733237" y="4534529"/>
            <a:ext cx="4037211" cy="2205394"/>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48" name="Google Shape;348;p42"/>
          <p:cNvPicPr preferRelativeResize="0"/>
          <p:nvPr/>
        </p:nvPicPr>
        <p:blipFill rotWithShape="1">
          <a:blip r:embed="rId4">
            <a:alphaModFix/>
          </a:blip>
          <a:srcRect t="9" b="9"/>
          <a:stretch/>
        </p:blipFill>
        <p:spPr>
          <a:xfrm>
            <a:off x="4691075" y="93455"/>
            <a:ext cx="1149350" cy="973332"/>
          </a:xfrm>
          <a:prstGeom prst="rect">
            <a:avLst/>
          </a:prstGeom>
          <a:noFill/>
          <a:ln>
            <a:noFill/>
          </a:ln>
        </p:spPr>
      </p:pic>
      <p:pic>
        <p:nvPicPr>
          <p:cNvPr id="6" name="Google Shape;353;p43">
            <a:extLst>
              <a:ext uri="{FF2B5EF4-FFF2-40B4-BE49-F238E27FC236}">
                <a16:creationId xmlns:a16="http://schemas.microsoft.com/office/drawing/2014/main" id="{304952CD-E64C-4811-90A7-3F0E35659320}"/>
              </a:ext>
            </a:extLst>
          </p:cNvPr>
          <p:cNvPicPr preferRelativeResize="0"/>
          <p:nvPr/>
        </p:nvPicPr>
        <p:blipFill>
          <a:blip r:embed="rId5">
            <a:alphaModFix/>
          </a:blip>
          <a:stretch>
            <a:fillRect/>
          </a:stretch>
        </p:blipFill>
        <p:spPr>
          <a:xfrm>
            <a:off x="9144000" y="1066787"/>
            <a:ext cx="5078438" cy="27032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52"/>
        <p:cNvGrpSpPr/>
        <p:nvPr/>
      </p:nvGrpSpPr>
      <p:grpSpPr>
        <a:xfrm>
          <a:off x="0" y="0"/>
          <a:ext cx="0" cy="0"/>
          <a:chOff x="0" y="0"/>
          <a:chExt cx="0" cy="0"/>
        </a:xfrm>
      </p:grpSpPr>
      <p:pic>
        <p:nvPicPr>
          <p:cNvPr id="353" name="Google Shape;353;p43"/>
          <p:cNvPicPr preferRelativeResize="0"/>
          <p:nvPr/>
        </p:nvPicPr>
        <p:blipFill>
          <a:blip r:embed="rId3">
            <a:alphaModFix/>
          </a:blip>
          <a:stretch>
            <a:fillRect/>
          </a:stretch>
        </p:blipFill>
        <p:spPr>
          <a:xfrm>
            <a:off x="4065550" y="1133400"/>
            <a:ext cx="5078438" cy="2703200"/>
          </a:xfrm>
          <a:prstGeom prst="rect">
            <a:avLst/>
          </a:prstGeom>
          <a:noFill/>
          <a:ln>
            <a:noFill/>
          </a:ln>
        </p:spPr>
      </p:pic>
      <p:pic>
        <p:nvPicPr>
          <p:cNvPr id="354" name="Google Shape;354;p43"/>
          <p:cNvPicPr preferRelativeResize="0"/>
          <p:nvPr/>
        </p:nvPicPr>
        <p:blipFill>
          <a:blip r:embed="rId4">
            <a:alphaModFix/>
          </a:blip>
          <a:stretch>
            <a:fillRect/>
          </a:stretch>
        </p:blipFill>
        <p:spPr>
          <a:xfrm>
            <a:off x="205786" y="256125"/>
            <a:ext cx="4173327" cy="648000"/>
          </a:xfrm>
          <a:prstGeom prst="rect">
            <a:avLst/>
          </a:prstGeom>
          <a:noFill/>
          <a:ln>
            <a:noFill/>
          </a:ln>
        </p:spPr>
      </p:pic>
      <p:sp>
        <p:nvSpPr>
          <p:cNvPr id="355" name="Google Shape;355;p43"/>
          <p:cNvSpPr/>
          <p:nvPr/>
        </p:nvSpPr>
        <p:spPr>
          <a:xfrm rot="10800000" flipH="1">
            <a:off x="2168700" y="996900"/>
            <a:ext cx="1629600" cy="1537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6" name="Google Shape;356;p43"/>
          <p:cNvSpPr txBox="1"/>
          <p:nvPr/>
        </p:nvSpPr>
        <p:spPr>
          <a:xfrm>
            <a:off x="5840425" y="228525"/>
            <a:ext cx="2048100" cy="7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000" b="1" i="1">
                <a:solidFill>
                  <a:schemeClr val="lt1"/>
                </a:solidFill>
              </a:rPr>
              <a:t>HISTORY</a:t>
            </a:r>
            <a:endParaRPr sz="3000" b="1" i="1">
              <a:solidFill>
                <a:schemeClr val="lt1"/>
              </a:solidFill>
            </a:endParaRPr>
          </a:p>
        </p:txBody>
      </p:sp>
      <p:pic>
        <p:nvPicPr>
          <p:cNvPr id="357" name="Google Shape;357;p43"/>
          <p:cNvPicPr preferRelativeResize="0"/>
          <p:nvPr/>
        </p:nvPicPr>
        <p:blipFill rotWithShape="1">
          <a:blip r:embed="rId5">
            <a:alphaModFix/>
          </a:blip>
          <a:srcRect t="9" b="9"/>
          <a:stretch/>
        </p:blipFill>
        <p:spPr>
          <a:xfrm>
            <a:off x="4691075" y="93455"/>
            <a:ext cx="1149350" cy="973332"/>
          </a:xfrm>
          <a:prstGeom prst="rect">
            <a:avLst/>
          </a:prstGeom>
          <a:noFill/>
          <a:ln>
            <a:noFill/>
          </a:ln>
        </p:spPr>
      </p:pic>
      <p:sp>
        <p:nvSpPr>
          <p:cNvPr id="358" name="Google Shape;358;p43"/>
          <p:cNvSpPr/>
          <p:nvPr/>
        </p:nvSpPr>
        <p:spPr>
          <a:xfrm rot="-1848669">
            <a:off x="6733237" y="4534529"/>
            <a:ext cx="4037211" cy="2205394"/>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 name="Google Shape;366;p44">
            <a:extLst>
              <a:ext uri="{FF2B5EF4-FFF2-40B4-BE49-F238E27FC236}">
                <a16:creationId xmlns:a16="http://schemas.microsoft.com/office/drawing/2014/main" id="{97220917-7F12-48F5-AE6A-1D07A900DE45}"/>
              </a:ext>
            </a:extLst>
          </p:cNvPr>
          <p:cNvPicPr preferRelativeResize="0"/>
          <p:nvPr/>
        </p:nvPicPr>
        <p:blipFill>
          <a:blip r:embed="rId6">
            <a:alphaModFix/>
          </a:blip>
          <a:stretch>
            <a:fillRect/>
          </a:stretch>
        </p:blipFill>
        <p:spPr>
          <a:xfrm>
            <a:off x="-3115056" y="5214752"/>
            <a:ext cx="3811924" cy="2135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4065550" y="1133400"/>
            <a:ext cx="5078438" cy="2703200"/>
          </a:xfrm>
          <a:prstGeom prst="rect">
            <a:avLst/>
          </a:prstGeom>
          <a:noFill/>
          <a:ln>
            <a:noFill/>
          </a:ln>
        </p:spPr>
      </p:pic>
      <p:pic>
        <p:nvPicPr>
          <p:cNvPr id="364" name="Google Shape;364;p44"/>
          <p:cNvPicPr preferRelativeResize="0"/>
          <p:nvPr/>
        </p:nvPicPr>
        <p:blipFill>
          <a:blip r:embed="rId4">
            <a:alphaModFix/>
          </a:blip>
          <a:stretch>
            <a:fillRect/>
          </a:stretch>
        </p:blipFill>
        <p:spPr>
          <a:xfrm>
            <a:off x="205786" y="256125"/>
            <a:ext cx="4173327" cy="648000"/>
          </a:xfrm>
          <a:prstGeom prst="rect">
            <a:avLst/>
          </a:prstGeom>
          <a:noFill/>
          <a:ln>
            <a:noFill/>
          </a:ln>
        </p:spPr>
      </p:pic>
      <p:sp>
        <p:nvSpPr>
          <p:cNvPr id="365" name="Google Shape;365;p44"/>
          <p:cNvSpPr/>
          <p:nvPr/>
        </p:nvSpPr>
        <p:spPr>
          <a:xfrm rot="10800000">
            <a:off x="4226725" y="3958825"/>
            <a:ext cx="1421400" cy="10242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66" name="Google Shape;366;p44"/>
          <p:cNvPicPr preferRelativeResize="0"/>
          <p:nvPr/>
        </p:nvPicPr>
        <p:blipFill>
          <a:blip r:embed="rId5">
            <a:alphaModFix/>
          </a:blip>
          <a:stretch>
            <a:fillRect/>
          </a:stretch>
        </p:blipFill>
        <p:spPr>
          <a:xfrm>
            <a:off x="152400" y="2855600"/>
            <a:ext cx="3811924" cy="2135500"/>
          </a:xfrm>
          <a:prstGeom prst="rect">
            <a:avLst/>
          </a:prstGeom>
          <a:noFill/>
          <a:ln>
            <a:noFill/>
          </a:ln>
        </p:spPr>
      </p:pic>
      <p:sp>
        <p:nvSpPr>
          <p:cNvPr id="367" name="Google Shape;367;p44"/>
          <p:cNvSpPr txBox="1"/>
          <p:nvPr/>
        </p:nvSpPr>
        <p:spPr>
          <a:xfrm>
            <a:off x="5840425" y="228525"/>
            <a:ext cx="2048100" cy="7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000" b="1" i="1">
                <a:solidFill>
                  <a:schemeClr val="lt1"/>
                </a:solidFill>
              </a:rPr>
              <a:t>HISTORY</a:t>
            </a:r>
            <a:endParaRPr sz="3000" b="1" i="1">
              <a:solidFill>
                <a:schemeClr val="lt1"/>
              </a:solidFill>
            </a:endParaRPr>
          </a:p>
        </p:txBody>
      </p:sp>
      <p:pic>
        <p:nvPicPr>
          <p:cNvPr id="368" name="Google Shape;368;p44"/>
          <p:cNvPicPr preferRelativeResize="0"/>
          <p:nvPr/>
        </p:nvPicPr>
        <p:blipFill rotWithShape="1">
          <a:blip r:embed="rId6">
            <a:alphaModFix/>
          </a:blip>
          <a:srcRect t="9" b="9"/>
          <a:stretch/>
        </p:blipFill>
        <p:spPr>
          <a:xfrm>
            <a:off x="4691075" y="93455"/>
            <a:ext cx="1149350" cy="973332"/>
          </a:xfrm>
          <a:prstGeom prst="rect">
            <a:avLst/>
          </a:prstGeom>
          <a:noFill/>
          <a:ln>
            <a:noFill/>
          </a:ln>
        </p:spPr>
      </p:pic>
      <p:sp>
        <p:nvSpPr>
          <p:cNvPr id="369" name="Google Shape;369;p44"/>
          <p:cNvSpPr/>
          <p:nvPr/>
        </p:nvSpPr>
        <p:spPr>
          <a:xfrm rot="-1848669">
            <a:off x="6733237" y="4534529"/>
            <a:ext cx="4037211" cy="2205394"/>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44"/>
          <p:cNvSpPr/>
          <p:nvPr/>
        </p:nvSpPr>
        <p:spPr>
          <a:xfrm rot="10800000" flipH="1">
            <a:off x="2168700" y="996900"/>
            <a:ext cx="1629600" cy="1537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74"/>
        <p:cNvGrpSpPr/>
        <p:nvPr/>
      </p:nvGrpSpPr>
      <p:grpSpPr>
        <a:xfrm>
          <a:off x="0" y="0"/>
          <a:ext cx="0" cy="0"/>
          <a:chOff x="0" y="0"/>
          <a:chExt cx="0" cy="0"/>
        </a:xfrm>
      </p:grpSpPr>
      <p:sp>
        <p:nvSpPr>
          <p:cNvPr id="375" name="Google Shape;375;p45"/>
          <p:cNvSpPr txBox="1"/>
          <p:nvPr/>
        </p:nvSpPr>
        <p:spPr>
          <a:xfrm>
            <a:off x="3072000" y="-121380"/>
            <a:ext cx="3000000" cy="6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ru" sz="3000" b="1" dirty="0">
                <a:solidFill>
                  <a:schemeClr val="lt1"/>
                </a:solidFill>
              </a:rPr>
              <a:t>Milestones</a:t>
            </a:r>
            <a:endParaRPr sz="3000" b="1" dirty="0">
              <a:solidFill>
                <a:schemeClr val="lt1"/>
              </a:solidFill>
            </a:endParaRPr>
          </a:p>
        </p:txBody>
      </p:sp>
      <p:sp>
        <p:nvSpPr>
          <p:cNvPr id="376" name="Google Shape;376;p45"/>
          <p:cNvSpPr/>
          <p:nvPr/>
        </p:nvSpPr>
        <p:spPr>
          <a:xfrm>
            <a:off x="594200" y="730725"/>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Personal pages</a:t>
            </a:r>
            <a:endParaRPr sz="2800"/>
          </a:p>
        </p:txBody>
      </p:sp>
      <p:sp>
        <p:nvSpPr>
          <p:cNvPr id="377" name="Google Shape;377;p45"/>
          <p:cNvSpPr/>
          <p:nvPr/>
        </p:nvSpPr>
        <p:spPr>
          <a:xfrm>
            <a:off x="5178394" y="730725"/>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All operational</a:t>
            </a:r>
            <a:endParaRPr sz="2800"/>
          </a:p>
        </p:txBody>
      </p:sp>
      <p:sp>
        <p:nvSpPr>
          <p:cNvPr id="378" name="Google Shape;378;p45"/>
          <p:cNvSpPr/>
          <p:nvPr/>
        </p:nvSpPr>
        <p:spPr>
          <a:xfrm>
            <a:off x="594200" y="2278122"/>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Group support</a:t>
            </a:r>
            <a:endParaRPr sz="2800" dirty="0"/>
          </a:p>
        </p:txBody>
      </p:sp>
      <p:sp>
        <p:nvSpPr>
          <p:cNvPr id="379" name="Google Shape;379;p45"/>
          <p:cNvSpPr/>
          <p:nvPr/>
        </p:nvSpPr>
        <p:spPr>
          <a:xfrm>
            <a:off x="5178394" y="2278122"/>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Create 10 different Contests</a:t>
            </a:r>
          </a:p>
        </p:txBody>
      </p:sp>
      <p:sp>
        <p:nvSpPr>
          <p:cNvPr id="380" name="Google Shape;380;p45"/>
          <p:cNvSpPr/>
          <p:nvPr/>
        </p:nvSpPr>
        <p:spPr>
          <a:xfrm>
            <a:off x="594200" y="3825519"/>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Team support</a:t>
            </a:r>
          </a:p>
        </p:txBody>
      </p:sp>
      <p:sp>
        <p:nvSpPr>
          <p:cNvPr id="381" name="Google Shape;381;p45"/>
          <p:cNvSpPr/>
          <p:nvPr/>
        </p:nvSpPr>
        <p:spPr>
          <a:xfrm>
            <a:off x="5178394" y="3825519"/>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Add more customizations</a:t>
            </a:r>
          </a:p>
        </p:txBody>
      </p:sp>
      <p:sp>
        <p:nvSpPr>
          <p:cNvPr id="382" name="Google Shape;382;p45"/>
          <p:cNvSpPr/>
          <p:nvPr/>
        </p:nvSpPr>
        <p:spPr>
          <a:xfrm>
            <a:off x="594200" y="5372916"/>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Invite expert for frontend</a:t>
            </a:r>
            <a:endParaRPr sz="2800"/>
          </a:p>
        </p:txBody>
      </p:sp>
      <p:sp>
        <p:nvSpPr>
          <p:cNvPr id="383" name="Google Shape;383;p45"/>
          <p:cNvSpPr/>
          <p:nvPr/>
        </p:nvSpPr>
        <p:spPr>
          <a:xfrm>
            <a:off x="5178394" y="5372916"/>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University partnership</a:t>
            </a:r>
            <a:endParaRPr sz="2800"/>
          </a:p>
        </p:txBody>
      </p:sp>
      <p:sp>
        <p:nvSpPr>
          <p:cNvPr id="384" name="Google Shape;384;p45"/>
          <p:cNvSpPr/>
          <p:nvPr/>
        </p:nvSpPr>
        <p:spPr>
          <a:xfrm>
            <a:off x="594200" y="6920313"/>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Rewrite the frontend</a:t>
            </a:r>
            <a:endParaRPr sz="2800"/>
          </a:p>
        </p:txBody>
      </p:sp>
      <p:sp>
        <p:nvSpPr>
          <p:cNvPr id="385" name="Google Shape;385;p45"/>
          <p:cNvSpPr/>
          <p:nvPr/>
        </p:nvSpPr>
        <p:spPr>
          <a:xfrm>
            <a:off x="5178394" y="6920313"/>
            <a:ext cx="3371400" cy="1143900"/>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Launch</a:t>
            </a:r>
            <a:endParaRPr sz="2800"/>
          </a:p>
        </p:txBody>
      </p:sp>
      <p:sp>
        <p:nvSpPr>
          <p:cNvPr id="386" name="Google Shape;386;p45"/>
          <p:cNvSpPr/>
          <p:nvPr/>
        </p:nvSpPr>
        <p:spPr>
          <a:xfrm rot="10800000" flipH="1">
            <a:off x="4530746" y="82339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87" name="Google Shape;387;p45"/>
          <p:cNvSpPr/>
          <p:nvPr/>
        </p:nvSpPr>
        <p:spPr>
          <a:xfrm rot="10800000" flipH="1">
            <a:off x="4530746" y="2278055"/>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88" name="Google Shape;388;p45"/>
          <p:cNvSpPr/>
          <p:nvPr/>
        </p:nvSpPr>
        <p:spPr>
          <a:xfrm rot="10800000" flipH="1">
            <a:off x="4530746" y="382545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89" name="Google Shape;389;p45"/>
          <p:cNvSpPr/>
          <p:nvPr/>
        </p:nvSpPr>
        <p:spPr>
          <a:xfrm rot="10800000" flipH="1">
            <a:off x="4530746" y="5372849"/>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0" name="Google Shape;390;p45"/>
          <p:cNvSpPr/>
          <p:nvPr/>
        </p:nvSpPr>
        <p:spPr>
          <a:xfrm rot="10800000" flipH="1">
            <a:off x="4530746" y="682751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1" name="Google Shape;391;p45"/>
          <p:cNvSpPr/>
          <p:nvPr/>
        </p:nvSpPr>
        <p:spPr>
          <a:xfrm rot="10800000">
            <a:off x="3965447" y="82339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2" name="Google Shape;392;p45"/>
          <p:cNvSpPr/>
          <p:nvPr/>
        </p:nvSpPr>
        <p:spPr>
          <a:xfrm rot="10800000">
            <a:off x="3965447" y="2278055"/>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3" name="Google Shape;393;p45"/>
          <p:cNvSpPr/>
          <p:nvPr/>
        </p:nvSpPr>
        <p:spPr>
          <a:xfrm rot="10800000">
            <a:off x="3965447" y="382545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4" name="Google Shape;394;p45"/>
          <p:cNvSpPr/>
          <p:nvPr/>
        </p:nvSpPr>
        <p:spPr>
          <a:xfrm rot="10800000">
            <a:off x="3965447" y="5372849"/>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5" name="Google Shape;395;p45"/>
          <p:cNvSpPr/>
          <p:nvPr/>
        </p:nvSpPr>
        <p:spPr>
          <a:xfrm rot="10800000">
            <a:off x="3965447" y="682751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396" name="Google Shape;396;p45"/>
          <p:cNvSpPr/>
          <p:nvPr/>
        </p:nvSpPr>
        <p:spPr>
          <a:xfrm flipH="1">
            <a:off x="4296050" y="758797"/>
            <a:ext cx="551700" cy="9605100"/>
          </a:xfrm>
          <a:prstGeom prst="down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0"/>
        <p:cNvGrpSpPr/>
        <p:nvPr/>
      </p:nvGrpSpPr>
      <p:grpSpPr>
        <a:xfrm>
          <a:off x="0" y="0"/>
          <a:ext cx="0" cy="0"/>
          <a:chOff x="0" y="0"/>
          <a:chExt cx="0" cy="0"/>
        </a:xfrm>
      </p:grpSpPr>
      <p:sp>
        <p:nvSpPr>
          <p:cNvPr id="401" name="Google Shape;401;p46"/>
          <p:cNvSpPr txBox="1"/>
          <p:nvPr/>
        </p:nvSpPr>
        <p:spPr>
          <a:xfrm>
            <a:off x="3072000" y="-3316700"/>
            <a:ext cx="3000000" cy="6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ru" sz="3000" b="1">
                <a:solidFill>
                  <a:schemeClr val="lt1"/>
                </a:solidFill>
              </a:rPr>
              <a:t>Milestones</a:t>
            </a:r>
            <a:endParaRPr sz="3000" b="1">
              <a:solidFill>
                <a:schemeClr val="lt1"/>
              </a:solidFill>
            </a:endParaRPr>
          </a:p>
        </p:txBody>
      </p:sp>
      <p:sp>
        <p:nvSpPr>
          <p:cNvPr id="402" name="Google Shape;402;p46"/>
          <p:cNvSpPr/>
          <p:nvPr/>
        </p:nvSpPr>
        <p:spPr>
          <a:xfrm>
            <a:off x="594200" y="-2698275"/>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Personal pages</a:t>
            </a:r>
            <a:endParaRPr sz="2800"/>
          </a:p>
        </p:txBody>
      </p:sp>
      <p:sp>
        <p:nvSpPr>
          <p:cNvPr id="403" name="Google Shape;403;p46"/>
          <p:cNvSpPr/>
          <p:nvPr/>
        </p:nvSpPr>
        <p:spPr>
          <a:xfrm>
            <a:off x="5178394" y="-2698275"/>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All operational</a:t>
            </a:r>
            <a:endParaRPr sz="2800"/>
          </a:p>
        </p:txBody>
      </p:sp>
      <p:sp>
        <p:nvSpPr>
          <p:cNvPr id="404" name="Google Shape;404;p46"/>
          <p:cNvSpPr/>
          <p:nvPr/>
        </p:nvSpPr>
        <p:spPr>
          <a:xfrm>
            <a:off x="594200" y="-1150878"/>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Group support</a:t>
            </a:r>
          </a:p>
        </p:txBody>
      </p:sp>
      <p:sp>
        <p:nvSpPr>
          <p:cNvPr id="405" name="Google Shape;405;p46"/>
          <p:cNvSpPr/>
          <p:nvPr/>
        </p:nvSpPr>
        <p:spPr>
          <a:xfrm>
            <a:off x="5178394" y="-1150878"/>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Create 10 different Contests</a:t>
            </a:r>
          </a:p>
        </p:txBody>
      </p:sp>
      <p:sp>
        <p:nvSpPr>
          <p:cNvPr id="406" name="Google Shape;406;p46"/>
          <p:cNvSpPr/>
          <p:nvPr/>
        </p:nvSpPr>
        <p:spPr>
          <a:xfrm>
            <a:off x="594200" y="396519"/>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Team support</a:t>
            </a:r>
          </a:p>
        </p:txBody>
      </p:sp>
      <p:sp>
        <p:nvSpPr>
          <p:cNvPr id="407" name="Google Shape;407;p46"/>
          <p:cNvSpPr/>
          <p:nvPr/>
        </p:nvSpPr>
        <p:spPr>
          <a:xfrm>
            <a:off x="5178394" y="396519"/>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Add more customizations</a:t>
            </a:r>
          </a:p>
        </p:txBody>
      </p:sp>
      <p:sp>
        <p:nvSpPr>
          <p:cNvPr id="408" name="Google Shape;408;p46"/>
          <p:cNvSpPr/>
          <p:nvPr/>
        </p:nvSpPr>
        <p:spPr>
          <a:xfrm>
            <a:off x="594200" y="1943916"/>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Invite expert for frontend</a:t>
            </a:r>
            <a:endParaRPr sz="2800"/>
          </a:p>
        </p:txBody>
      </p:sp>
      <p:sp>
        <p:nvSpPr>
          <p:cNvPr id="409" name="Google Shape;409;p46"/>
          <p:cNvSpPr/>
          <p:nvPr/>
        </p:nvSpPr>
        <p:spPr>
          <a:xfrm>
            <a:off x="5178394" y="1943916"/>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University partnership</a:t>
            </a:r>
            <a:endParaRPr sz="2800"/>
          </a:p>
        </p:txBody>
      </p:sp>
      <p:sp>
        <p:nvSpPr>
          <p:cNvPr id="410" name="Google Shape;410;p46"/>
          <p:cNvSpPr/>
          <p:nvPr/>
        </p:nvSpPr>
        <p:spPr>
          <a:xfrm>
            <a:off x="594200" y="3491313"/>
            <a:ext cx="3371400" cy="1143900"/>
          </a:xfrm>
          <a:prstGeom prst="roundRect">
            <a:avLst>
              <a:gd name="adj" fmla="val 50000"/>
            </a:avLst>
          </a:prstGeom>
          <a:solidFill>
            <a:srgbClr val="0AE6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Rewrite the frontend</a:t>
            </a:r>
            <a:endParaRPr sz="2800"/>
          </a:p>
        </p:txBody>
      </p:sp>
      <p:sp>
        <p:nvSpPr>
          <p:cNvPr id="411" name="Google Shape;411;p46"/>
          <p:cNvSpPr/>
          <p:nvPr/>
        </p:nvSpPr>
        <p:spPr>
          <a:xfrm>
            <a:off x="5178394" y="3491313"/>
            <a:ext cx="3371400" cy="1143900"/>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u" sz="2800"/>
              <a:t>Launch</a:t>
            </a:r>
            <a:endParaRPr sz="2800"/>
          </a:p>
        </p:txBody>
      </p:sp>
      <p:sp>
        <p:nvSpPr>
          <p:cNvPr id="412" name="Google Shape;412;p46"/>
          <p:cNvSpPr/>
          <p:nvPr/>
        </p:nvSpPr>
        <p:spPr>
          <a:xfrm rot="10800000" flipH="1">
            <a:off x="4530746" y="-2605608"/>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3" name="Google Shape;413;p46"/>
          <p:cNvSpPr/>
          <p:nvPr/>
        </p:nvSpPr>
        <p:spPr>
          <a:xfrm rot="10800000" flipH="1">
            <a:off x="4530746" y="-1150945"/>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4" name="Google Shape;414;p46"/>
          <p:cNvSpPr/>
          <p:nvPr/>
        </p:nvSpPr>
        <p:spPr>
          <a:xfrm rot="10800000" flipH="1">
            <a:off x="4530746" y="39645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5" name="Google Shape;415;p46"/>
          <p:cNvSpPr/>
          <p:nvPr/>
        </p:nvSpPr>
        <p:spPr>
          <a:xfrm rot="10800000" flipH="1">
            <a:off x="4530746" y="1943849"/>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6" name="Google Shape;416;p46"/>
          <p:cNvSpPr/>
          <p:nvPr/>
        </p:nvSpPr>
        <p:spPr>
          <a:xfrm rot="10800000" flipH="1">
            <a:off x="4530746" y="339851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7" name="Google Shape;417;p46"/>
          <p:cNvSpPr/>
          <p:nvPr/>
        </p:nvSpPr>
        <p:spPr>
          <a:xfrm rot="10800000">
            <a:off x="3965447" y="-2605608"/>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8" name="Google Shape;418;p46"/>
          <p:cNvSpPr/>
          <p:nvPr/>
        </p:nvSpPr>
        <p:spPr>
          <a:xfrm rot="10800000">
            <a:off x="3965447" y="-1150945"/>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19" name="Google Shape;419;p46"/>
          <p:cNvSpPr/>
          <p:nvPr/>
        </p:nvSpPr>
        <p:spPr>
          <a:xfrm rot="10800000">
            <a:off x="3965447" y="39645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20" name="Google Shape;420;p46"/>
          <p:cNvSpPr/>
          <p:nvPr/>
        </p:nvSpPr>
        <p:spPr>
          <a:xfrm rot="10800000">
            <a:off x="3965447" y="1943849"/>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21" name="Google Shape;421;p46"/>
          <p:cNvSpPr/>
          <p:nvPr/>
        </p:nvSpPr>
        <p:spPr>
          <a:xfrm rot="10800000">
            <a:off x="3965447" y="3398512"/>
            <a:ext cx="647700" cy="7389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
        <p:nvSpPr>
          <p:cNvPr id="422" name="Google Shape;422;p46"/>
          <p:cNvSpPr/>
          <p:nvPr/>
        </p:nvSpPr>
        <p:spPr>
          <a:xfrm flipH="1">
            <a:off x="4296050" y="-2670203"/>
            <a:ext cx="551700" cy="9605100"/>
          </a:xfrm>
          <a:prstGeom prst="down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26"/>
        <p:cNvGrpSpPr/>
        <p:nvPr/>
      </p:nvGrpSpPr>
      <p:grpSpPr>
        <a:xfrm>
          <a:off x="0" y="0"/>
          <a:ext cx="0" cy="0"/>
          <a:chOff x="0" y="0"/>
          <a:chExt cx="0" cy="0"/>
        </a:xfrm>
      </p:grpSpPr>
      <p:sp>
        <p:nvSpPr>
          <p:cNvPr id="427" name="Google Shape;427;p47"/>
          <p:cNvSpPr txBox="1"/>
          <p:nvPr/>
        </p:nvSpPr>
        <p:spPr>
          <a:xfrm>
            <a:off x="4932700" y="3922450"/>
            <a:ext cx="38208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ru" sz="3000" b="1">
                <a:solidFill>
                  <a:schemeClr val="lt1"/>
                </a:solidFill>
              </a:rPr>
              <a:t>The MVP showcase</a:t>
            </a:r>
            <a:endParaRPr sz="3000" b="1">
              <a:solidFill>
                <a:schemeClr val="lt1"/>
              </a:solidFill>
            </a:endParaRPr>
          </a:p>
        </p:txBody>
      </p:sp>
      <p:pic>
        <p:nvPicPr>
          <p:cNvPr id="428" name="Google Shape;428;p47"/>
          <p:cNvPicPr preferRelativeResize="0"/>
          <p:nvPr/>
        </p:nvPicPr>
        <p:blipFill>
          <a:blip r:embed="rId3">
            <a:alphaModFix/>
          </a:blip>
          <a:stretch>
            <a:fillRect/>
          </a:stretch>
        </p:blipFill>
        <p:spPr>
          <a:xfrm>
            <a:off x="108850" y="2755200"/>
            <a:ext cx="4378912" cy="2261299"/>
          </a:xfrm>
          <a:prstGeom prst="rect">
            <a:avLst/>
          </a:prstGeom>
          <a:noFill/>
          <a:ln>
            <a:noFill/>
          </a:ln>
        </p:spPr>
      </p:pic>
      <p:pic>
        <p:nvPicPr>
          <p:cNvPr id="429" name="Google Shape;429;p47"/>
          <p:cNvPicPr preferRelativeResize="0"/>
          <p:nvPr/>
        </p:nvPicPr>
        <p:blipFill>
          <a:blip r:embed="rId4">
            <a:alphaModFix/>
          </a:blip>
          <a:stretch>
            <a:fillRect/>
          </a:stretch>
        </p:blipFill>
        <p:spPr>
          <a:xfrm>
            <a:off x="5430800" y="99800"/>
            <a:ext cx="3586199" cy="3291975"/>
          </a:xfrm>
          <a:prstGeom prst="rect">
            <a:avLst/>
          </a:prstGeom>
          <a:noFill/>
          <a:ln>
            <a:noFill/>
          </a:ln>
        </p:spPr>
      </p:pic>
      <p:pic>
        <p:nvPicPr>
          <p:cNvPr id="430" name="Google Shape;430;p47"/>
          <p:cNvPicPr preferRelativeResize="0"/>
          <p:nvPr/>
        </p:nvPicPr>
        <p:blipFill>
          <a:blip r:embed="rId5">
            <a:alphaModFix/>
          </a:blip>
          <a:stretch>
            <a:fillRect/>
          </a:stretch>
        </p:blipFill>
        <p:spPr>
          <a:xfrm>
            <a:off x="1395326" y="253875"/>
            <a:ext cx="2317875" cy="2317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p:cNvSpPr txBox="1"/>
          <p:nvPr/>
        </p:nvSpPr>
        <p:spPr>
          <a:xfrm>
            <a:off x="0" y="300650"/>
            <a:ext cx="9144000" cy="1031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5500">
                <a:solidFill>
                  <a:schemeClr val="dk1"/>
                </a:solidFill>
                <a:latin typeface="Roboto"/>
                <a:ea typeface="Roboto"/>
                <a:cs typeface="Roboto"/>
                <a:sym typeface="Roboto"/>
              </a:rPr>
              <a:t>Thank you for listening!</a:t>
            </a:r>
            <a:endParaRPr sz="5500">
              <a:solidFill>
                <a:schemeClr val="dk1"/>
              </a:solidFill>
              <a:latin typeface="Roboto"/>
              <a:ea typeface="Roboto"/>
              <a:cs typeface="Roboto"/>
              <a:sym typeface="Roboto"/>
            </a:endParaRPr>
          </a:p>
        </p:txBody>
      </p:sp>
      <p:sp>
        <p:nvSpPr>
          <p:cNvPr id="436" name="Google Shape;436;p48"/>
          <p:cNvSpPr/>
          <p:nvPr/>
        </p:nvSpPr>
        <p:spPr>
          <a:xfrm>
            <a:off x="1645725" y="1758900"/>
            <a:ext cx="2501700" cy="2551500"/>
          </a:xfrm>
          <a:prstGeom prst="heart">
            <a:avLst/>
          </a:prstGeom>
          <a:solidFill>
            <a:srgbClr val="00FF00">
              <a:alpha val="7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7" name="Google Shape;437;p48"/>
          <p:cNvSpPr/>
          <p:nvPr/>
        </p:nvSpPr>
        <p:spPr>
          <a:xfrm>
            <a:off x="1708275" y="1823438"/>
            <a:ext cx="2376600" cy="2424000"/>
          </a:xfrm>
          <a:prstGeom prst="hear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8" name="Google Shape;438;p48"/>
          <p:cNvSpPr/>
          <p:nvPr/>
        </p:nvSpPr>
        <p:spPr>
          <a:xfrm>
            <a:off x="4575190" y="3478075"/>
            <a:ext cx="1251000" cy="1275900"/>
          </a:xfrm>
          <a:prstGeom prst="heart">
            <a:avLst/>
          </a:prstGeom>
          <a:solidFill>
            <a:srgbClr val="00FF00">
              <a:alpha val="7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9" name="Google Shape;439;p48"/>
          <p:cNvSpPr/>
          <p:nvPr/>
        </p:nvSpPr>
        <p:spPr>
          <a:xfrm>
            <a:off x="4606463" y="3510349"/>
            <a:ext cx="1188600" cy="1211400"/>
          </a:xfrm>
          <a:prstGeom prst="hear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48"/>
          <p:cNvSpPr/>
          <p:nvPr/>
        </p:nvSpPr>
        <p:spPr>
          <a:xfrm rot="947871">
            <a:off x="6113221" y="1975003"/>
            <a:ext cx="1072199" cy="1093462"/>
          </a:xfrm>
          <a:prstGeom prst="heart">
            <a:avLst/>
          </a:prstGeom>
          <a:solidFill>
            <a:srgbClr val="00FF00">
              <a:alpha val="7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1" name="Google Shape;441;p48"/>
          <p:cNvSpPr/>
          <p:nvPr/>
        </p:nvSpPr>
        <p:spPr>
          <a:xfrm rot="948243">
            <a:off x="6140127" y="2002792"/>
            <a:ext cx="1018916" cy="1037914"/>
          </a:xfrm>
          <a:prstGeom prst="hear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2" name="Google Shape;442;p48"/>
          <p:cNvSpPr/>
          <p:nvPr/>
        </p:nvSpPr>
        <p:spPr>
          <a:xfrm rot="-743028">
            <a:off x="-2900182" y="4824793"/>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9"/>
          <p:cNvSpPr txBox="1"/>
          <p:nvPr/>
        </p:nvSpPr>
        <p:spPr>
          <a:xfrm>
            <a:off x="1520250" y="2095350"/>
            <a:ext cx="6103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6000">
                <a:solidFill>
                  <a:schemeClr val="dk1"/>
                </a:solidFill>
                <a:latin typeface="Roboto"/>
                <a:ea typeface="Roboto"/>
                <a:cs typeface="Roboto"/>
                <a:sym typeface="Roboto"/>
              </a:rPr>
              <a:t>Any questions?</a:t>
            </a:r>
            <a:endParaRPr sz="6000">
              <a:solidFill>
                <a:schemeClr val="dk1"/>
              </a:solidFill>
              <a:latin typeface="Roboto"/>
              <a:ea typeface="Roboto"/>
              <a:cs typeface="Roboto"/>
              <a:sym typeface="Roboto"/>
            </a:endParaRPr>
          </a:p>
        </p:txBody>
      </p:sp>
      <p:pic>
        <p:nvPicPr>
          <p:cNvPr id="448" name="Google Shape;448;p49"/>
          <p:cNvPicPr preferRelativeResize="0"/>
          <p:nvPr/>
        </p:nvPicPr>
        <p:blipFill rotWithShape="1">
          <a:blip r:embed="rId3">
            <a:alphaModFix/>
          </a:blip>
          <a:srcRect t="9" b="9"/>
          <a:stretch/>
        </p:blipFill>
        <p:spPr>
          <a:xfrm>
            <a:off x="7291250" y="3551150"/>
            <a:ext cx="1700350" cy="1439951"/>
          </a:xfrm>
          <a:prstGeom prst="rect">
            <a:avLst/>
          </a:prstGeom>
          <a:noFill/>
          <a:ln>
            <a:noFill/>
          </a:ln>
        </p:spPr>
      </p:pic>
      <p:sp>
        <p:nvSpPr>
          <p:cNvPr id="449" name="Google Shape;449;p49"/>
          <p:cNvSpPr/>
          <p:nvPr/>
        </p:nvSpPr>
        <p:spPr>
          <a:xfrm rot="-743028">
            <a:off x="-3203657" y="-1159907"/>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ctrTitle"/>
          </p:nvPr>
        </p:nvSpPr>
        <p:spPr>
          <a:xfrm>
            <a:off x="2765550" y="4384475"/>
            <a:ext cx="3612900" cy="41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4500" dirty="0">
                <a:latin typeface="Roboto"/>
                <a:ea typeface="Roboto"/>
                <a:cs typeface="Roboto"/>
                <a:sym typeface="Roboto"/>
              </a:rPr>
              <a:t>Codeforces</a:t>
            </a:r>
            <a:endParaRPr sz="4500" dirty="0">
              <a:latin typeface="Roboto"/>
              <a:ea typeface="Roboto"/>
              <a:cs typeface="Roboto"/>
              <a:sym typeface="Roboto"/>
            </a:endParaRPr>
          </a:p>
        </p:txBody>
      </p:sp>
      <p:pic>
        <p:nvPicPr>
          <p:cNvPr id="83" name="Google Shape;83;p16"/>
          <p:cNvPicPr preferRelativeResize="0"/>
          <p:nvPr/>
        </p:nvPicPr>
        <p:blipFill>
          <a:blip r:embed="rId3">
            <a:alphaModFix/>
          </a:blip>
          <a:stretch>
            <a:fillRect/>
          </a:stretch>
        </p:blipFill>
        <p:spPr>
          <a:xfrm>
            <a:off x="2631149" y="316125"/>
            <a:ext cx="3881700" cy="3375425"/>
          </a:xfrm>
          <a:prstGeom prst="rect">
            <a:avLst/>
          </a:prstGeom>
          <a:noFill/>
          <a:ln>
            <a:noFill/>
          </a:ln>
        </p:spPr>
      </p:pic>
      <p:sp>
        <p:nvSpPr>
          <p:cNvPr id="84" name="Google Shape;84;p16"/>
          <p:cNvSpPr/>
          <p:nvPr/>
        </p:nvSpPr>
        <p:spPr>
          <a:xfrm rot="-743028">
            <a:off x="-2852257" y="-942982"/>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p:nvPr/>
        </p:nvSpPr>
        <p:spPr>
          <a:xfrm rot="-742727">
            <a:off x="-1541654" y="4080477"/>
            <a:ext cx="1665316" cy="550376"/>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75;p15">
            <a:extLst>
              <a:ext uri="{FF2B5EF4-FFF2-40B4-BE49-F238E27FC236}">
                <a16:creationId xmlns:a16="http://schemas.microsoft.com/office/drawing/2014/main" id="{2F9AAFB6-400A-4AD2-BFA1-4A82EA632383}"/>
              </a:ext>
            </a:extLst>
          </p:cNvPr>
          <p:cNvPicPr preferRelativeResize="0"/>
          <p:nvPr/>
        </p:nvPicPr>
        <p:blipFill>
          <a:blip r:embed="rId4">
            <a:alphaModFix/>
          </a:blip>
          <a:stretch>
            <a:fillRect/>
          </a:stretch>
        </p:blipFill>
        <p:spPr>
          <a:xfrm>
            <a:off x="10595987" y="1767587"/>
            <a:ext cx="1628775" cy="1714500"/>
          </a:xfrm>
          <a:prstGeom prst="rect">
            <a:avLst/>
          </a:prstGeom>
          <a:noFill/>
          <a:ln>
            <a:noFill/>
          </a:ln>
        </p:spPr>
      </p:pic>
      <p:pic>
        <p:nvPicPr>
          <p:cNvPr id="7" name="Google Shape;76;p15">
            <a:extLst>
              <a:ext uri="{FF2B5EF4-FFF2-40B4-BE49-F238E27FC236}">
                <a16:creationId xmlns:a16="http://schemas.microsoft.com/office/drawing/2014/main" id="{577BDB22-F64C-4B65-88B7-DFF9C4D8281B}"/>
              </a:ext>
            </a:extLst>
          </p:cNvPr>
          <p:cNvPicPr preferRelativeResize="0"/>
          <p:nvPr/>
        </p:nvPicPr>
        <p:blipFill>
          <a:blip r:embed="rId5">
            <a:alphaModFix/>
          </a:blip>
          <a:stretch>
            <a:fillRect/>
          </a:stretch>
        </p:blipFill>
        <p:spPr>
          <a:xfrm>
            <a:off x="3392974" y="-1563913"/>
            <a:ext cx="2181225" cy="600075"/>
          </a:xfrm>
          <a:prstGeom prst="rect">
            <a:avLst/>
          </a:prstGeom>
          <a:noFill/>
          <a:ln>
            <a:noFill/>
          </a:ln>
        </p:spPr>
      </p:pic>
      <p:sp>
        <p:nvSpPr>
          <p:cNvPr id="10" name="Google Shape;92;p17">
            <a:extLst>
              <a:ext uri="{FF2B5EF4-FFF2-40B4-BE49-F238E27FC236}">
                <a16:creationId xmlns:a16="http://schemas.microsoft.com/office/drawing/2014/main" id="{68FE4938-B7F7-4110-80AF-2C345E21F16A}"/>
              </a:ext>
            </a:extLst>
          </p:cNvPr>
          <p:cNvSpPr/>
          <p:nvPr/>
        </p:nvSpPr>
        <p:spPr>
          <a:xfrm>
            <a:off x="3332014" y="-1400245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93;p17">
            <a:extLst>
              <a:ext uri="{FF2B5EF4-FFF2-40B4-BE49-F238E27FC236}">
                <a16:creationId xmlns:a16="http://schemas.microsoft.com/office/drawing/2014/main" id="{0E6AC751-EE26-4E2E-86BA-A2E22260CC49}"/>
              </a:ext>
            </a:extLst>
          </p:cNvPr>
          <p:cNvSpPr/>
          <p:nvPr/>
        </p:nvSpPr>
        <p:spPr>
          <a:xfrm>
            <a:off x="4141089" y="-1373245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94;p17">
            <a:extLst>
              <a:ext uri="{FF2B5EF4-FFF2-40B4-BE49-F238E27FC236}">
                <a16:creationId xmlns:a16="http://schemas.microsoft.com/office/drawing/2014/main" id="{7140F933-F76F-4FAF-B58A-1ED45DADAA77}"/>
              </a:ext>
            </a:extLst>
          </p:cNvPr>
          <p:cNvSpPr/>
          <p:nvPr/>
        </p:nvSpPr>
        <p:spPr>
          <a:xfrm>
            <a:off x="4902489" y="-1346245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95;p17">
            <a:extLst>
              <a:ext uri="{FF2B5EF4-FFF2-40B4-BE49-F238E27FC236}">
                <a16:creationId xmlns:a16="http://schemas.microsoft.com/office/drawing/2014/main" id="{C65AE469-7196-4C9A-AE2E-0CF217B2B1F9}"/>
              </a:ext>
            </a:extLst>
          </p:cNvPr>
          <p:cNvSpPr/>
          <p:nvPr/>
        </p:nvSpPr>
        <p:spPr>
          <a:xfrm>
            <a:off x="6001864" y="-1384192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Рисунок 2">
            <a:extLst>
              <a:ext uri="{FF2B5EF4-FFF2-40B4-BE49-F238E27FC236}">
                <a16:creationId xmlns:a16="http://schemas.microsoft.com/office/drawing/2014/main" id="{4F5A0241-7859-40FA-AD2A-CD47EC3FEC49}"/>
              </a:ext>
            </a:extLst>
          </p:cNvPr>
          <p:cNvPicPr>
            <a:picLocks noChangeAspect="1"/>
          </p:cNvPicPr>
          <p:nvPr/>
        </p:nvPicPr>
        <p:blipFill>
          <a:blip r:embed="rId6"/>
          <a:stretch>
            <a:fillRect/>
          </a:stretch>
        </p:blipFill>
        <p:spPr>
          <a:xfrm>
            <a:off x="987793" y="-2477169"/>
            <a:ext cx="7168411" cy="21003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Google Shape;92;p17"/>
          <p:cNvSpPr/>
          <p:nvPr/>
        </p:nvSpPr>
        <p:spPr>
          <a:xfrm>
            <a:off x="3001525" y="-4412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93;p17"/>
          <p:cNvSpPr/>
          <p:nvPr/>
        </p:nvSpPr>
        <p:spPr>
          <a:xfrm>
            <a:off x="3810600" y="22587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17"/>
          <p:cNvSpPr/>
          <p:nvPr/>
        </p:nvSpPr>
        <p:spPr>
          <a:xfrm>
            <a:off x="4572000" y="49587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7"/>
          <p:cNvSpPr/>
          <p:nvPr/>
        </p:nvSpPr>
        <p:spPr>
          <a:xfrm>
            <a:off x="5671375" y="1164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 name="Рисунок 7">
            <a:extLst>
              <a:ext uri="{FF2B5EF4-FFF2-40B4-BE49-F238E27FC236}">
                <a16:creationId xmlns:a16="http://schemas.microsoft.com/office/drawing/2014/main" id="{C5CAA13C-0458-4DCB-BE5D-43EA274FBD98}"/>
              </a:ext>
            </a:extLst>
          </p:cNvPr>
          <p:cNvPicPr>
            <a:picLocks noChangeAspect="1"/>
          </p:cNvPicPr>
          <p:nvPr/>
        </p:nvPicPr>
        <p:blipFill>
          <a:blip r:embed="rId3"/>
          <a:stretch>
            <a:fillRect/>
          </a:stretch>
        </p:blipFill>
        <p:spPr>
          <a:xfrm>
            <a:off x="987794" y="1521565"/>
            <a:ext cx="7168411" cy="2100369"/>
          </a:xfrm>
          <a:prstGeom prst="rect">
            <a:avLst/>
          </a:prstGeom>
        </p:spPr>
      </p:pic>
      <p:pic>
        <p:nvPicPr>
          <p:cNvPr id="9" name="Google Shape;83;p16">
            <a:extLst>
              <a:ext uri="{FF2B5EF4-FFF2-40B4-BE49-F238E27FC236}">
                <a16:creationId xmlns:a16="http://schemas.microsoft.com/office/drawing/2014/main" id="{EDCCC325-6DC3-4394-A22C-57A2462AAD6C}"/>
              </a:ext>
            </a:extLst>
          </p:cNvPr>
          <p:cNvPicPr preferRelativeResize="0"/>
          <p:nvPr/>
        </p:nvPicPr>
        <p:blipFill>
          <a:blip r:embed="rId4">
            <a:alphaModFix/>
          </a:blip>
          <a:stretch>
            <a:fillRect/>
          </a:stretch>
        </p:blipFill>
        <p:spPr>
          <a:xfrm>
            <a:off x="-4732484" y="593275"/>
            <a:ext cx="3881700" cy="3375425"/>
          </a:xfrm>
          <a:prstGeom prst="rect">
            <a:avLst/>
          </a:prstGeom>
          <a:noFill/>
          <a:ln>
            <a:noFill/>
          </a:ln>
        </p:spPr>
      </p:pic>
      <p:sp>
        <p:nvSpPr>
          <p:cNvPr id="10" name="Google Shape;84;p16">
            <a:extLst>
              <a:ext uri="{FF2B5EF4-FFF2-40B4-BE49-F238E27FC236}">
                <a16:creationId xmlns:a16="http://schemas.microsoft.com/office/drawing/2014/main" id="{B90C7134-8FB9-4709-A14B-284545D63811}"/>
              </a:ext>
            </a:extLst>
          </p:cNvPr>
          <p:cNvSpPr/>
          <p:nvPr/>
        </p:nvSpPr>
        <p:spPr>
          <a:xfrm rot="20856972">
            <a:off x="-6557376" y="-665832"/>
            <a:ext cx="4037132" cy="2205279"/>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85;p16">
            <a:extLst>
              <a:ext uri="{FF2B5EF4-FFF2-40B4-BE49-F238E27FC236}">
                <a16:creationId xmlns:a16="http://schemas.microsoft.com/office/drawing/2014/main" id="{40754754-C3B9-41A6-B71C-64D3E33E47B9}"/>
              </a:ext>
            </a:extLst>
          </p:cNvPr>
          <p:cNvSpPr/>
          <p:nvPr/>
        </p:nvSpPr>
        <p:spPr>
          <a:xfrm rot="20857273">
            <a:off x="-5246773" y="4357627"/>
            <a:ext cx="1665316" cy="550376"/>
          </a:xfrm>
          <a:prstGeom prst="roundRect">
            <a:avLst>
              <a:gd name="adj" fmla="val 16667"/>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82;p16">
            <a:extLst>
              <a:ext uri="{FF2B5EF4-FFF2-40B4-BE49-F238E27FC236}">
                <a16:creationId xmlns:a16="http://schemas.microsoft.com/office/drawing/2014/main" id="{83928296-BEBE-478E-8D94-BD185B4F5A68}"/>
              </a:ext>
            </a:extLst>
          </p:cNvPr>
          <p:cNvSpPr txBox="1">
            <a:spLocks noGrp="1"/>
          </p:cNvSpPr>
          <p:nvPr>
            <p:ph type="ctrTitle"/>
          </p:nvPr>
        </p:nvSpPr>
        <p:spPr>
          <a:xfrm>
            <a:off x="-4598084" y="4481960"/>
            <a:ext cx="3612900" cy="41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4500" dirty="0">
                <a:latin typeface="Roboto"/>
                <a:ea typeface="Roboto"/>
                <a:cs typeface="Roboto"/>
                <a:sym typeface="Roboto"/>
              </a:rPr>
              <a:t>Codeforces</a:t>
            </a:r>
            <a:endParaRPr sz="4500" dirty="0">
              <a:latin typeface="Roboto"/>
              <a:ea typeface="Roboto"/>
              <a:cs typeface="Roboto"/>
              <a:sym typeface="Roboto"/>
            </a:endParaRPr>
          </a:p>
        </p:txBody>
      </p:sp>
      <p:pic>
        <p:nvPicPr>
          <p:cNvPr id="13" name="Google Shape;100;p18">
            <a:extLst>
              <a:ext uri="{FF2B5EF4-FFF2-40B4-BE49-F238E27FC236}">
                <a16:creationId xmlns:a16="http://schemas.microsoft.com/office/drawing/2014/main" id="{7F282A48-685A-423A-94E7-B63B26DD9C87}"/>
              </a:ext>
            </a:extLst>
          </p:cNvPr>
          <p:cNvPicPr preferRelativeResize="0"/>
          <p:nvPr/>
        </p:nvPicPr>
        <p:blipFill>
          <a:blip r:embed="rId5">
            <a:alphaModFix/>
          </a:blip>
          <a:stretch>
            <a:fillRect/>
          </a:stretch>
        </p:blipFill>
        <p:spPr>
          <a:xfrm>
            <a:off x="9625060" y="386400"/>
            <a:ext cx="3917500" cy="4123700"/>
          </a:xfrm>
          <a:prstGeom prst="rect">
            <a:avLst/>
          </a:prstGeom>
          <a:noFill/>
          <a:ln>
            <a:noFill/>
          </a:ln>
        </p:spPr>
      </p:pic>
      <p:sp>
        <p:nvSpPr>
          <p:cNvPr id="14" name="Google Shape;101;p18">
            <a:extLst>
              <a:ext uri="{FF2B5EF4-FFF2-40B4-BE49-F238E27FC236}">
                <a16:creationId xmlns:a16="http://schemas.microsoft.com/office/drawing/2014/main" id="{FEB84741-151B-4655-9D6D-6213AF5846A5}"/>
              </a:ext>
            </a:extLst>
          </p:cNvPr>
          <p:cNvSpPr txBox="1">
            <a:spLocks/>
          </p:cNvSpPr>
          <p:nvPr/>
        </p:nvSpPr>
        <p:spPr>
          <a:xfrm>
            <a:off x="9777367" y="4585600"/>
            <a:ext cx="3612900" cy="499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4500">
                <a:latin typeface="Roboto"/>
                <a:ea typeface="Roboto"/>
                <a:cs typeface="Roboto"/>
                <a:sym typeface="Roboto"/>
              </a:rPr>
              <a:t>Codewars</a:t>
            </a:r>
          </a:p>
        </p:txBody>
      </p:sp>
      <p:sp>
        <p:nvSpPr>
          <p:cNvPr id="15" name="Google Shape;102;p18">
            <a:extLst>
              <a:ext uri="{FF2B5EF4-FFF2-40B4-BE49-F238E27FC236}">
                <a16:creationId xmlns:a16="http://schemas.microsoft.com/office/drawing/2014/main" id="{1D433BA8-AE39-440D-8958-6AF1FFD5A720}"/>
              </a:ext>
            </a:extLst>
          </p:cNvPr>
          <p:cNvSpPr/>
          <p:nvPr/>
        </p:nvSpPr>
        <p:spPr>
          <a:xfrm rot="13181665">
            <a:off x="25380761" y="752610"/>
            <a:ext cx="875739" cy="1452861"/>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03;p18">
            <a:extLst>
              <a:ext uri="{FF2B5EF4-FFF2-40B4-BE49-F238E27FC236}">
                <a16:creationId xmlns:a16="http://schemas.microsoft.com/office/drawing/2014/main" id="{A0B5A3D0-EAD8-4C5F-A48E-8E7C139AE2CC}"/>
              </a:ext>
            </a:extLst>
          </p:cNvPr>
          <p:cNvSpPr/>
          <p:nvPr/>
        </p:nvSpPr>
        <p:spPr>
          <a:xfrm rot="16722330">
            <a:off x="15560410" y="6749042"/>
            <a:ext cx="887316" cy="290760"/>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2613243" y="150250"/>
            <a:ext cx="3917500" cy="4123700"/>
          </a:xfrm>
          <a:prstGeom prst="rect">
            <a:avLst/>
          </a:prstGeom>
          <a:noFill/>
          <a:ln>
            <a:noFill/>
          </a:ln>
        </p:spPr>
      </p:pic>
      <p:sp>
        <p:nvSpPr>
          <p:cNvPr id="101" name="Google Shape;101;p18"/>
          <p:cNvSpPr txBox="1">
            <a:spLocks noGrp="1"/>
          </p:cNvSpPr>
          <p:nvPr>
            <p:ph type="ctrTitle"/>
          </p:nvPr>
        </p:nvSpPr>
        <p:spPr>
          <a:xfrm>
            <a:off x="2765550" y="4349450"/>
            <a:ext cx="3612900" cy="4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4500" dirty="0">
                <a:latin typeface="Roboto"/>
                <a:ea typeface="Roboto"/>
                <a:cs typeface="Roboto"/>
                <a:sym typeface="Roboto"/>
              </a:rPr>
              <a:t>Codewars</a:t>
            </a:r>
            <a:endParaRPr sz="4500" dirty="0">
              <a:latin typeface="Roboto"/>
              <a:ea typeface="Roboto"/>
              <a:cs typeface="Roboto"/>
              <a:sym typeface="Roboto"/>
            </a:endParaRPr>
          </a:p>
        </p:txBody>
      </p:sp>
      <p:sp>
        <p:nvSpPr>
          <p:cNvPr id="102" name="Google Shape;102;p18"/>
          <p:cNvSpPr/>
          <p:nvPr/>
        </p:nvSpPr>
        <p:spPr>
          <a:xfrm rot="-1837427">
            <a:off x="7168109" y="-120658"/>
            <a:ext cx="875739" cy="1452861"/>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8"/>
          <p:cNvSpPr/>
          <p:nvPr/>
        </p:nvSpPr>
        <p:spPr>
          <a:xfrm rot="-9091721">
            <a:off x="7449859" y="4549604"/>
            <a:ext cx="887316" cy="290760"/>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92;p17">
            <a:extLst>
              <a:ext uri="{FF2B5EF4-FFF2-40B4-BE49-F238E27FC236}">
                <a16:creationId xmlns:a16="http://schemas.microsoft.com/office/drawing/2014/main" id="{F2FC87D9-0F81-45E7-870F-D928FE177EBF}"/>
              </a:ext>
            </a:extLst>
          </p:cNvPr>
          <p:cNvSpPr/>
          <p:nvPr/>
        </p:nvSpPr>
        <p:spPr>
          <a:xfrm>
            <a:off x="3005845" y="-5811604"/>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93;p17">
            <a:extLst>
              <a:ext uri="{FF2B5EF4-FFF2-40B4-BE49-F238E27FC236}">
                <a16:creationId xmlns:a16="http://schemas.microsoft.com/office/drawing/2014/main" id="{B256A91C-34C2-4440-A3D9-24A858A84D68}"/>
              </a:ext>
            </a:extLst>
          </p:cNvPr>
          <p:cNvSpPr/>
          <p:nvPr/>
        </p:nvSpPr>
        <p:spPr>
          <a:xfrm>
            <a:off x="3814920" y="-5541604"/>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94;p17">
            <a:extLst>
              <a:ext uri="{FF2B5EF4-FFF2-40B4-BE49-F238E27FC236}">
                <a16:creationId xmlns:a16="http://schemas.microsoft.com/office/drawing/2014/main" id="{278B6794-A754-4ABB-86C4-682DCA8AA075}"/>
              </a:ext>
            </a:extLst>
          </p:cNvPr>
          <p:cNvSpPr/>
          <p:nvPr/>
        </p:nvSpPr>
        <p:spPr>
          <a:xfrm>
            <a:off x="4576320" y="-5271604"/>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5;p17">
            <a:extLst>
              <a:ext uri="{FF2B5EF4-FFF2-40B4-BE49-F238E27FC236}">
                <a16:creationId xmlns:a16="http://schemas.microsoft.com/office/drawing/2014/main" id="{4B563B0B-62C3-44D2-A105-A64E47B45CB9}"/>
              </a:ext>
            </a:extLst>
          </p:cNvPr>
          <p:cNvSpPr/>
          <p:nvPr/>
        </p:nvSpPr>
        <p:spPr>
          <a:xfrm>
            <a:off x="5675695" y="-5651079"/>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 name="Рисунок 9">
            <a:extLst>
              <a:ext uri="{FF2B5EF4-FFF2-40B4-BE49-F238E27FC236}">
                <a16:creationId xmlns:a16="http://schemas.microsoft.com/office/drawing/2014/main" id="{E1AA7566-E3A4-497D-957E-D5AFE5A3BF63}"/>
              </a:ext>
            </a:extLst>
          </p:cNvPr>
          <p:cNvPicPr>
            <a:picLocks noChangeAspect="1"/>
          </p:cNvPicPr>
          <p:nvPr/>
        </p:nvPicPr>
        <p:blipFill>
          <a:blip r:embed="rId4"/>
          <a:stretch>
            <a:fillRect/>
          </a:stretch>
        </p:blipFill>
        <p:spPr>
          <a:xfrm>
            <a:off x="992114" y="-4245914"/>
            <a:ext cx="7168411" cy="2100369"/>
          </a:xfrm>
          <a:prstGeom prst="rect">
            <a:avLst/>
          </a:prstGeom>
        </p:spPr>
      </p:pic>
      <p:sp>
        <p:nvSpPr>
          <p:cNvPr id="11" name="Google Shape;108;p19">
            <a:extLst>
              <a:ext uri="{FF2B5EF4-FFF2-40B4-BE49-F238E27FC236}">
                <a16:creationId xmlns:a16="http://schemas.microsoft.com/office/drawing/2014/main" id="{BDE963E9-D577-46D2-8EC8-CD57AF74B1C3}"/>
              </a:ext>
            </a:extLst>
          </p:cNvPr>
          <p:cNvSpPr txBox="1"/>
          <p:nvPr/>
        </p:nvSpPr>
        <p:spPr>
          <a:xfrm>
            <a:off x="1898845" y="7869810"/>
            <a:ext cx="5031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6000">
                <a:solidFill>
                  <a:schemeClr val="dk1"/>
                </a:solidFill>
              </a:rPr>
              <a:t>The Problem?</a:t>
            </a:r>
            <a:endParaRPr sz="6000">
              <a:solidFill>
                <a:schemeClr val="dk1"/>
              </a:solidFill>
            </a:endParaRPr>
          </a:p>
        </p:txBody>
      </p:sp>
      <p:sp>
        <p:nvSpPr>
          <p:cNvPr id="12" name="Google Shape;109;p19">
            <a:extLst>
              <a:ext uri="{FF2B5EF4-FFF2-40B4-BE49-F238E27FC236}">
                <a16:creationId xmlns:a16="http://schemas.microsoft.com/office/drawing/2014/main" id="{B584C99C-23C3-4B43-A189-F9157CBBA303}"/>
              </a:ext>
            </a:extLst>
          </p:cNvPr>
          <p:cNvSpPr/>
          <p:nvPr/>
        </p:nvSpPr>
        <p:spPr>
          <a:xfrm>
            <a:off x="1430820" y="1058101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10;p19">
            <a:extLst>
              <a:ext uri="{FF2B5EF4-FFF2-40B4-BE49-F238E27FC236}">
                <a16:creationId xmlns:a16="http://schemas.microsoft.com/office/drawing/2014/main" id="{334F5AB1-AD6D-4F57-BBDE-CBC03E017B17}"/>
              </a:ext>
            </a:extLst>
          </p:cNvPr>
          <p:cNvSpPr/>
          <p:nvPr/>
        </p:nvSpPr>
        <p:spPr>
          <a:xfrm>
            <a:off x="6774795" y="977043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111;p19">
            <a:extLst>
              <a:ext uri="{FF2B5EF4-FFF2-40B4-BE49-F238E27FC236}">
                <a16:creationId xmlns:a16="http://schemas.microsoft.com/office/drawing/2014/main" id="{D4C6DC49-0442-455F-AAD1-70F659A84FA6}"/>
              </a:ext>
            </a:extLst>
          </p:cNvPr>
          <p:cNvSpPr/>
          <p:nvPr/>
        </p:nvSpPr>
        <p:spPr>
          <a:xfrm>
            <a:off x="3214345" y="950043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12;p19">
            <a:extLst>
              <a:ext uri="{FF2B5EF4-FFF2-40B4-BE49-F238E27FC236}">
                <a16:creationId xmlns:a16="http://schemas.microsoft.com/office/drawing/2014/main" id="{965216FB-4228-4D50-8183-4AAFA07ABD43}"/>
              </a:ext>
            </a:extLst>
          </p:cNvPr>
          <p:cNvSpPr/>
          <p:nvPr/>
        </p:nvSpPr>
        <p:spPr>
          <a:xfrm>
            <a:off x="4576320" y="1018546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2056500" y="2017650"/>
            <a:ext cx="5031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6000" dirty="0">
                <a:solidFill>
                  <a:schemeClr val="dk1"/>
                </a:solidFill>
              </a:rPr>
              <a:t>The Problem?</a:t>
            </a:r>
            <a:endParaRPr sz="6000" dirty="0">
              <a:solidFill>
                <a:schemeClr val="dk1"/>
              </a:solidFill>
            </a:endParaRPr>
          </a:p>
        </p:txBody>
      </p:sp>
      <p:sp>
        <p:nvSpPr>
          <p:cNvPr id="109" name="Google Shape;109;p19"/>
          <p:cNvSpPr/>
          <p:nvPr/>
        </p:nvSpPr>
        <p:spPr>
          <a:xfrm>
            <a:off x="1588475" y="472885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9"/>
          <p:cNvSpPr/>
          <p:nvPr/>
        </p:nvSpPr>
        <p:spPr>
          <a:xfrm>
            <a:off x="6932450" y="391827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9"/>
          <p:cNvSpPr/>
          <p:nvPr/>
        </p:nvSpPr>
        <p:spPr>
          <a:xfrm>
            <a:off x="3372000" y="3648275"/>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9"/>
          <p:cNvSpPr/>
          <p:nvPr/>
        </p:nvSpPr>
        <p:spPr>
          <a:xfrm>
            <a:off x="4733975" y="4333300"/>
            <a:ext cx="270000" cy="270000"/>
          </a:xfrm>
          <a:prstGeom prst="ellipse">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 name="Google Shape;100;p18">
            <a:extLst>
              <a:ext uri="{FF2B5EF4-FFF2-40B4-BE49-F238E27FC236}">
                <a16:creationId xmlns:a16="http://schemas.microsoft.com/office/drawing/2014/main" id="{21712ECB-AF67-4775-9EB5-59DA58DBAC2C}"/>
              </a:ext>
            </a:extLst>
          </p:cNvPr>
          <p:cNvPicPr preferRelativeResize="0"/>
          <p:nvPr/>
        </p:nvPicPr>
        <p:blipFill>
          <a:blip r:embed="rId3">
            <a:alphaModFix/>
          </a:blip>
          <a:stretch>
            <a:fillRect/>
          </a:stretch>
        </p:blipFill>
        <p:spPr>
          <a:xfrm>
            <a:off x="10896110" y="307861"/>
            <a:ext cx="3917500" cy="4123700"/>
          </a:xfrm>
          <a:prstGeom prst="rect">
            <a:avLst/>
          </a:prstGeom>
          <a:noFill/>
          <a:ln>
            <a:noFill/>
          </a:ln>
        </p:spPr>
      </p:pic>
      <p:sp>
        <p:nvSpPr>
          <p:cNvPr id="8" name="Google Shape;101;p18">
            <a:extLst>
              <a:ext uri="{FF2B5EF4-FFF2-40B4-BE49-F238E27FC236}">
                <a16:creationId xmlns:a16="http://schemas.microsoft.com/office/drawing/2014/main" id="{9E108D12-22EA-4572-B749-BAA7ADF2205B}"/>
              </a:ext>
            </a:extLst>
          </p:cNvPr>
          <p:cNvSpPr txBox="1">
            <a:spLocks noGrp="1"/>
          </p:cNvSpPr>
          <p:nvPr>
            <p:ph type="ctrTitle"/>
          </p:nvPr>
        </p:nvSpPr>
        <p:spPr>
          <a:xfrm>
            <a:off x="11048417" y="4507061"/>
            <a:ext cx="3612900" cy="4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 sz="4500">
                <a:latin typeface="Roboto"/>
                <a:ea typeface="Roboto"/>
                <a:cs typeface="Roboto"/>
                <a:sym typeface="Roboto"/>
              </a:rPr>
              <a:t>Codewars</a:t>
            </a:r>
            <a:endParaRPr sz="4500">
              <a:latin typeface="Roboto"/>
              <a:ea typeface="Roboto"/>
              <a:cs typeface="Roboto"/>
              <a:sym typeface="Roboto"/>
            </a:endParaRPr>
          </a:p>
        </p:txBody>
      </p:sp>
      <p:sp>
        <p:nvSpPr>
          <p:cNvPr id="9" name="Google Shape;102;p18">
            <a:extLst>
              <a:ext uri="{FF2B5EF4-FFF2-40B4-BE49-F238E27FC236}">
                <a16:creationId xmlns:a16="http://schemas.microsoft.com/office/drawing/2014/main" id="{60DC137E-05B0-4362-8828-75CF13963621}"/>
              </a:ext>
            </a:extLst>
          </p:cNvPr>
          <p:cNvSpPr/>
          <p:nvPr/>
        </p:nvSpPr>
        <p:spPr>
          <a:xfrm rot="19762573">
            <a:off x="16501971" y="36954"/>
            <a:ext cx="875739" cy="1452861"/>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03;p18">
            <a:extLst>
              <a:ext uri="{FF2B5EF4-FFF2-40B4-BE49-F238E27FC236}">
                <a16:creationId xmlns:a16="http://schemas.microsoft.com/office/drawing/2014/main" id="{EB278A34-5BB6-4139-B82E-3C4C2B8E66E9}"/>
              </a:ext>
            </a:extLst>
          </p:cNvPr>
          <p:cNvSpPr/>
          <p:nvPr/>
        </p:nvSpPr>
        <p:spPr>
          <a:xfrm rot="12508279">
            <a:off x="16496180" y="4658823"/>
            <a:ext cx="887316" cy="290760"/>
          </a:xfrm>
          <a:prstGeom prst="triangle">
            <a:avLst>
              <a:gd name="adj" fmla="val 5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5957521" y="724100"/>
            <a:ext cx="1815025" cy="1910550"/>
          </a:xfrm>
          <a:prstGeom prst="rect">
            <a:avLst/>
          </a:prstGeom>
          <a:noFill/>
          <a:ln>
            <a:noFill/>
          </a:ln>
        </p:spPr>
      </p:pic>
      <p:pic>
        <p:nvPicPr>
          <p:cNvPr id="118" name="Google Shape;118;p20"/>
          <p:cNvPicPr preferRelativeResize="0"/>
          <p:nvPr/>
        </p:nvPicPr>
        <p:blipFill>
          <a:blip r:embed="rId4">
            <a:alphaModFix/>
          </a:blip>
          <a:stretch>
            <a:fillRect/>
          </a:stretch>
        </p:blipFill>
        <p:spPr>
          <a:xfrm>
            <a:off x="1075425" y="2563175"/>
            <a:ext cx="2225575" cy="612275"/>
          </a:xfrm>
          <a:prstGeom prst="rect">
            <a:avLst/>
          </a:prstGeom>
          <a:noFill/>
          <a:ln>
            <a:noFill/>
          </a:ln>
        </p:spPr>
      </p:pic>
      <p:pic>
        <p:nvPicPr>
          <p:cNvPr id="119" name="Google Shape;119;p20"/>
          <p:cNvPicPr preferRelativeResize="0"/>
          <p:nvPr/>
        </p:nvPicPr>
        <p:blipFill>
          <a:blip r:embed="rId5">
            <a:alphaModFix/>
          </a:blip>
          <a:stretch>
            <a:fillRect/>
          </a:stretch>
        </p:blipFill>
        <p:spPr>
          <a:xfrm>
            <a:off x="1202375" y="278925"/>
            <a:ext cx="1971675" cy="1714500"/>
          </a:xfrm>
          <a:prstGeom prst="rect">
            <a:avLst/>
          </a:prstGeom>
          <a:noFill/>
          <a:ln>
            <a:noFill/>
          </a:ln>
        </p:spPr>
      </p:pic>
      <p:sp>
        <p:nvSpPr>
          <p:cNvPr id="120" name="Google Shape;120;p20"/>
          <p:cNvSpPr txBox="1"/>
          <p:nvPr/>
        </p:nvSpPr>
        <p:spPr>
          <a:xfrm>
            <a:off x="0" y="3542675"/>
            <a:ext cx="4572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dk1"/>
                </a:solidFill>
              </a:rPr>
              <a:t>No</a:t>
            </a:r>
            <a:r>
              <a:rPr lang="ru" sz="3500" dirty="0">
                <a:solidFill>
                  <a:srgbClr val="00FF00"/>
                </a:solidFill>
              </a:rPr>
              <a:t> </a:t>
            </a:r>
            <a:r>
              <a:rPr lang="ru" sz="3500" dirty="0">
                <a:solidFill>
                  <a:srgbClr val="0AE60A"/>
                </a:solidFill>
              </a:rPr>
              <a:t>Gamification</a:t>
            </a:r>
            <a:endParaRPr sz="3500" dirty="0">
              <a:solidFill>
                <a:srgbClr val="0AE60A"/>
              </a:solidFill>
            </a:endParaRPr>
          </a:p>
        </p:txBody>
      </p:sp>
      <p:sp>
        <p:nvSpPr>
          <p:cNvPr id="121" name="Google Shape;121;p20"/>
          <p:cNvSpPr txBox="1"/>
          <p:nvPr/>
        </p:nvSpPr>
        <p:spPr>
          <a:xfrm>
            <a:off x="4571998" y="3542675"/>
            <a:ext cx="4572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dk1"/>
                </a:solidFill>
              </a:rPr>
              <a:t>No</a:t>
            </a:r>
            <a:r>
              <a:rPr lang="ru" sz="3500" dirty="0">
                <a:solidFill>
                  <a:srgbClr val="00FF00"/>
                </a:solidFill>
              </a:rPr>
              <a:t> </a:t>
            </a:r>
            <a:r>
              <a:rPr lang="ru" sz="3500" dirty="0">
                <a:solidFill>
                  <a:srgbClr val="0AE60A"/>
                </a:solidFill>
              </a:rPr>
              <a:t>Contests</a:t>
            </a:r>
            <a:endParaRPr sz="3500" dirty="0">
              <a:solidFill>
                <a:srgbClr val="0AE60A"/>
              </a:solidFill>
            </a:endParaRPr>
          </a:p>
        </p:txBody>
      </p:sp>
      <p:sp>
        <p:nvSpPr>
          <p:cNvPr id="7" name="Google Shape;126;p21">
            <a:extLst>
              <a:ext uri="{FF2B5EF4-FFF2-40B4-BE49-F238E27FC236}">
                <a16:creationId xmlns:a16="http://schemas.microsoft.com/office/drawing/2014/main" id="{07950A4E-3B36-4C2F-BE52-664C67E4526C}"/>
              </a:ext>
            </a:extLst>
          </p:cNvPr>
          <p:cNvSpPr/>
          <p:nvPr/>
        </p:nvSpPr>
        <p:spPr>
          <a:xfrm rot="5101650">
            <a:off x="4947203" y="8168487"/>
            <a:ext cx="539932" cy="539932"/>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27;p21">
            <a:extLst>
              <a:ext uri="{FF2B5EF4-FFF2-40B4-BE49-F238E27FC236}">
                <a16:creationId xmlns:a16="http://schemas.microsoft.com/office/drawing/2014/main" id="{1160A91B-34A6-4C7E-9518-782737344605}"/>
              </a:ext>
            </a:extLst>
          </p:cNvPr>
          <p:cNvSpPr/>
          <p:nvPr/>
        </p:nvSpPr>
        <p:spPr>
          <a:xfrm rot="4899770">
            <a:off x="5028150" y="8014690"/>
            <a:ext cx="540007" cy="540007"/>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28;p21">
            <a:extLst>
              <a:ext uri="{FF2B5EF4-FFF2-40B4-BE49-F238E27FC236}">
                <a16:creationId xmlns:a16="http://schemas.microsoft.com/office/drawing/2014/main" id="{0B348DB9-8A1E-4CC7-82C9-CAE812AEA72B}"/>
              </a:ext>
            </a:extLst>
          </p:cNvPr>
          <p:cNvSpPr/>
          <p:nvPr/>
        </p:nvSpPr>
        <p:spPr>
          <a:xfrm rot="9137778">
            <a:off x="4827484" y="8016337"/>
            <a:ext cx="540117" cy="540117"/>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29;p21">
            <a:extLst>
              <a:ext uri="{FF2B5EF4-FFF2-40B4-BE49-F238E27FC236}">
                <a16:creationId xmlns:a16="http://schemas.microsoft.com/office/drawing/2014/main" id="{B293EF59-9200-49E1-9BD7-8DB732A771A0}"/>
              </a:ext>
            </a:extLst>
          </p:cNvPr>
          <p:cNvSpPr/>
          <p:nvPr/>
        </p:nvSpPr>
        <p:spPr>
          <a:xfrm rot="10800000">
            <a:off x="4827542" y="8058151"/>
            <a:ext cx="540000" cy="540000"/>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30;p21">
            <a:extLst>
              <a:ext uri="{FF2B5EF4-FFF2-40B4-BE49-F238E27FC236}">
                <a16:creationId xmlns:a16="http://schemas.microsoft.com/office/drawing/2014/main" id="{44917AB0-2E42-475C-B3EB-34785F02869F}"/>
              </a:ext>
            </a:extLst>
          </p:cNvPr>
          <p:cNvSpPr/>
          <p:nvPr/>
        </p:nvSpPr>
        <p:spPr>
          <a:xfrm rot="12036490">
            <a:off x="5000288" y="8132208"/>
            <a:ext cx="540379" cy="540379"/>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31;p21">
            <a:extLst>
              <a:ext uri="{FF2B5EF4-FFF2-40B4-BE49-F238E27FC236}">
                <a16:creationId xmlns:a16="http://schemas.microsoft.com/office/drawing/2014/main" id="{E81C6DEF-EC07-4C8E-BA7E-135F7389E551}"/>
              </a:ext>
            </a:extLst>
          </p:cNvPr>
          <p:cNvSpPr/>
          <p:nvPr/>
        </p:nvSpPr>
        <p:spPr>
          <a:xfrm rot="4067467">
            <a:off x="4886919" y="8215750"/>
            <a:ext cx="540499" cy="540499"/>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2;p21">
            <a:extLst>
              <a:ext uri="{FF2B5EF4-FFF2-40B4-BE49-F238E27FC236}">
                <a16:creationId xmlns:a16="http://schemas.microsoft.com/office/drawing/2014/main" id="{892D2A0E-4181-406C-98AC-6D74D4A38EBC}"/>
              </a:ext>
            </a:extLst>
          </p:cNvPr>
          <p:cNvSpPr/>
          <p:nvPr/>
        </p:nvSpPr>
        <p:spPr>
          <a:xfrm rot="11580106">
            <a:off x="4868320" y="8008032"/>
            <a:ext cx="540045" cy="540045"/>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 name="Google Shape;133;p21">
            <a:extLst>
              <a:ext uri="{FF2B5EF4-FFF2-40B4-BE49-F238E27FC236}">
                <a16:creationId xmlns:a16="http://schemas.microsoft.com/office/drawing/2014/main" id="{EC7B5D1F-5810-484C-9F25-160F8E1E3FA5}"/>
              </a:ext>
            </a:extLst>
          </p:cNvPr>
          <p:cNvPicPr preferRelativeResize="0"/>
          <p:nvPr/>
        </p:nvPicPr>
        <p:blipFill>
          <a:blip r:embed="rId6">
            <a:alphaModFix/>
          </a:blip>
          <a:stretch>
            <a:fillRect/>
          </a:stretch>
        </p:blipFill>
        <p:spPr>
          <a:xfrm>
            <a:off x="2576256" y="6231476"/>
            <a:ext cx="4313275" cy="3653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p:nvPr/>
        </p:nvSpPr>
        <p:spPr>
          <a:xfrm rot="5101650">
            <a:off x="619793" y="1873031"/>
            <a:ext cx="539932" cy="539932"/>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1"/>
          <p:cNvSpPr/>
          <p:nvPr/>
        </p:nvSpPr>
        <p:spPr>
          <a:xfrm rot="4899770">
            <a:off x="1307879" y="435974"/>
            <a:ext cx="540007" cy="540007"/>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1"/>
          <p:cNvSpPr/>
          <p:nvPr/>
        </p:nvSpPr>
        <p:spPr>
          <a:xfrm rot="9137778">
            <a:off x="6023233" y="126864"/>
            <a:ext cx="540117" cy="540117"/>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1"/>
          <p:cNvSpPr/>
          <p:nvPr/>
        </p:nvSpPr>
        <p:spPr>
          <a:xfrm rot="10800000">
            <a:off x="8129264" y="2596220"/>
            <a:ext cx="540000" cy="540000"/>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1"/>
          <p:cNvSpPr/>
          <p:nvPr/>
        </p:nvSpPr>
        <p:spPr>
          <a:xfrm rot="-9563510">
            <a:off x="8334434" y="4278660"/>
            <a:ext cx="540379" cy="540379"/>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21"/>
          <p:cNvSpPr/>
          <p:nvPr/>
        </p:nvSpPr>
        <p:spPr>
          <a:xfrm rot="4067467">
            <a:off x="842869" y="4118534"/>
            <a:ext cx="540499" cy="540499"/>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1"/>
          <p:cNvSpPr/>
          <p:nvPr/>
        </p:nvSpPr>
        <p:spPr>
          <a:xfrm rot="-10019894">
            <a:off x="7427604" y="1578701"/>
            <a:ext cx="540045" cy="540045"/>
          </a:xfrm>
          <a:prstGeom prst="teardrop">
            <a:avLst>
              <a:gd name="adj" fmla="val 100000"/>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3" name="Google Shape;133;p21"/>
          <p:cNvPicPr preferRelativeResize="0"/>
          <p:nvPr/>
        </p:nvPicPr>
        <p:blipFill>
          <a:blip r:embed="rId3"/>
          <a:srcRect/>
          <a:stretch/>
        </p:blipFill>
        <p:spPr>
          <a:xfrm>
            <a:off x="2415361" y="745079"/>
            <a:ext cx="4313275" cy="3653343"/>
          </a:xfrm>
          <a:prstGeom prst="rect">
            <a:avLst/>
          </a:prstGeom>
          <a:noFill/>
          <a:ln>
            <a:noFill/>
          </a:ln>
        </p:spPr>
      </p:pic>
      <p:pic>
        <p:nvPicPr>
          <p:cNvPr id="10" name="Google Shape;117;p20">
            <a:extLst>
              <a:ext uri="{FF2B5EF4-FFF2-40B4-BE49-F238E27FC236}">
                <a16:creationId xmlns:a16="http://schemas.microsoft.com/office/drawing/2014/main" id="{636E9664-6C9F-49C8-B4D9-63558055235A}"/>
              </a:ext>
            </a:extLst>
          </p:cNvPr>
          <p:cNvPicPr preferRelativeResize="0"/>
          <p:nvPr/>
        </p:nvPicPr>
        <p:blipFill>
          <a:blip r:embed="rId4">
            <a:alphaModFix/>
          </a:blip>
          <a:stretch>
            <a:fillRect/>
          </a:stretch>
        </p:blipFill>
        <p:spPr>
          <a:xfrm>
            <a:off x="7221751" y="-2164660"/>
            <a:ext cx="1815025" cy="1910550"/>
          </a:xfrm>
          <a:prstGeom prst="rect">
            <a:avLst/>
          </a:prstGeom>
          <a:noFill/>
          <a:ln>
            <a:noFill/>
          </a:ln>
        </p:spPr>
      </p:pic>
      <p:pic>
        <p:nvPicPr>
          <p:cNvPr id="11" name="Google Shape;118;p20">
            <a:extLst>
              <a:ext uri="{FF2B5EF4-FFF2-40B4-BE49-F238E27FC236}">
                <a16:creationId xmlns:a16="http://schemas.microsoft.com/office/drawing/2014/main" id="{9214F00D-728E-476C-9A55-BFE0F8960635}"/>
              </a:ext>
            </a:extLst>
          </p:cNvPr>
          <p:cNvPicPr preferRelativeResize="0"/>
          <p:nvPr/>
        </p:nvPicPr>
        <p:blipFill>
          <a:blip r:embed="rId5">
            <a:alphaModFix/>
          </a:blip>
          <a:stretch>
            <a:fillRect/>
          </a:stretch>
        </p:blipFill>
        <p:spPr>
          <a:xfrm>
            <a:off x="-2098626" y="-866385"/>
            <a:ext cx="2225575" cy="612275"/>
          </a:xfrm>
          <a:prstGeom prst="rect">
            <a:avLst/>
          </a:prstGeom>
          <a:noFill/>
          <a:ln>
            <a:noFill/>
          </a:ln>
        </p:spPr>
      </p:pic>
      <p:pic>
        <p:nvPicPr>
          <p:cNvPr id="12" name="Google Shape;119;p20">
            <a:extLst>
              <a:ext uri="{FF2B5EF4-FFF2-40B4-BE49-F238E27FC236}">
                <a16:creationId xmlns:a16="http://schemas.microsoft.com/office/drawing/2014/main" id="{344B3895-DEF4-4292-B544-5DD0FF732C9A}"/>
              </a:ext>
            </a:extLst>
          </p:cNvPr>
          <p:cNvPicPr preferRelativeResize="0"/>
          <p:nvPr/>
        </p:nvPicPr>
        <p:blipFill>
          <a:blip r:embed="rId6">
            <a:alphaModFix/>
          </a:blip>
          <a:stretch>
            <a:fillRect/>
          </a:stretch>
        </p:blipFill>
        <p:spPr>
          <a:xfrm>
            <a:off x="-985838" y="-3504692"/>
            <a:ext cx="1971675" cy="1714500"/>
          </a:xfrm>
          <a:prstGeom prst="rect">
            <a:avLst/>
          </a:prstGeom>
          <a:noFill/>
          <a:ln>
            <a:noFill/>
          </a:ln>
        </p:spPr>
      </p:pic>
      <p:sp>
        <p:nvSpPr>
          <p:cNvPr id="13" name="Google Shape;120;p20">
            <a:extLst>
              <a:ext uri="{FF2B5EF4-FFF2-40B4-BE49-F238E27FC236}">
                <a16:creationId xmlns:a16="http://schemas.microsoft.com/office/drawing/2014/main" id="{DEE2451F-6367-4A6B-9D63-2EA785747048}"/>
              </a:ext>
            </a:extLst>
          </p:cNvPr>
          <p:cNvSpPr txBox="1"/>
          <p:nvPr/>
        </p:nvSpPr>
        <p:spPr>
          <a:xfrm>
            <a:off x="-4240180" y="1346976"/>
            <a:ext cx="4572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dk1"/>
                </a:solidFill>
              </a:rPr>
              <a:t>No</a:t>
            </a:r>
            <a:r>
              <a:rPr lang="ru" sz="3500" dirty="0">
                <a:solidFill>
                  <a:srgbClr val="00FF00"/>
                </a:solidFill>
              </a:rPr>
              <a:t> </a:t>
            </a:r>
            <a:r>
              <a:rPr lang="ru" sz="3500" dirty="0">
                <a:solidFill>
                  <a:srgbClr val="0AE60A"/>
                </a:solidFill>
              </a:rPr>
              <a:t>Gamification</a:t>
            </a:r>
            <a:endParaRPr sz="3500" dirty="0">
              <a:solidFill>
                <a:srgbClr val="0AE60A"/>
              </a:solidFill>
            </a:endParaRPr>
          </a:p>
        </p:txBody>
      </p:sp>
      <p:sp>
        <p:nvSpPr>
          <p:cNvPr id="14" name="Google Shape;121;p20">
            <a:extLst>
              <a:ext uri="{FF2B5EF4-FFF2-40B4-BE49-F238E27FC236}">
                <a16:creationId xmlns:a16="http://schemas.microsoft.com/office/drawing/2014/main" id="{54E33FAD-C5DC-458F-8DE0-39CD7B73939D}"/>
              </a:ext>
            </a:extLst>
          </p:cNvPr>
          <p:cNvSpPr txBox="1"/>
          <p:nvPr/>
        </p:nvSpPr>
        <p:spPr>
          <a:xfrm>
            <a:off x="9487209" y="1346976"/>
            <a:ext cx="45720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dk1"/>
                </a:solidFill>
              </a:rPr>
              <a:t>No</a:t>
            </a:r>
            <a:r>
              <a:rPr lang="ru" sz="3500" dirty="0">
                <a:solidFill>
                  <a:srgbClr val="00FF00"/>
                </a:solidFill>
              </a:rPr>
              <a:t> </a:t>
            </a:r>
            <a:r>
              <a:rPr lang="ru" sz="3500" dirty="0">
                <a:solidFill>
                  <a:srgbClr val="0AE60A"/>
                </a:solidFill>
              </a:rPr>
              <a:t>Contests</a:t>
            </a:r>
            <a:endParaRPr sz="3500" dirty="0">
              <a:solidFill>
                <a:srgbClr val="0AE60A"/>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3">
            <a:alphaModFix/>
          </a:blip>
          <a:srcRect/>
          <a:stretch/>
        </p:blipFill>
        <p:spPr>
          <a:xfrm>
            <a:off x="5474624" y="1826294"/>
            <a:ext cx="1710000" cy="1710000"/>
          </a:xfrm>
          <a:prstGeom prst="ellipse">
            <a:avLst/>
          </a:prstGeom>
          <a:noFill/>
          <a:ln>
            <a:noFill/>
          </a:ln>
        </p:spPr>
      </p:pic>
      <p:pic>
        <p:nvPicPr>
          <p:cNvPr id="174" name="Google Shape;174;p33"/>
          <p:cNvPicPr preferRelativeResize="0"/>
          <p:nvPr/>
        </p:nvPicPr>
        <p:blipFill rotWithShape="1">
          <a:blip r:embed="rId4">
            <a:alphaModFix/>
          </a:blip>
          <a:srcRect l="559" r="74585" b="53957"/>
          <a:stretch/>
        </p:blipFill>
        <p:spPr>
          <a:xfrm>
            <a:off x="3764624" y="3002894"/>
            <a:ext cx="1710000" cy="1710000"/>
          </a:xfrm>
          <a:prstGeom prst="ellipse">
            <a:avLst/>
          </a:prstGeom>
          <a:noFill/>
          <a:ln>
            <a:noFill/>
          </a:ln>
        </p:spPr>
      </p:pic>
      <p:pic>
        <p:nvPicPr>
          <p:cNvPr id="175" name="Google Shape;175;p33"/>
          <p:cNvPicPr preferRelativeResize="0"/>
          <p:nvPr/>
        </p:nvPicPr>
        <p:blipFill rotWithShape="1">
          <a:blip r:embed="rId5">
            <a:alphaModFix/>
          </a:blip>
          <a:srcRect l="12726" r="12719" b="17156"/>
          <a:stretch/>
        </p:blipFill>
        <p:spPr>
          <a:xfrm>
            <a:off x="344613" y="3002882"/>
            <a:ext cx="1710000" cy="1710000"/>
          </a:xfrm>
          <a:prstGeom prst="ellipse">
            <a:avLst/>
          </a:prstGeom>
          <a:noFill/>
          <a:ln>
            <a:noFill/>
          </a:ln>
        </p:spPr>
      </p:pic>
      <p:pic>
        <p:nvPicPr>
          <p:cNvPr id="176" name="Google Shape;176;p33"/>
          <p:cNvPicPr preferRelativeResize="0"/>
          <p:nvPr/>
        </p:nvPicPr>
        <p:blipFill rotWithShape="1">
          <a:blip r:embed="rId4">
            <a:alphaModFix/>
          </a:blip>
          <a:srcRect l="70550" t="15273" r="8170" b="45311"/>
          <a:stretch/>
        </p:blipFill>
        <p:spPr>
          <a:xfrm>
            <a:off x="2054636" y="1826294"/>
            <a:ext cx="1710000" cy="1710000"/>
          </a:xfrm>
          <a:prstGeom prst="ellipse">
            <a:avLst/>
          </a:prstGeom>
          <a:noFill/>
          <a:ln>
            <a:noFill/>
          </a:ln>
        </p:spPr>
      </p:pic>
      <p:pic>
        <p:nvPicPr>
          <p:cNvPr id="177" name="Google Shape;177;p33"/>
          <p:cNvPicPr preferRelativeResize="0"/>
          <p:nvPr/>
        </p:nvPicPr>
        <p:blipFill rotWithShape="1">
          <a:blip r:embed="rId6">
            <a:alphaModFix/>
          </a:blip>
          <a:srcRect l="12564" t="42059" r="77858" b="45132"/>
          <a:stretch/>
        </p:blipFill>
        <p:spPr>
          <a:xfrm>
            <a:off x="7184624" y="3002894"/>
            <a:ext cx="1710000" cy="1710000"/>
          </a:xfrm>
          <a:prstGeom prst="ellipse">
            <a:avLst/>
          </a:prstGeom>
          <a:noFill/>
          <a:ln>
            <a:noFill/>
          </a:ln>
        </p:spPr>
      </p:pic>
      <p:sp>
        <p:nvSpPr>
          <p:cNvPr id="178" name="Google Shape;178;p33"/>
          <p:cNvSpPr txBox="1"/>
          <p:nvPr/>
        </p:nvSpPr>
        <p:spPr>
          <a:xfrm>
            <a:off x="34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lt1"/>
                </a:solidFill>
              </a:rPr>
              <a:t>Ivan Sannikov</a:t>
            </a:r>
            <a:endParaRPr sz="2100" dirty="0">
              <a:solidFill>
                <a:schemeClr val="lt1"/>
              </a:solidFill>
            </a:endParaRPr>
          </a:p>
        </p:txBody>
      </p:sp>
      <p:sp>
        <p:nvSpPr>
          <p:cNvPr id="179" name="Google Shape;179;p33"/>
          <p:cNvSpPr txBox="1"/>
          <p:nvPr/>
        </p:nvSpPr>
        <p:spPr>
          <a:xfrm>
            <a:off x="2054500" y="357123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Timur Suleymanov</a:t>
            </a:r>
            <a:endParaRPr sz="2100">
              <a:solidFill>
                <a:schemeClr val="lt1"/>
              </a:solidFill>
            </a:endParaRPr>
          </a:p>
        </p:txBody>
      </p:sp>
      <p:sp>
        <p:nvSpPr>
          <p:cNvPr id="180" name="Google Shape;180;p33"/>
          <p:cNvSpPr txBox="1"/>
          <p:nvPr/>
        </p:nvSpPr>
        <p:spPr>
          <a:xfrm>
            <a:off x="376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dirty="0">
                <a:solidFill>
                  <a:schemeClr val="lt1"/>
                </a:solidFill>
              </a:rPr>
              <a:t>Fedor Smirnov</a:t>
            </a:r>
            <a:endParaRPr sz="2100" dirty="0">
              <a:solidFill>
                <a:schemeClr val="lt1"/>
              </a:solidFill>
            </a:endParaRPr>
          </a:p>
        </p:txBody>
      </p:sp>
      <p:sp>
        <p:nvSpPr>
          <p:cNvPr id="181" name="Google Shape;181;p33"/>
          <p:cNvSpPr txBox="1"/>
          <p:nvPr/>
        </p:nvSpPr>
        <p:spPr>
          <a:xfrm>
            <a:off x="5474625" y="35362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Ivan Lishchenko</a:t>
            </a:r>
            <a:endParaRPr sz="2100">
              <a:solidFill>
                <a:schemeClr val="lt1"/>
              </a:solidFill>
            </a:endParaRPr>
          </a:p>
        </p:txBody>
      </p:sp>
      <p:sp>
        <p:nvSpPr>
          <p:cNvPr id="182" name="Google Shape;182;p33"/>
          <p:cNvSpPr txBox="1"/>
          <p:nvPr/>
        </p:nvSpPr>
        <p:spPr>
          <a:xfrm>
            <a:off x="7184625" y="2171582"/>
            <a:ext cx="171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2100">
                <a:solidFill>
                  <a:schemeClr val="lt1"/>
                </a:solidFill>
              </a:rPr>
              <a:t>Aleksei</a:t>
            </a:r>
            <a:br>
              <a:rPr lang="ru" sz="2100">
                <a:solidFill>
                  <a:schemeClr val="lt1"/>
                </a:solidFill>
              </a:rPr>
            </a:br>
            <a:r>
              <a:rPr lang="ru" sz="2100">
                <a:solidFill>
                  <a:schemeClr val="lt1"/>
                </a:solidFill>
              </a:rPr>
              <a:t>Morozov</a:t>
            </a:r>
            <a:endParaRPr sz="2100">
              <a:solidFill>
                <a:schemeClr val="lt1"/>
              </a:solidFill>
            </a:endParaRPr>
          </a:p>
        </p:txBody>
      </p:sp>
      <p:sp>
        <p:nvSpPr>
          <p:cNvPr id="183" name="Google Shape;183;p33"/>
          <p:cNvSpPr txBox="1"/>
          <p:nvPr/>
        </p:nvSpPr>
        <p:spPr>
          <a:xfrm>
            <a:off x="1437325" y="453725"/>
            <a:ext cx="54864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3500" dirty="0">
                <a:solidFill>
                  <a:schemeClr val="tx1"/>
                </a:solidFill>
              </a:rPr>
              <a:t>Meet the team</a:t>
            </a:r>
            <a:endParaRPr sz="3500" dirty="0">
              <a:solidFill>
                <a:schemeClr val="tx1"/>
              </a:solidFill>
            </a:endParaRPr>
          </a:p>
        </p:txBody>
      </p:sp>
      <p:pic>
        <p:nvPicPr>
          <p:cNvPr id="184" name="Google Shape;184;p33"/>
          <p:cNvPicPr preferRelativeResize="0"/>
          <p:nvPr/>
        </p:nvPicPr>
        <p:blipFill>
          <a:blip r:embed="rId7">
            <a:alphaModFix/>
          </a:blip>
          <a:stretch>
            <a:fillRect/>
          </a:stretch>
        </p:blipFill>
        <p:spPr>
          <a:xfrm>
            <a:off x="6923713" y="111200"/>
            <a:ext cx="2114550" cy="1790700"/>
          </a:xfrm>
          <a:prstGeom prst="rect">
            <a:avLst/>
          </a:prstGeom>
          <a:noFill/>
          <a:ln>
            <a:noFill/>
          </a:ln>
        </p:spPr>
      </p:pic>
    </p:spTree>
    <p:extLst>
      <p:ext uri="{BB962C8B-B14F-4D97-AF65-F5344CB8AC3E}">
        <p14:creationId xmlns:p14="http://schemas.microsoft.com/office/powerpoint/2010/main" val="25637828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Экран (16:9)</PresentationFormat>
  <Paragraphs>209</Paragraphs>
  <Slides>29</Slides>
  <Notes>29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29</vt:i4>
      </vt:variant>
    </vt:vector>
  </HeadingPairs>
  <TitlesOfParts>
    <vt:vector size="34" baseType="lpstr">
      <vt:lpstr>Roboto</vt:lpstr>
      <vt:lpstr>Arial</vt:lpstr>
      <vt:lpstr>Audiowide</vt:lpstr>
      <vt:lpstr>Simple Light</vt:lpstr>
      <vt:lpstr>Simple Dark</vt:lpstr>
      <vt:lpstr>Code Battle Advanced</vt:lpstr>
      <vt:lpstr>The state of the issue:</vt:lpstr>
      <vt:lpstr>Codeforces</vt:lpstr>
      <vt:lpstr>Codeforces</vt:lpstr>
      <vt:lpstr>Codewars</vt:lpstr>
      <vt:lpstr>Codewars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Battle Advanced</dc:title>
  <dc:creator>Magelon</dc:creator>
  <cp:lastModifiedBy>иван лищенко</cp:lastModifiedBy>
  <cp:revision>1</cp:revision>
  <dcterms:modified xsi:type="dcterms:W3CDTF">2024-07-24T07:35:53Z</dcterms:modified>
</cp:coreProperties>
</file>