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1.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1.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1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1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32"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33"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34"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9CD78E1D-DA4E-4A69-BE16-4DD9BF0905E7}"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1143000" y="685800"/>
            <a:ext cx="4570200" cy="3427200"/>
          </a:xfrm>
          <a:prstGeom prst="rect">
            <a:avLst/>
          </a:prstGeom>
          <a:ln w="0">
            <a:noFill/>
          </a:ln>
        </p:spPr>
      </p:sp>
      <p:sp>
        <p:nvSpPr>
          <p:cNvPr id="182" name="PlaceHolder 2"/>
          <p:cNvSpPr>
            <a:spLocks noGrp="1"/>
          </p:cNvSpPr>
          <p:nvPr>
            <p:ph type="body"/>
          </p:nvPr>
        </p:nvSpPr>
        <p:spPr>
          <a:xfrm>
            <a:off x="685800" y="4343400"/>
            <a:ext cx="5484600" cy="4113000"/>
          </a:xfrm>
          <a:prstGeom prst="rect">
            <a:avLst/>
          </a:prstGeom>
          <a:noFill/>
          <a:ln w="0">
            <a:noFill/>
          </a:ln>
        </p:spPr>
        <p:txBody>
          <a:bodyPr lIns="0" rIns="0" tIns="0" bIns="0" anchor="t">
            <a:noAutofit/>
          </a:bodyPr>
          <a:p>
            <a:endParaRPr b="0" lang="en-IN" sz="2000" spc="-1" strike="noStrike">
              <a:latin typeface="Arial"/>
            </a:endParaRPr>
          </a:p>
        </p:txBody>
      </p:sp>
      <p:sp>
        <p:nvSpPr>
          <p:cNvPr id="183" name="PlaceHolder 3"/>
          <p:cNvSpPr>
            <a:spLocks noGrp="1"/>
          </p:cNvSpPr>
          <p:nvPr>
            <p:ph type="sldNum" idx="14"/>
          </p:nvPr>
        </p:nvSpPr>
        <p:spPr>
          <a:xfrm>
            <a:off x="3884760" y="8685360"/>
            <a:ext cx="2970000" cy="4554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5D9DE1D-4698-4B8E-B8D5-5DA7F214F6F6}"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1143000" y="685800"/>
            <a:ext cx="4570200" cy="3427200"/>
          </a:xfrm>
          <a:prstGeom prst="rect">
            <a:avLst/>
          </a:prstGeom>
          <a:ln w="0">
            <a:noFill/>
          </a:ln>
        </p:spPr>
      </p:sp>
      <p:sp>
        <p:nvSpPr>
          <p:cNvPr id="185" name="PlaceHolder 2"/>
          <p:cNvSpPr>
            <a:spLocks noGrp="1"/>
          </p:cNvSpPr>
          <p:nvPr>
            <p:ph type="body"/>
          </p:nvPr>
        </p:nvSpPr>
        <p:spPr>
          <a:xfrm>
            <a:off x="685800" y="4343400"/>
            <a:ext cx="5484600" cy="4113000"/>
          </a:xfrm>
          <a:prstGeom prst="rect">
            <a:avLst/>
          </a:prstGeom>
          <a:noFill/>
          <a:ln w="0">
            <a:noFill/>
          </a:ln>
        </p:spPr>
        <p:txBody>
          <a:bodyPr lIns="0" rIns="0" tIns="0" bIns="0" anchor="t">
            <a:noAutofit/>
          </a:bodyPr>
          <a:p>
            <a:endParaRPr b="0" lang="en-IN" sz="2000" spc="-1" strike="noStrike">
              <a:latin typeface="Arial"/>
            </a:endParaRPr>
          </a:p>
        </p:txBody>
      </p:sp>
      <p:sp>
        <p:nvSpPr>
          <p:cNvPr id="186" name="PlaceHolder 3"/>
          <p:cNvSpPr>
            <a:spLocks noGrp="1"/>
          </p:cNvSpPr>
          <p:nvPr>
            <p:ph type="sldNum" idx="15"/>
          </p:nvPr>
        </p:nvSpPr>
        <p:spPr>
          <a:xfrm>
            <a:off x="3884760" y="8685360"/>
            <a:ext cx="2970000" cy="4554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5BFC651-2308-4038-9B05-1D1218666899}"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275CB34-6E01-4693-952F-0B34B9B04210}"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D246023-D2B6-4892-BDB3-FD77185C1BF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761E32E-A9E9-4A97-87D4-4F091767A909}"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353EE65-7D13-45B1-984F-46B7C595B757}"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225E8CC-C419-4C0D-B4D0-35A3DD886F5E}"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764B557-380D-4643-BE9E-EE8B2E3FB1C6}"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D0425E6-DB9E-4760-8E88-6E349FF2B65D}"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792C6EB-EE5E-4CFC-A7D1-5D148FACCA1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E5539D8-C5EF-4F79-B66D-D4566E51A5BB}"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298800" y="228600"/>
            <a:ext cx="8227800" cy="5291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8699DAE-BC7D-4051-8E13-E0BDF9ED75C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930121A-234B-4545-BF69-037F477B32C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375DACC-7108-4151-ADEC-969D0819A51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66DC260-D3BF-43A6-8EDA-4AE7A23C8370}"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B8FAE97-9549-4BE4-B0B6-395021B039F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5E4F07F-79C9-417D-AA8E-C47B8CC44E78}"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843288E-FE9A-442E-802D-56E25A6412B1}"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7C4F29A-A2E2-4E0B-A17F-94F5C11E5864}"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B48F475-68F1-49B3-8FE4-602550F303E6}"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EF91EAB-BBC2-4AD6-856A-38809F9CA936}"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F3C1EA0-8E95-4A7E-876C-4E129A9AF63E}"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8A3DB3A-06B3-4114-8B91-EF0F29323024}"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28E81B9-7707-4B15-AFEA-A4847DA29129}"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7674761-0BA8-4F99-A309-0B3E9F09AA4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298800" y="228600"/>
            <a:ext cx="8227800" cy="5291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645E5DB-7CB6-4D24-A74B-290F9A155234}"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DD8D39E-4E81-461F-B4A1-D33885BFA2C8}"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A1CEA98-56B5-44ED-9BF4-092E86D6FFD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3BD3E4D-4DAE-4E26-A368-AFF58B3D0FA9}"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29877E4-8732-4DB8-9119-6983B80A4C8B}"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81E78AA8-5217-4053-8EC9-142417F4760D}"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5C7A7BA6-513F-4456-AD8B-3D84B5F958CB}"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4BCB58D-E7F2-42FB-B3A8-C7A1A557657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8A5595A-71BB-4C13-A0E0-099B9CF4F7A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98800" y="228600"/>
            <a:ext cx="8227800" cy="5291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661F50C-AB86-44BC-8F67-009B3D1716B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1E91226-76F7-46F7-B731-47F111E88F2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0054CB6-D599-4A69-9776-C116C24DC8C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C532937-85BC-4E5F-9EA1-A0369A7D2D9F}"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298800" y="177120"/>
            <a:ext cx="8608680" cy="655128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 name="Straight Connector 8"/>
          <p:cNvSpPr/>
          <p:nvPr/>
        </p:nvSpPr>
        <p:spPr>
          <a:xfrm>
            <a:off x="298800" y="1218960"/>
            <a:ext cx="8610480" cy="1800"/>
          </a:xfrm>
          <a:prstGeom prst="line">
            <a:avLst/>
          </a:prstGeom>
          <a:ln w="25400">
            <a:solidFill>
              <a:srgbClr val="1f497d"/>
            </a:solidFill>
            <a:round/>
          </a:ln>
        </p:spPr>
        <p:style>
          <a:lnRef idx="1">
            <a:schemeClr val="accent1"/>
          </a:lnRef>
          <a:fillRef idx="0">
            <a:schemeClr val="accent1"/>
          </a:fillRef>
          <a:effectRef idx="0">
            <a:schemeClr val="accent1"/>
          </a:effectRef>
          <a:fontRef idx="minor"/>
        </p:style>
      </p:sp>
      <p:sp>
        <p:nvSpPr>
          <p:cNvPr id="2" name="PlaceHolder 1"/>
          <p:cNvSpPr>
            <a:spLocks noGrp="1"/>
          </p:cNvSpPr>
          <p:nvPr>
            <p:ph type="ftr" idx="1"/>
          </p:nvPr>
        </p:nvSpPr>
        <p:spPr>
          <a:xfrm>
            <a:off x="3124080" y="6356520"/>
            <a:ext cx="2893680" cy="36324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School of Computing - CSE- AIML DS AI</a:t>
            </a:r>
            <a:endParaRPr b="0" lang="en-IN" sz="1200" spc="-1" strike="noStrike">
              <a:latin typeface="Times New Roman"/>
            </a:endParaRPr>
          </a:p>
        </p:txBody>
      </p:sp>
      <p:sp>
        <p:nvSpPr>
          <p:cNvPr id="3" name="PlaceHolder 2"/>
          <p:cNvSpPr>
            <a:spLocks noGrp="1"/>
          </p:cNvSpPr>
          <p:nvPr>
            <p:ph type="sldNum" idx="2"/>
          </p:nvPr>
        </p:nvSpPr>
        <p:spPr>
          <a:xfrm>
            <a:off x="6553080" y="6356520"/>
            <a:ext cx="213192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737A783-FBF5-40C3-8EF3-A9B877257682}" type="slidenum">
              <a:rPr b="0" lang="en-US" sz="1200" spc="-1" strike="noStrike">
                <a:solidFill>
                  <a:srgbClr val="8b8b8b"/>
                </a:solidFill>
                <a:latin typeface="Calibri"/>
              </a:rPr>
              <a:t>16</a:t>
            </a:fld>
            <a:endParaRPr b="0" lang="en-IN" sz="1200" spc="-1" strike="noStrike">
              <a:latin typeface="Times New Roman"/>
            </a:endParaRPr>
          </a:p>
        </p:txBody>
      </p:sp>
      <p:sp>
        <p:nvSpPr>
          <p:cNvPr id="4" name="PlaceHolder 3"/>
          <p:cNvSpPr>
            <a:spLocks noGrp="1"/>
          </p:cNvSpPr>
          <p:nvPr>
            <p:ph type="dt" idx="3"/>
          </p:nvPr>
        </p:nvSpPr>
        <p:spPr>
          <a:xfrm>
            <a:off x="457200" y="6356520"/>
            <a:ext cx="2131920" cy="36324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16 August 2024</a:t>
            </a:r>
            <a:endParaRPr b="0" lang="en-IN" sz="1400" spc="-1" strike="noStrike">
              <a:latin typeface="Times New Roman"/>
            </a:endParaRPr>
          </a:p>
        </p:txBody>
      </p:sp>
      <p:sp>
        <p:nvSpPr>
          <p:cNvPr id="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7"/>
          <p:cNvSpPr/>
          <p:nvPr/>
        </p:nvSpPr>
        <p:spPr>
          <a:xfrm>
            <a:off x="298800" y="177120"/>
            <a:ext cx="8608680" cy="655128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44" name="Straight Connector 8"/>
          <p:cNvSpPr/>
          <p:nvPr/>
        </p:nvSpPr>
        <p:spPr>
          <a:xfrm>
            <a:off x="298800" y="1218960"/>
            <a:ext cx="8610480" cy="1800"/>
          </a:xfrm>
          <a:prstGeom prst="line">
            <a:avLst/>
          </a:prstGeom>
          <a:ln w="25400">
            <a:solidFill>
              <a:srgbClr val="1f497d"/>
            </a:solidFill>
            <a:round/>
          </a:ln>
        </p:spPr>
        <p:style>
          <a:lnRef idx="1">
            <a:schemeClr val="accent1"/>
          </a:lnRef>
          <a:fillRef idx="0">
            <a:schemeClr val="accent1"/>
          </a:fillRef>
          <a:effectRef idx="0">
            <a:schemeClr val="accent1"/>
          </a:effectRef>
          <a:fontRef idx="minor"/>
        </p:style>
      </p:sp>
      <p:sp>
        <p:nvSpPr>
          <p:cNvPr id="45" name="PlaceHolder 1"/>
          <p:cNvSpPr>
            <a:spLocks noGrp="1"/>
          </p:cNvSpPr>
          <p:nvPr>
            <p:ph type="ftr" idx="4"/>
          </p:nvPr>
        </p:nvSpPr>
        <p:spPr>
          <a:xfrm>
            <a:off x="3124080" y="6356520"/>
            <a:ext cx="2893680" cy="36324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&lt;footer&gt;</a:t>
            </a:r>
            <a:endParaRPr b="0" lang="en-IN" sz="1200" spc="-1" strike="noStrike">
              <a:latin typeface="Times New Roman"/>
            </a:endParaRPr>
          </a:p>
        </p:txBody>
      </p:sp>
      <p:sp>
        <p:nvSpPr>
          <p:cNvPr id="46" name="PlaceHolder 2"/>
          <p:cNvSpPr>
            <a:spLocks noGrp="1"/>
          </p:cNvSpPr>
          <p:nvPr>
            <p:ph type="sldNum" idx="5"/>
          </p:nvPr>
        </p:nvSpPr>
        <p:spPr>
          <a:xfrm>
            <a:off x="6553080" y="6356520"/>
            <a:ext cx="213192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75D4EFF8-971E-4435-A392-383BC07D8D26}" type="slidenum">
              <a:rPr b="0" lang="en-US" sz="1200" spc="-1" strike="noStrike">
                <a:solidFill>
                  <a:srgbClr val="8b8b8b"/>
                </a:solidFill>
                <a:latin typeface="Calibri"/>
              </a:rPr>
              <a:t>&lt;number&gt;</a:t>
            </a:fld>
            <a:endParaRPr b="0" lang="en-IN" sz="1200" spc="-1" strike="noStrike">
              <a:latin typeface="Times New Roman"/>
            </a:endParaRPr>
          </a:p>
        </p:txBody>
      </p:sp>
      <p:sp>
        <p:nvSpPr>
          <p:cNvPr id="47" name="PlaceHolder 3"/>
          <p:cNvSpPr>
            <a:spLocks noGrp="1"/>
          </p:cNvSpPr>
          <p:nvPr>
            <p:ph type="dt" idx="6"/>
          </p:nvPr>
        </p:nvSpPr>
        <p:spPr>
          <a:xfrm>
            <a:off x="457200" y="6356520"/>
            <a:ext cx="2131920" cy="36324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8"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Rectangle 7"/>
          <p:cNvSpPr/>
          <p:nvPr/>
        </p:nvSpPr>
        <p:spPr>
          <a:xfrm>
            <a:off x="298800" y="177120"/>
            <a:ext cx="8608680" cy="655128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87" name="Straight Connector 8"/>
          <p:cNvSpPr/>
          <p:nvPr/>
        </p:nvSpPr>
        <p:spPr>
          <a:xfrm>
            <a:off x="298800" y="1218960"/>
            <a:ext cx="8610480" cy="1800"/>
          </a:xfrm>
          <a:prstGeom prst="line">
            <a:avLst/>
          </a:prstGeom>
          <a:ln w="25400">
            <a:solidFill>
              <a:srgbClr val="1f497d"/>
            </a:solidFill>
            <a:round/>
          </a:ln>
        </p:spPr>
        <p:style>
          <a:lnRef idx="1">
            <a:schemeClr val="accent1"/>
          </a:lnRef>
          <a:fillRef idx="0">
            <a:schemeClr val="accent1"/>
          </a:fillRef>
          <a:effectRef idx="0">
            <a:schemeClr val="accent1"/>
          </a:effectRef>
          <a:fontRef idx="minor"/>
        </p:style>
      </p:sp>
      <p:sp>
        <p:nvSpPr>
          <p:cNvPr id="88" name="PlaceHolder 1"/>
          <p:cNvSpPr>
            <a:spLocks noGrp="1"/>
          </p:cNvSpPr>
          <p:nvPr>
            <p:ph type="title"/>
          </p:nvPr>
        </p:nvSpPr>
        <p:spPr>
          <a:xfrm>
            <a:off x="298800" y="228600"/>
            <a:ext cx="8227800" cy="114120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9" name="PlaceHolder 2"/>
          <p:cNvSpPr>
            <a:spLocks noGrp="1"/>
          </p:cNvSpPr>
          <p:nvPr>
            <p:ph type="ftr" idx="7"/>
          </p:nvPr>
        </p:nvSpPr>
        <p:spPr>
          <a:xfrm>
            <a:off x="3124080" y="6356520"/>
            <a:ext cx="2893680" cy="36324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&lt;footer&gt;</a:t>
            </a:r>
            <a:endParaRPr b="0" lang="en-IN" sz="1200" spc="-1" strike="noStrike">
              <a:latin typeface="Times New Roman"/>
            </a:endParaRPr>
          </a:p>
        </p:txBody>
      </p:sp>
      <p:sp>
        <p:nvSpPr>
          <p:cNvPr id="90" name="PlaceHolder 3"/>
          <p:cNvSpPr>
            <a:spLocks noGrp="1"/>
          </p:cNvSpPr>
          <p:nvPr>
            <p:ph type="sldNum" idx="8"/>
          </p:nvPr>
        </p:nvSpPr>
        <p:spPr>
          <a:xfrm>
            <a:off x="6553080" y="6356520"/>
            <a:ext cx="213192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D5D38B85-3166-48B6-AE8D-D5996E307A4E}" type="slidenum">
              <a:rPr b="0" lang="en-US" sz="1200" spc="-1" strike="noStrike">
                <a:solidFill>
                  <a:srgbClr val="8b8b8b"/>
                </a:solidFill>
                <a:latin typeface="Calibri"/>
              </a:rPr>
              <a:t>&lt;number&gt;</a:t>
            </a:fld>
            <a:endParaRPr b="0" lang="en-IN" sz="1200" spc="-1" strike="noStrike">
              <a:latin typeface="Times New Roman"/>
            </a:endParaRPr>
          </a:p>
        </p:txBody>
      </p:sp>
      <p:sp>
        <p:nvSpPr>
          <p:cNvPr id="91" name="PlaceHolder 4"/>
          <p:cNvSpPr>
            <a:spLocks noGrp="1"/>
          </p:cNvSpPr>
          <p:nvPr>
            <p:ph type="dt" idx="9"/>
          </p:nvPr>
        </p:nvSpPr>
        <p:spPr>
          <a:xfrm>
            <a:off x="457200" y="6356520"/>
            <a:ext cx="2131920" cy="36324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9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hyperlink" Target="https://doi.org/10.1007/s11277-021-08977-0" TargetMode="External"/><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1953000"/>
            <a:ext cx="7770600" cy="1765800"/>
          </a:xfrm>
          <a:prstGeom prst="rect">
            <a:avLst/>
          </a:prstGeom>
          <a:noFill/>
          <a:ln w="0">
            <a:noFill/>
          </a:ln>
        </p:spPr>
        <p:txBody>
          <a:bodyPr lIns="0" rIns="0" tIns="0" bIns="0" anchor="ctr">
            <a:normAutofit/>
          </a:bodyPr>
          <a:p>
            <a:pPr algn="ctr">
              <a:lnSpc>
                <a:spcPct val="100000"/>
              </a:lnSpc>
              <a:buNone/>
            </a:pPr>
            <a:br>
              <a:rPr sz="2000"/>
            </a:br>
            <a:br>
              <a:rPr sz="2000"/>
            </a:br>
            <a:endParaRPr b="0" lang="en-IN" sz="2000" spc="-1" strike="noStrike">
              <a:latin typeface="Arial"/>
            </a:endParaRPr>
          </a:p>
        </p:txBody>
      </p:sp>
      <p:sp>
        <p:nvSpPr>
          <p:cNvPr id="136" name="PlaceHolder 2"/>
          <p:cNvSpPr>
            <a:spLocks noGrp="1"/>
          </p:cNvSpPr>
          <p:nvPr>
            <p:ph type="subTitle"/>
          </p:nvPr>
        </p:nvSpPr>
        <p:spPr>
          <a:xfrm>
            <a:off x="647640" y="3277800"/>
            <a:ext cx="7999200" cy="883440"/>
          </a:xfrm>
          <a:prstGeom prst="rect">
            <a:avLst/>
          </a:prstGeom>
          <a:noFill/>
          <a:ln w="0">
            <a:noFill/>
          </a:ln>
        </p:spPr>
        <p:txBody>
          <a:bodyPr lIns="0" rIns="0" tIns="0" bIns="0" anchor="t">
            <a:noAutofit/>
          </a:bodyPr>
          <a:p>
            <a:pPr algn="ctr">
              <a:lnSpc>
                <a:spcPct val="100000"/>
              </a:lnSpc>
              <a:spcBef>
                <a:spcPts val="561"/>
              </a:spcBef>
              <a:buNone/>
              <a:tabLst>
                <a:tab algn="l" pos="0"/>
              </a:tabLst>
            </a:pPr>
            <a:r>
              <a:rPr b="1" lang="en-US" sz="2800" spc="-1" strike="noStrike">
                <a:solidFill>
                  <a:srgbClr val="0070c0"/>
                </a:solidFill>
                <a:latin typeface="Times New Roman"/>
              </a:rPr>
              <a:t>AUTOMATIC KYC VERIFICATION USING MACHINE LEARNING</a:t>
            </a:r>
            <a:endParaRPr b="0" lang="en-IN" sz="2800" spc="-1" strike="noStrike">
              <a:latin typeface="Arial"/>
            </a:endParaRPr>
          </a:p>
        </p:txBody>
      </p:sp>
      <p:sp>
        <p:nvSpPr>
          <p:cNvPr id="137" name="PlaceHolder 3"/>
          <p:cNvSpPr>
            <a:spLocks noGrp="1"/>
          </p:cNvSpPr>
          <p:nvPr>
            <p:ph type="dt" idx="13"/>
          </p:nvPr>
        </p:nvSpPr>
        <p:spPr>
          <a:xfrm>
            <a:off x="457200" y="6356520"/>
            <a:ext cx="2131920" cy="363240"/>
          </a:xfrm>
          <a:prstGeom prst="rect">
            <a:avLst/>
          </a:prstGeom>
          <a:noFill/>
          <a:ln w="0">
            <a:noFill/>
          </a:ln>
          <a:effectLst>
            <a:outerShdw dist="50760" dir="5400000" blurRad="50760" rotWithShape="0">
              <a:srgbClr val="ffffff"/>
            </a:outerShdw>
          </a:effectLst>
        </p:spPr>
        <p:txBody>
          <a:bodyPr lIns="90000" rIns="90000" tIns="45000" bIns="45000"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fld id="{9F473F60-692B-4F9B-AB52-000E74157896}" type="datetime3">
              <a:rPr b="0" lang="en-US" sz="1200" spc="-1" strike="noStrike">
                <a:solidFill>
                  <a:srgbClr val="8b8b8b"/>
                </a:solidFill>
                <a:latin typeface="Calibri"/>
              </a:rPr>
              <a:t>August 16, 2024</a:t>
            </a:fld>
            <a:endParaRPr b="0" lang="en-IN" sz="1200" spc="-1" strike="noStrike">
              <a:latin typeface="Times New Roman"/>
            </a:endParaRPr>
          </a:p>
        </p:txBody>
      </p:sp>
      <p:pic>
        <p:nvPicPr>
          <p:cNvPr id="138" name="image2.jpeg" descr=""/>
          <p:cNvPicPr/>
          <p:nvPr/>
        </p:nvPicPr>
        <p:blipFill>
          <a:blip r:embed="rId1"/>
          <a:stretch/>
        </p:blipFill>
        <p:spPr>
          <a:xfrm>
            <a:off x="304920" y="206280"/>
            <a:ext cx="8608680" cy="1618560"/>
          </a:xfrm>
          <a:prstGeom prst="rect">
            <a:avLst/>
          </a:prstGeom>
          <a:ln w="0">
            <a:solidFill>
              <a:srgbClr val="002060"/>
            </a:solidFill>
          </a:ln>
        </p:spPr>
      </p:pic>
      <p:sp>
        <p:nvSpPr>
          <p:cNvPr id="139" name="TextBox 13"/>
          <p:cNvSpPr/>
          <p:nvPr/>
        </p:nvSpPr>
        <p:spPr>
          <a:xfrm>
            <a:off x="1066680" y="1833120"/>
            <a:ext cx="6551280" cy="367560"/>
          </a:xfrm>
          <a:prstGeom prst="rect">
            <a:avLst/>
          </a:prstGeom>
          <a:noFill/>
          <a:ln w="0">
            <a:noFill/>
          </a:ln>
        </p:spPr>
        <p:style>
          <a:lnRef idx="0"/>
          <a:fillRef idx="0"/>
          <a:effectRef idx="0"/>
          <a:fontRef idx="minor"/>
        </p:style>
      </p:sp>
      <p:sp>
        <p:nvSpPr>
          <p:cNvPr id="140" name="Subtitle 2"/>
          <p:cNvSpPr/>
          <p:nvPr/>
        </p:nvSpPr>
        <p:spPr>
          <a:xfrm>
            <a:off x="457200" y="4737240"/>
            <a:ext cx="8380080" cy="14860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479"/>
              </a:spcBef>
              <a:buNone/>
              <a:tabLst>
                <a:tab algn="l" pos="0"/>
              </a:tabLst>
            </a:pPr>
            <a:r>
              <a:rPr b="1" lang="en-US" sz="2400" spc="-1" strike="noStrike">
                <a:solidFill>
                  <a:srgbClr val="000000"/>
                </a:solidFill>
                <a:latin typeface="Calibri"/>
                <a:ea typeface="DejaVu Sans"/>
              </a:rPr>
              <a:t>PROJECT STUDENTS                       GUIDE</a:t>
            </a:r>
            <a:endParaRPr b="0" lang="en-IN" sz="2400" spc="-1" strike="noStrike">
              <a:latin typeface="Arial"/>
            </a:endParaRPr>
          </a:p>
          <a:p>
            <a:pPr>
              <a:lnSpc>
                <a:spcPct val="100000"/>
              </a:lnSpc>
              <a:spcBef>
                <a:spcPts val="400"/>
              </a:spcBef>
              <a:buNone/>
              <a:tabLst>
                <a:tab algn="l" pos="0"/>
              </a:tabLst>
            </a:pPr>
            <a:r>
              <a:rPr b="1" lang="en-US" sz="1600" spc="-1" strike="noStrike">
                <a:solidFill>
                  <a:srgbClr val="000000"/>
                </a:solidFill>
                <a:latin typeface="Calibri"/>
                <a:ea typeface="DejaVu Sans"/>
              </a:rPr>
              <a:t>MAGENDRA PRASAD K, 41611106</a:t>
            </a:r>
            <a:r>
              <a:rPr b="1" lang="en-US" sz="1500" spc="-1" strike="noStrike">
                <a:solidFill>
                  <a:srgbClr val="000000"/>
                </a:solidFill>
                <a:latin typeface="Calibri"/>
                <a:ea typeface="DejaVu Sans"/>
              </a:rPr>
              <a:t> </a:t>
            </a:r>
            <a:r>
              <a:rPr b="1" lang="en-US" sz="1600" spc="-1" strike="noStrike">
                <a:solidFill>
                  <a:srgbClr val="000000"/>
                </a:solidFill>
                <a:latin typeface="Calibri"/>
                <a:ea typeface="DejaVu Sans"/>
              </a:rPr>
              <a:t>      MRS.N.SENTHAMILARASI.M.Tech.,</a:t>
            </a:r>
            <a:endParaRPr b="0" lang="en-IN" sz="1600" spc="-1" strike="noStrike">
              <a:latin typeface="Arial"/>
            </a:endParaRPr>
          </a:p>
          <a:p>
            <a:pPr>
              <a:lnSpc>
                <a:spcPct val="100000"/>
              </a:lnSpc>
              <a:spcBef>
                <a:spcPts val="400"/>
              </a:spcBef>
              <a:buNone/>
              <a:tabLst>
                <a:tab algn="l" pos="0"/>
              </a:tabLst>
            </a:pPr>
            <a:r>
              <a:rPr b="1" lang="en-US" sz="1600" spc="-1" strike="noStrike">
                <a:solidFill>
                  <a:srgbClr val="000000"/>
                </a:solidFill>
                <a:latin typeface="Calibri"/>
                <a:ea typeface="DejaVu Sans"/>
              </a:rPr>
              <a:t>LOKESH N ,41611102              </a:t>
            </a:r>
            <a:r>
              <a:rPr b="1" lang="en-US" sz="2000" spc="-1" strike="noStrike">
                <a:solidFill>
                  <a:srgbClr val="000000"/>
                </a:solidFill>
                <a:latin typeface="Calibri"/>
                <a:ea typeface="DejaVu Sans"/>
              </a:rPr>
              <a:t>                            </a:t>
            </a:r>
            <a:r>
              <a:rPr b="1" lang="en-US" sz="1600" spc="-1" strike="noStrike">
                <a:solidFill>
                  <a:srgbClr val="000000"/>
                </a:solidFill>
                <a:latin typeface="Calibri"/>
                <a:ea typeface="DejaVu Sans"/>
              </a:rPr>
              <a:t>(Ph.D.,)</a:t>
            </a:r>
            <a:endParaRPr b="0" lang="en-IN" sz="1600" spc="-1" strike="noStrike">
              <a:latin typeface="Arial"/>
            </a:endParaRPr>
          </a:p>
        </p:txBody>
      </p:sp>
      <p:sp>
        <p:nvSpPr>
          <p:cNvPr id="141" name="TextBox 7"/>
          <p:cNvSpPr/>
          <p:nvPr/>
        </p:nvSpPr>
        <p:spPr>
          <a:xfrm>
            <a:off x="390600" y="1801800"/>
            <a:ext cx="8408880" cy="1095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IN" sz="2200" spc="-1" strike="noStrike">
                <a:solidFill>
                  <a:srgbClr val="000000"/>
                </a:solidFill>
                <a:latin typeface="Times New Roman"/>
                <a:ea typeface="DejaVu Sans"/>
              </a:rPr>
              <a:t>DEPARTMENT OF COMPUTER SCIENCE AND ENGINEERING</a:t>
            </a:r>
            <a:endParaRPr b="0" lang="en-IN" sz="2200" spc="-1" strike="noStrike">
              <a:latin typeface="Arial"/>
            </a:endParaRPr>
          </a:p>
          <a:p>
            <a:pPr algn="ctr">
              <a:lnSpc>
                <a:spcPct val="100000"/>
              </a:lnSpc>
              <a:buNone/>
            </a:pPr>
            <a:endParaRPr b="0" lang="en-IN" sz="2200" spc="-1" strike="noStrike">
              <a:latin typeface="Arial"/>
            </a:endParaRPr>
          </a:p>
          <a:p>
            <a:pPr algn="ctr">
              <a:lnSpc>
                <a:spcPct val="100000"/>
              </a:lnSpc>
              <a:buNone/>
            </a:pPr>
            <a:r>
              <a:rPr b="1" lang="en-IN" sz="2200" spc="-1" strike="noStrike">
                <a:solidFill>
                  <a:srgbClr val="000000"/>
                </a:solidFill>
                <a:latin typeface="Times New Roman"/>
                <a:ea typeface="DejaVu Sans"/>
              </a:rPr>
              <a:t>PROJECT PHASE I – FIRST REVIEW</a:t>
            </a:r>
            <a:endParaRPr b="0" lang="en-IN" sz="2200" spc="-1" strike="noStrike">
              <a:latin typeface="Arial"/>
            </a:endParaRPr>
          </a:p>
        </p:txBody>
      </p:sp>
      <p:sp>
        <p:nvSpPr>
          <p:cNvPr id="5" name="PlaceHolder 4"/>
          <p:cNvSpPr>
            <a:spLocks noGrp="1"/>
          </p:cNvSpPr>
          <p:nvPr>
            <p:ph type="ftr" idx="1"/>
          </p:nvPr>
        </p:nvSpPr>
        <p:spPr/>
        <p:txBody>
          <a:bodyPr/>
          <a:p>
            <a:r>
              <a:t>School of Computing - CSE- AIML DS AI</a:t>
            </a:r>
          </a:p>
        </p:txBody>
      </p:sp>
      <p:sp>
        <p:nvSpPr>
          <p:cNvPr id="6" name="PlaceHolder 5"/>
          <p:cNvSpPr>
            <a:spLocks noGrp="1"/>
          </p:cNvSpPr>
          <p:nvPr>
            <p:ph type="sldNum" idx="2"/>
          </p:nvPr>
        </p:nvSpPr>
        <p:spPr/>
        <p:txBody>
          <a:bodyPr/>
          <a:p>
            <a:fld id="{7F56E9D0-EF5D-47FF-BC17-3D689CDCE416}"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0" name="Table 3"/>
          <p:cNvGraphicFramePr/>
          <p:nvPr/>
        </p:nvGraphicFramePr>
        <p:xfrm>
          <a:off x="464400" y="1393920"/>
          <a:ext cx="8082360" cy="4726080"/>
        </p:xfrm>
        <a:graphic>
          <a:graphicData uri="http://schemas.openxmlformats.org/drawingml/2006/table">
            <a:tbl>
              <a:tblPr/>
              <a:tblGrid>
                <a:gridCol w="1522800"/>
                <a:gridCol w="2284200"/>
                <a:gridCol w="1888920"/>
                <a:gridCol w="2386800"/>
              </a:tblGrid>
              <a:tr h="986400">
                <a:tc>
                  <a:txBody>
                    <a:bodyPr anchor="ctr">
                      <a:noAutofit/>
                    </a:bodyPr>
                    <a:p>
                      <a:pPr algn="ctr">
                        <a:lnSpc>
                          <a:spcPct val="100000"/>
                        </a:lnSpc>
                        <a:buNone/>
                      </a:pPr>
                      <a:r>
                        <a:rPr b="1" lang="en-IN" sz="1800" spc="-1" strike="noStrike">
                          <a:solidFill>
                            <a:srgbClr val="000000"/>
                          </a:solidFill>
                          <a:latin typeface="Times New Roman"/>
                        </a:rPr>
                        <a:t>Author &amp; Journal name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Title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Existing techniques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Drawbacks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40040">
                <a:tc>
                  <a:txBody>
                    <a:bodyPr anchor="ctr">
                      <a:noAutofit/>
                    </a:bodyPr>
                    <a:p>
                      <a:pPr>
                        <a:lnSpc>
                          <a:spcPct val="100000"/>
                        </a:lnSpc>
                        <a:buNone/>
                      </a:pPr>
                      <a:r>
                        <a:rPr b="0" lang="en-US" sz="1300" spc="-1" strike="noStrike">
                          <a:solidFill>
                            <a:srgbClr val="000000"/>
                          </a:solidFill>
                          <a:latin typeface="Times New Roman"/>
                        </a:rPr>
                        <a:t>Diksha Malhotra et al. (August 2021)</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US" sz="1300" spc="-1" strike="noStrike">
                          <a:solidFill>
                            <a:srgbClr val="000000"/>
                          </a:solidFill>
                          <a:latin typeface="Times New Roman"/>
                        </a:rPr>
                        <a:t>Systematic review of blockchain technology in KYC processes since 2014.</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IN" sz="1300" spc="-1" strike="noStrike">
                          <a:latin typeface="Times new roman"/>
                        </a:rPr>
                        <a:t>Their research underscored the inefficiencies inherent in traditional, manual KYC procedures and proposed blockchain as a solution to enhance efficiency, speed, and cost-effectiveness</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just">
                        <a:lnSpc>
                          <a:spcPct val="100000"/>
                        </a:lnSpc>
                        <a:buNone/>
                        <a:tabLst>
                          <a:tab algn="l" pos="0"/>
                        </a:tabLst>
                      </a:pPr>
                      <a:r>
                        <a:rPr b="0" lang="en-IN" sz="1300" spc="-1" strike="noStrike">
                          <a:solidFill>
                            <a:srgbClr val="000000"/>
                          </a:solidFill>
                          <a:latin typeface="Times New Roman"/>
                        </a:rPr>
                        <a:t>Their solution may overlook the fact that our approach already utilizes a centralized database, which inherently addresses the inefficiencies without requiring theoverhead of blockchain. Implementing blockchain in our context could lead to unnecessary complexity and operational costs without significantly enhancing the KYC process.</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 name="PlaceHolder 1"/>
          <p:cNvSpPr>
            <a:spLocks noGrp="1"/>
          </p:cNvSpPr>
          <p:nvPr>
            <p:ph type="ftr" idx="4"/>
          </p:nvPr>
        </p:nvSpPr>
        <p:spPr/>
        <p:txBody>
          <a:bodyPr/>
          <a:p>
            <a:r>
              <a:t>School of Computing - CSE- AIML DS AI</a:t>
            </a:r>
          </a:p>
        </p:txBody>
      </p:sp>
      <p:sp>
        <p:nvSpPr>
          <p:cNvPr id="3" name="PlaceHolder 2"/>
          <p:cNvSpPr>
            <a:spLocks noGrp="1"/>
          </p:cNvSpPr>
          <p:nvPr>
            <p:ph type="sldNum" idx="5"/>
          </p:nvPr>
        </p:nvSpPr>
        <p:spPr/>
        <p:txBody>
          <a:bodyPr/>
          <a:p>
            <a:fld id="{2435C450-29A9-48AA-8DD2-4028887BD515}" type="slidenum">
              <a:t>10</a:t>
            </a:fld>
          </a:p>
        </p:txBody>
      </p:sp>
      <p:sp>
        <p:nvSpPr>
          <p:cNvPr id="4" name="PlaceHolder 3"/>
          <p:cNvSpPr>
            <a:spLocks noGrp="1"/>
          </p:cNvSpPr>
          <p:nvPr>
            <p:ph type="dt" idx="6"/>
          </p:nvPr>
        </p:nvSpPr>
        <p:spPr/>
        <p:txBody>
          <a:bodyPr/>
          <a:p>
            <a:fld id="{3B3E8D8F-3F67-43FB-8A45-800C7ACEBD70}" type="datetime3">
              <a:rPr lang="en-IN"/>
              <a:t>16 August 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1" name="Table 2"/>
          <p:cNvGraphicFramePr/>
          <p:nvPr/>
        </p:nvGraphicFramePr>
        <p:xfrm>
          <a:off x="464400" y="1393920"/>
          <a:ext cx="8082360" cy="4726080"/>
        </p:xfrm>
        <a:graphic>
          <a:graphicData uri="http://schemas.openxmlformats.org/drawingml/2006/table">
            <a:tbl>
              <a:tblPr/>
              <a:tblGrid>
                <a:gridCol w="1522800"/>
                <a:gridCol w="2284200"/>
                <a:gridCol w="1888920"/>
                <a:gridCol w="2386800"/>
              </a:tblGrid>
              <a:tr h="986400">
                <a:tc>
                  <a:txBody>
                    <a:bodyPr anchor="ctr">
                      <a:noAutofit/>
                    </a:bodyPr>
                    <a:p>
                      <a:pPr algn="ctr">
                        <a:lnSpc>
                          <a:spcPct val="100000"/>
                        </a:lnSpc>
                        <a:buNone/>
                      </a:pPr>
                      <a:r>
                        <a:rPr b="1" lang="en-IN" sz="1800" spc="-1" strike="noStrike">
                          <a:solidFill>
                            <a:srgbClr val="000000"/>
                          </a:solidFill>
                          <a:latin typeface="Times New Roman"/>
                        </a:rPr>
                        <a:t>Author &amp; Journal name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Title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Existing techniques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Drawbacks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40040">
                <a:tc>
                  <a:txBody>
                    <a:bodyPr anchor="ctr">
                      <a:noAutofit/>
                    </a:bodyPr>
                    <a:p>
                      <a:pPr>
                        <a:lnSpc>
                          <a:spcPct val="100000"/>
                        </a:lnSpc>
                        <a:buNone/>
                      </a:pPr>
                      <a:r>
                        <a:rPr b="0" lang="en-US" sz="1300" spc="-1" strike="noStrike">
                          <a:solidFill>
                            <a:srgbClr val="000000"/>
                          </a:solidFill>
                          <a:latin typeface="Times New Roman"/>
                        </a:rPr>
                        <a:t>Somchart Fugkeaw (May 2022)</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US" sz="1300" spc="-1" strike="noStrike">
                          <a:solidFill>
                            <a:srgbClr val="000000"/>
                          </a:solidFill>
                          <a:latin typeface="Times New Roman"/>
                        </a:rPr>
                        <a:t>blockchain-based e-KYC</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just">
                        <a:lnSpc>
                          <a:spcPct val="100000"/>
                        </a:lnSpc>
                        <a:buNone/>
                      </a:pPr>
                      <a:r>
                        <a:rPr b="0" lang="en-IN" sz="1300" spc="-1" strike="noStrike">
                          <a:latin typeface="Times new roman"/>
                        </a:rPr>
                        <a:t>This scheme integrates ciphertext policy attribute-based encryption (CP-ABE) with client consent enforcement mechanisms to ensure high levels of trust, security, and privacy compliance within e-KYC systems.</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just">
                        <a:lnSpc>
                          <a:spcPct val="100000"/>
                        </a:lnSpc>
                        <a:buNone/>
                        <a:tabLst>
                          <a:tab algn="l" pos="0"/>
                        </a:tabLst>
                      </a:pPr>
                      <a:r>
                        <a:rPr b="0" lang="en-IN" sz="1300" spc="-1" strike="noStrike">
                          <a:solidFill>
                            <a:srgbClr val="000000"/>
                          </a:solidFill>
                          <a:latin typeface="Times New Roman"/>
                        </a:rPr>
                        <a:t>While the focus on privacy compliance is important, our system benefits from existing government regulations governing Aadhaar and PAN databases, which provide a</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level of trust and security without additional blockchain layers. The added complexity of</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integrating a blockchain solution may detract from the streamlined verification process we</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aim to achieve.</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 name="PlaceHolder 1"/>
          <p:cNvSpPr>
            <a:spLocks noGrp="1"/>
          </p:cNvSpPr>
          <p:nvPr>
            <p:ph type="ftr" idx="4"/>
          </p:nvPr>
        </p:nvSpPr>
        <p:spPr/>
        <p:txBody>
          <a:bodyPr/>
          <a:p>
            <a:r>
              <a:t>School of Computing - CSE- AIML DS AI</a:t>
            </a:r>
          </a:p>
        </p:txBody>
      </p:sp>
      <p:sp>
        <p:nvSpPr>
          <p:cNvPr id="3" name="PlaceHolder 2"/>
          <p:cNvSpPr>
            <a:spLocks noGrp="1"/>
          </p:cNvSpPr>
          <p:nvPr>
            <p:ph type="sldNum" idx="5"/>
          </p:nvPr>
        </p:nvSpPr>
        <p:spPr/>
        <p:txBody>
          <a:bodyPr/>
          <a:p>
            <a:fld id="{89E6E09B-AEC5-4CD5-9C96-DDEAD1CDAD9A}" type="slidenum">
              <a:t>11</a:t>
            </a:fld>
          </a:p>
        </p:txBody>
      </p:sp>
      <p:sp>
        <p:nvSpPr>
          <p:cNvPr id="4" name="PlaceHolder 3"/>
          <p:cNvSpPr>
            <a:spLocks noGrp="1"/>
          </p:cNvSpPr>
          <p:nvPr>
            <p:ph type="dt" idx="6"/>
          </p:nvPr>
        </p:nvSpPr>
        <p:spPr/>
        <p:txBody>
          <a:bodyPr/>
          <a:p>
            <a:fld id="{E3E1BA5A-1F56-4858-8C68-1C6A5DCAEADF}" type="datetime3">
              <a:rPr lang="en-IN"/>
              <a:t>16 August 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2" name="Table 5"/>
          <p:cNvGraphicFramePr/>
          <p:nvPr/>
        </p:nvGraphicFramePr>
        <p:xfrm>
          <a:off x="464760" y="1394280"/>
          <a:ext cx="8082360" cy="4726080"/>
        </p:xfrm>
        <a:graphic>
          <a:graphicData uri="http://schemas.openxmlformats.org/drawingml/2006/table">
            <a:tbl>
              <a:tblPr/>
              <a:tblGrid>
                <a:gridCol w="1522800"/>
                <a:gridCol w="2284200"/>
                <a:gridCol w="1888920"/>
                <a:gridCol w="2386800"/>
              </a:tblGrid>
              <a:tr h="986400">
                <a:tc>
                  <a:txBody>
                    <a:bodyPr anchor="ctr">
                      <a:noAutofit/>
                    </a:bodyPr>
                    <a:p>
                      <a:pPr algn="ctr">
                        <a:lnSpc>
                          <a:spcPct val="100000"/>
                        </a:lnSpc>
                        <a:buNone/>
                      </a:pPr>
                      <a:r>
                        <a:rPr b="1" lang="en-IN" sz="1800" spc="-1" strike="noStrike">
                          <a:solidFill>
                            <a:srgbClr val="000000"/>
                          </a:solidFill>
                          <a:latin typeface="Times New Roman"/>
                        </a:rPr>
                        <a:t>Author &amp; Journal name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Title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Existing techniques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Drawbacks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40040">
                <a:tc>
                  <a:txBody>
                    <a:bodyPr anchor="ctr">
                      <a:noAutofit/>
                    </a:bodyPr>
                    <a:p>
                      <a:pPr>
                        <a:lnSpc>
                          <a:spcPct val="100000"/>
                        </a:lnSpc>
                        <a:buNone/>
                      </a:pPr>
                      <a:r>
                        <a:rPr b="0" lang="en-US" sz="1300" spc="-1" strike="noStrike">
                          <a:solidFill>
                            <a:srgbClr val="000000"/>
                          </a:solidFill>
                          <a:latin typeface="Times New Roman"/>
                        </a:rPr>
                        <a:t>Pradnya Patil and M. Sangeetha (2022)</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US" sz="1300" spc="-1" strike="noStrike">
                          <a:solidFill>
                            <a:srgbClr val="000000"/>
                          </a:solidFill>
                          <a:latin typeface="Times New Roman"/>
                        </a:rPr>
                        <a:t>decentralized KYC verification process utilizing the Ethereum Blockchain platform.</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IN" sz="1300" spc="-1" strike="noStrike">
                          <a:latin typeface="Times new roman"/>
                        </a:rPr>
                        <a:t>Their framework harnesses blockchain’s key attributes decentralization, immutability, and security to revolutionize the KYC process. By enabling banks to verify customer data and engage in a consensus-driven voting mechanism, the system prevents data tampering and enhances transparency, addressing traditional challenges in data verification, security, and efficiency within the KYC process.</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just">
                        <a:lnSpc>
                          <a:spcPct val="100000"/>
                        </a:lnSpc>
                        <a:buNone/>
                        <a:tabLst>
                          <a:tab algn="l" pos="0"/>
                        </a:tabLst>
                      </a:pPr>
                      <a:r>
                        <a:rPr b="0" lang="en-IN" sz="1300" spc="-1" strike="noStrike">
                          <a:solidFill>
                            <a:srgbClr val="000000"/>
                          </a:solidFill>
                          <a:latin typeface="Times New Roman"/>
                        </a:rPr>
                        <a:t>Although decentralization offers advantages, our centralized approach simplifies</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the verification process by relying on government databases that are already secure and</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reliable. The overhead of managing a decentralized system can introduce operational</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challenges and costs that our approach seeks to avoid</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 name="PlaceHolder 1"/>
          <p:cNvSpPr>
            <a:spLocks noGrp="1"/>
          </p:cNvSpPr>
          <p:nvPr>
            <p:ph type="ftr" idx="4"/>
          </p:nvPr>
        </p:nvSpPr>
        <p:spPr/>
        <p:txBody>
          <a:bodyPr/>
          <a:p>
            <a:r>
              <a:t>School of Computing - CSE- AIML DS AI</a:t>
            </a:r>
          </a:p>
        </p:txBody>
      </p:sp>
      <p:sp>
        <p:nvSpPr>
          <p:cNvPr id="3" name="PlaceHolder 2"/>
          <p:cNvSpPr>
            <a:spLocks noGrp="1"/>
          </p:cNvSpPr>
          <p:nvPr>
            <p:ph type="sldNum" idx="5"/>
          </p:nvPr>
        </p:nvSpPr>
        <p:spPr/>
        <p:txBody>
          <a:bodyPr/>
          <a:p>
            <a:fld id="{E328EA89-22EE-4297-84B9-2C6D9CE8A894}" type="slidenum">
              <a:t>12</a:t>
            </a:fld>
          </a:p>
        </p:txBody>
      </p:sp>
      <p:sp>
        <p:nvSpPr>
          <p:cNvPr id="4" name="PlaceHolder 3"/>
          <p:cNvSpPr>
            <a:spLocks noGrp="1"/>
          </p:cNvSpPr>
          <p:nvPr>
            <p:ph type="dt" idx="6"/>
          </p:nvPr>
        </p:nvSpPr>
        <p:spPr/>
        <p:txBody>
          <a:bodyPr/>
          <a:p>
            <a:fld id="{CD8BFAB7-6E1C-450A-AB71-2FD5AAA9E73F}" type="datetime3">
              <a:rPr lang="en-IN"/>
              <a:t>16 August 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3" name="Table 6"/>
          <p:cNvGraphicFramePr/>
          <p:nvPr/>
        </p:nvGraphicFramePr>
        <p:xfrm>
          <a:off x="465120" y="1394640"/>
          <a:ext cx="8082360" cy="4726080"/>
        </p:xfrm>
        <a:graphic>
          <a:graphicData uri="http://schemas.openxmlformats.org/drawingml/2006/table">
            <a:tbl>
              <a:tblPr/>
              <a:tblGrid>
                <a:gridCol w="1522800"/>
                <a:gridCol w="2284200"/>
                <a:gridCol w="1888920"/>
                <a:gridCol w="2386800"/>
              </a:tblGrid>
              <a:tr h="986400">
                <a:tc>
                  <a:txBody>
                    <a:bodyPr anchor="ctr">
                      <a:noAutofit/>
                    </a:bodyPr>
                    <a:p>
                      <a:pPr algn="ctr">
                        <a:lnSpc>
                          <a:spcPct val="100000"/>
                        </a:lnSpc>
                        <a:buNone/>
                      </a:pPr>
                      <a:r>
                        <a:rPr b="1" lang="en-IN" sz="1800" spc="-1" strike="noStrike">
                          <a:solidFill>
                            <a:srgbClr val="000000"/>
                          </a:solidFill>
                          <a:latin typeface="Times New Roman"/>
                        </a:rPr>
                        <a:t>Author &amp; Journal name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Title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Existing techniques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Drawbacks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40040">
                <a:tc>
                  <a:txBody>
                    <a:bodyPr anchor="ctr">
                      <a:noAutofit/>
                    </a:bodyPr>
                    <a:p>
                      <a:pPr>
                        <a:lnSpc>
                          <a:spcPct val="100000"/>
                        </a:lnSpc>
                        <a:buNone/>
                      </a:pPr>
                      <a:r>
                        <a:rPr b="0" lang="en-US" sz="1300" spc="-1" strike="noStrike">
                          <a:solidFill>
                            <a:srgbClr val="000000"/>
                          </a:solidFill>
                          <a:latin typeface="Times New Roman"/>
                        </a:rPr>
                        <a:t>Vincent Schlatt et al. (November 2022)</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US" sz="1300" spc="-1" strike="noStrike">
                          <a:solidFill>
                            <a:srgbClr val="000000"/>
                          </a:solidFill>
                          <a:latin typeface="Times New Roman"/>
                        </a:rPr>
                        <a:t>blockchain-based self-sovereign</a:t>
                      </a:r>
                      <a:endParaRPr b="0" lang="en-IN" sz="1300" spc="-1" strike="noStrike">
                        <a:latin typeface="Arial"/>
                      </a:endParaRPr>
                    </a:p>
                    <a:p>
                      <a:pPr>
                        <a:lnSpc>
                          <a:spcPct val="100000"/>
                        </a:lnSpc>
                        <a:buNone/>
                      </a:pPr>
                      <a:r>
                        <a:rPr b="0" lang="en-US" sz="1300" spc="-1" strike="noStrike">
                          <a:solidFill>
                            <a:srgbClr val="000000"/>
                          </a:solidFill>
                          <a:latin typeface="Times New Roman"/>
                        </a:rPr>
                        <a:t>identity (SSI)</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IN" sz="1300" spc="-1" strike="noStrike">
                          <a:latin typeface="Times new roman"/>
                        </a:rPr>
                        <a:t>This innovative approach aims to address inefficiencies, strengthen data protection, and ensure compliance with regulatory requirements. The framework leverages blockchain technology to empower users with greater control over their identity data while streamlining the verification process. The authors derived key design principles that explore how blockchain can facilitate the integration of SSI within KYC, ultimately enhancing both security and efficiency in the process.</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just">
                        <a:lnSpc>
                          <a:spcPct val="100000"/>
                        </a:lnSpc>
                        <a:buNone/>
                        <a:tabLst>
                          <a:tab algn="l" pos="0"/>
                        </a:tabLst>
                      </a:pPr>
                      <a:r>
                        <a:rPr b="0" lang="en-IN" sz="1300" spc="-1" strike="noStrike">
                          <a:solidFill>
                            <a:srgbClr val="000000"/>
                          </a:solidFill>
                          <a:latin typeface="Times New Roman"/>
                        </a:rPr>
                        <a:t>While SSI provides a promising avenue for data ownership and control, our</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approach leverages the established authority of government databases, which offer a</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streamlined process without the complexities associated with implementing SSI. The</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introduction of SSI could create unnecessary overhead and potential confusion in identity</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management when the centralized database already fulfills the necessary requirements.</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 name="PlaceHolder 1"/>
          <p:cNvSpPr>
            <a:spLocks noGrp="1"/>
          </p:cNvSpPr>
          <p:nvPr>
            <p:ph type="ftr" idx="4"/>
          </p:nvPr>
        </p:nvSpPr>
        <p:spPr/>
        <p:txBody>
          <a:bodyPr/>
          <a:p>
            <a:r>
              <a:t>School of Computing - CSE- AIML DS AI</a:t>
            </a:r>
          </a:p>
        </p:txBody>
      </p:sp>
      <p:sp>
        <p:nvSpPr>
          <p:cNvPr id="3" name="PlaceHolder 2"/>
          <p:cNvSpPr>
            <a:spLocks noGrp="1"/>
          </p:cNvSpPr>
          <p:nvPr>
            <p:ph type="sldNum" idx="5"/>
          </p:nvPr>
        </p:nvSpPr>
        <p:spPr/>
        <p:txBody>
          <a:bodyPr/>
          <a:p>
            <a:fld id="{A021F2AF-6F7C-4766-A394-5F473DA30475}" type="slidenum">
              <a:t>13</a:t>
            </a:fld>
          </a:p>
        </p:txBody>
      </p:sp>
      <p:sp>
        <p:nvSpPr>
          <p:cNvPr id="4" name="PlaceHolder 3"/>
          <p:cNvSpPr>
            <a:spLocks noGrp="1"/>
          </p:cNvSpPr>
          <p:nvPr>
            <p:ph type="dt" idx="6"/>
          </p:nvPr>
        </p:nvSpPr>
        <p:spPr/>
        <p:txBody>
          <a:bodyPr/>
          <a:p>
            <a:fld id="{38FF2AA7-B5BA-4499-9534-3017B74B3EBE}" type="datetime3">
              <a:rPr lang="en-IN"/>
              <a:t>16 August 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4" name="Table 7"/>
          <p:cNvGraphicFramePr/>
          <p:nvPr/>
        </p:nvGraphicFramePr>
        <p:xfrm>
          <a:off x="465120" y="1394640"/>
          <a:ext cx="8082360" cy="4726080"/>
        </p:xfrm>
        <a:graphic>
          <a:graphicData uri="http://schemas.openxmlformats.org/drawingml/2006/table">
            <a:tbl>
              <a:tblPr/>
              <a:tblGrid>
                <a:gridCol w="1522800"/>
                <a:gridCol w="2284200"/>
                <a:gridCol w="1888920"/>
                <a:gridCol w="2386800"/>
              </a:tblGrid>
              <a:tr h="986400">
                <a:tc>
                  <a:txBody>
                    <a:bodyPr anchor="ctr">
                      <a:noAutofit/>
                    </a:bodyPr>
                    <a:p>
                      <a:pPr algn="ctr">
                        <a:lnSpc>
                          <a:spcPct val="100000"/>
                        </a:lnSpc>
                        <a:buNone/>
                      </a:pPr>
                      <a:r>
                        <a:rPr b="1" lang="en-IN" sz="1800" spc="-1" strike="noStrike">
                          <a:solidFill>
                            <a:srgbClr val="000000"/>
                          </a:solidFill>
                          <a:latin typeface="Times New Roman"/>
                        </a:rPr>
                        <a:t>Author &amp; Journal name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Title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Existing techniques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Drawbacks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40040">
                <a:tc>
                  <a:txBody>
                    <a:bodyPr anchor="ctr">
                      <a:noAutofit/>
                    </a:bodyPr>
                    <a:p>
                      <a:pPr>
                        <a:lnSpc>
                          <a:spcPct val="100000"/>
                        </a:lnSpc>
                        <a:buNone/>
                      </a:pPr>
                      <a:r>
                        <a:rPr b="0" lang="en-US" sz="1300" spc="-1" strike="noStrike">
                          <a:solidFill>
                            <a:srgbClr val="000000"/>
                          </a:solidFill>
                          <a:latin typeface="Times New Roman"/>
                        </a:rPr>
                        <a:t>Assistant Professor Mrs. Mamatha S K, along with Ranjita Ramachandra Hegde, Kamala M, and Shreevidhya S, published a paper in the International Journal of Novel Research and Development (IJNRD), Volume 8, Issue 6, June 2023</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US" sz="1300" spc="-1" strike="noStrike">
                          <a:solidFill>
                            <a:srgbClr val="000000"/>
                          </a:solidFill>
                          <a:latin typeface="Times New Roman"/>
                        </a:rPr>
                        <a:t>inefficiencies and security</a:t>
                      </a:r>
                      <a:endParaRPr b="0" lang="en-IN" sz="1300" spc="-1" strike="noStrike">
                        <a:latin typeface="Arial"/>
                      </a:endParaRPr>
                    </a:p>
                    <a:p>
                      <a:pPr>
                        <a:lnSpc>
                          <a:spcPct val="100000"/>
                        </a:lnSpc>
                        <a:buNone/>
                      </a:pPr>
                      <a:r>
                        <a:rPr b="0" lang="en-US" sz="1300" spc="-1" strike="noStrike">
                          <a:solidFill>
                            <a:srgbClr val="000000"/>
                          </a:solidFill>
                          <a:latin typeface="Times New Roman"/>
                        </a:rPr>
                        <a:t>challenges inherent in traditional Know Your Customer (KYC).</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IN" sz="1300" spc="-1" strike="noStrike">
                          <a:latin typeface="Times new roman"/>
                        </a:rPr>
                        <a:t>Their framework harnesses blockchain’s key attributes decentralization, immutability, and security to revolutionize the KYC process. By enabling banks to verify customer data and engage in a consensus-driven voting mechanism, the system prevents data tampering and enhances transparency, addressing traditional challenges in data verification, security, and efficiency within the KYC process.</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just">
                        <a:lnSpc>
                          <a:spcPct val="100000"/>
                        </a:lnSpc>
                        <a:buNone/>
                        <a:tabLst>
                          <a:tab algn="l" pos="0"/>
                        </a:tabLst>
                      </a:pPr>
                      <a:r>
                        <a:rPr b="0" lang="en-IN" sz="1300" spc="-1" strike="noStrike">
                          <a:solidFill>
                            <a:srgbClr val="000000"/>
                          </a:solidFill>
                          <a:latin typeface="Times New Roman"/>
                        </a:rPr>
                        <a:t>The paper addresses inefficiencies and security challenges in traditional KYC processes by proposing a blockchain-based solution for KYC verification. Utilizing blockchain and smart contracts on the Ethereum platform, the system creates a decentralized, secure, and efficient KYC process. This approach aims to mitigate risks and limitations of traditional methods, enhancing overall process effectiveness and security</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 name="PlaceHolder 1"/>
          <p:cNvSpPr>
            <a:spLocks noGrp="1"/>
          </p:cNvSpPr>
          <p:nvPr>
            <p:ph type="ftr" idx="4"/>
          </p:nvPr>
        </p:nvSpPr>
        <p:spPr/>
        <p:txBody>
          <a:bodyPr/>
          <a:p>
            <a:r>
              <a:t>School of Computing - CSE- AIML DS AI</a:t>
            </a:r>
          </a:p>
        </p:txBody>
      </p:sp>
      <p:sp>
        <p:nvSpPr>
          <p:cNvPr id="3" name="PlaceHolder 2"/>
          <p:cNvSpPr>
            <a:spLocks noGrp="1"/>
          </p:cNvSpPr>
          <p:nvPr>
            <p:ph type="sldNum" idx="5"/>
          </p:nvPr>
        </p:nvSpPr>
        <p:spPr/>
        <p:txBody>
          <a:bodyPr/>
          <a:p>
            <a:fld id="{EB4F6048-46DC-4E60-B7B8-8BE488945208}" type="slidenum">
              <a:t>14</a:t>
            </a:fld>
          </a:p>
        </p:txBody>
      </p:sp>
      <p:sp>
        <p:nvSpPr>
          <p:cNvPr id="4" name="PlaceHolder 3"/>
          <p:cNvSpPr>
            <a:spLocks noGrp="1"/>
          </p:cNvSpPr>
          <p:nvPr>
            <p:ph type="dt" idx="6"/>
          </p:nvPr>
        </p:nvSpPr>
        <p:spPr/>
        <p:txBody>
          <a:bodyPr/>
          <a:p>
            <a:fld id="{0FD7D07D-1B7F-4177-A225-7112A29D87F6}" type="datetime3">
              <a:rPr lang="en-IN"/>
              <a:t>16 August 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95360" y="380880"/>
            <a:ext cx="8227800" cy="653760"/>
          </a:xfrm>
          <a:prstGeom prst="rect">
            <a:avLst/>
          </a:prstGeom>
          <a:noFill/>
          <a:ln w="0">
            <a:noFill/>
          </a:ln>
        </p:spPr>
        <p:txBody>
          <a:bodyPr lIns="90000" rIns="90000" tIns="45000" bIns="45000" anchor="ctr">
            <a:normAutofit/>
          </a:bodyPr>
          <a:p>
            <a:pPr algn="ctr">
              <a:lnSpc>
                <a:spcPct val="100000"/>
              </a:lnSpc>
              <a:buNone/>
            </a:pPr>
            <a:r>
              <a:rPr b="1" lang="en-US" sz="3000" spc="-1" strike="noStrike">
                <a:solidFill>
                  <a:srgbClr val="000000"/>
                </a:solidFill>
                <a:latin typeface="Times New Roman"/>
              </a:rPr>
              <a:t>PROBLEM DESCRIPTION </a:t>
            </a:r>
            <a:endParaRPr b="0" lang="en-IN" sz="3000" spc="-1" strike="noStrike">
              <a:latin typeface="Arial"/>
            </a:endParaRPr>
          </a:p>
        </p:txBody>
      </p:sp>
      <p:sp>
        <p:nvSpPr>
          <p:cNvPr id="166" name="PlaceHolder 2"/>
          <p:cNvSpPr>
            <a:spLocks noGrp="1"/>
          </p:cNvSpPr>
          <p:nvPr>
            <p:ph/>
          </p:nvPr>
        </p:nvSpPr>
        <p:spPr>
          <a:xfrm>
            <a:off x="457200" y="1371600"/>
            <a:ext cx="8227800" cy="4983120"/>
          </a:xfrm>
          <a:prstGeom prst="rect">
            <a:avLst/>
          </a:prstGeom>
          <a:noFill/>
          <a:ln w="0">
            <a:noFill/>
          </a:ln>
        </p:spPr>
        <p:txBody>
          <a:bodyPr lIns="90000" rIns="90000" tIns="45000" bIns="45000" anchor="t">
            <a:normAutofit fontScale="98000"/>
          </a:bodyPr>
          <a:p>
            <a:pPr algn="just">
              <a:lnSpc>
                <a:spcPct val="100000"/>
              </a:lnSpc>
              <a:spcBef>
                <a:spcPts val="400"/>
              </a:spcBef>
              <a:buNone/>
            </a:pPr>
            <a:r>
              <a:rPr b="0" lang="en-US" sz="2000" spc="-1" strike="noStrike">
                <a:solidFill>
                  <a:srgbClr val="000000"/>
                </a:solidFill>
                <a:latin typeface="Calibri"/>
              </a:rPr>
              <a:t>In the digital landscape, Know Your Customer (KYC) processes are essential for financial institutions to verify customer identities and comply with regulations. Traditional KYC methods are slow and prone to errors. This project aims to develop an automated KYC system using Optical Character Recognition (OCR) and facial recognition technologies to streamline the verification of Aadhaar and PAN cards. By automating the extraction and comparison of key information, and ensuring accurate identity verification through facial recognition, the system significantly enhances accuracy, reduces processing time, and minimizes manual intervention in the KYC process. Additionally, the system includes measures to detect and flag potentially fraudulent, further ensuring the integrity and authenticity of the KYC process. This solution offers a more efficient and reliable approach to meeting regulatory requirements and improving customer onboarding experiences.</a:t>
            </a:r>
            <a:endParaRPr b="0" lang="en-IN" sz="2000" spc="-1" strike="noStrike">
              <a:latin typeface="Arial"/>
            </a:endParaRPr>
          </a:p>
          <a:p>
            <a:pPr algn="just">
              <a:lnSpc>
                <a:spcPct val="100000"/>
              </a:lnSpc>
              <a:spcBef>
                <a:spcPts val="400"/>
              </a:spcBef>
              <a:buNone/>
              <a:tabLst>
                <a:tab algn="l" pos="0"/>
              </a:tabLst>
            </a:pPr>
            <a:endParaRPr b="0" lang="en-IN" sz="2000" spc="-1" strike="noStrike">
              <a:latin typeface="Arial"/>
            </a:endParaRPr>
          </a:p>
          <a:p>
            <a:pPr algn="just">
              <a:lnSpc>
                <a:spcPct val="100000"/>
              </a:lnSpc>
              <a:spcBef>
                <a:spcPts val="400"/>
              </a:spcBef>
              <a:buNone/>
              <a:tabLst>
                <a:tab algn="l" pos="0"/>
              </a:tabLst>
            </a:pPr>
            <a:endParaRPr b="0" lang="en-IN" sz="2000" spc="-1" strike="noStrike">
              <a:latin typeface="Arial"/>
            </a:endParaRPr>
          </a:p>
        </p:txBody>
      </p:sp>
      <p:sp>
        <p:nvSpPr>
          <p:cNvPr id="4" name="PlaceHolder 3"/>
          <p:cNvSpPr>
            <a:spLocks noGrp="1"/>
          </p:cNvSpPr>
          <p:nvPr>
            <p:ph type="ftr" idx="4"/>
          </p:nvPr>
        </p:nvSpPr>
        <p:spPr/>
        <p:txBody>
          <a:bodyPr/>
          <a:p>
            <a:r>
              <a:t>School of Computing - CSE- AIML DS AI</a:t>
            </a:r>
          </a:p>
        </p:txBody>
      </p:sp>
      <p:sp>
        <p:nvSpPr>
          <p:cNvPr id="5" name="PlaceHolder 4"/>
          <p:cNvSpPr>
            <a:spLocks noGrp="1"/>
          </p:cNvSpPr>
          <p:nvPr>
            <p:ph type="sldNum" idx="5"/>
          </p:nvPr>
        </p:nvSpPr>
        <p:spPr/>
        <p:txBody>
          <a:bodyPr/>
          <a:p>
            <a:fld id="{AB398EBC-790B-4480-A924-CD5C16D0A4D4}" type="slidenum">
              <a:t>15</a:t>
            </a:fld>
          </a:p>
        </p:txBody>
      </p:sp>
      <p:sp>
        <p:nvSpPr>
          <p:cNvPr id="6" name="PlaceHolder 5"/>
          <p:cNvSpPr>
            <a:spLocks noGrp="1"/>
          </p:cNvSpPr>
          <p:nvPr>
            <p:ph type="dt" idx="6"/>
          </p:nvPr>
        </p:nvSpPr>
        <p:spPr/>
        <p:txBody>
          <a:bodyPr/>
          <a:p>
            <a:fld id="{4414D50A-82EE-43C9-8B36-BB28A809AA3E}" type="datetime3">
              <a:rPr lang="en-IN"/>
              <a:t>16 August 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95360" y="380880"/>
            <a:ext cx="8227800" cy="653760"/>
          </a:xfrm>
          <a:prstGeom prst="rect">
            <a:avLst/>
          </a:prstGeom>
          <a:noFill/>
          <a:ln w="0">
            <a:noFill/>
          </a:ln>
        </p:spPr>
        <p:txBody>
          <a:bodyPr lIns="90000" rIns="90000" tIns="45000" bIns="45000" anchor="ctr">
            <a:normAutofit/>
          </a:bodyPr>
          <a:p>
            <a:pPr algn="ctr">
              <a:lnSpc>
                <a:spcPct val="100000"/>
              </a:lnSpc>
              <a:buNone/>
            </a:pPr>
            <a:r>
              <a:rPr b="1" lang="en-US" sz="3000" spc="-1" strike="noStrike">
                <a:solidFill>
                  <a:srgbClr val="000000"/>
                </a:solidFill>
                <a:latin typeface="Times New Roman"/>
              </a:rPr>
              <a:t>PROPOSED SYSTEM </a:t>
            </a:r>
            <a:endParaRPr b="0" lang="en-IN" sz="3000" spc="-1" strike="noStrike">
              <a:latin typeface="Arial"/>
            </a:endParaRPr>
          </a:p>
        </p:txBody>
      </p:sp>
      <p:sp>
        <p:nvSpPr>
          <p:cNvPr id="168" name="PlaceHolder 2"/>
          <p:cNvSpPr>
            <a:spLocks noGrp="1"/>
          </p:cNvSpPr>
          <p:nvPr>
            <p:ph/>
          </p:nvPr>
        </p:nvSpPr>
        <p:spPr>
          <a:xfrm>
            <a:off x="412200" y="1371600"/>
            <a:ext cx="8227800" cy="4983120"/>
          </a:xfrm>
          <a:prstGeom prst="rect">
            <a:avLst/>
          </a:prstGeom>
          <a:noFill/>
          <a:ln w="0">
            <a:noFill/>
          </a:ln>
        </p:spPr>
        <p:txBody>
          <a:bodyPr lIns="90000" rIns="90000" tIns="45000" bIns="45000" anchor="t">
            <a:normAutofit fontScale="74000"/>
          </a:bodyPr>
          <a:p>
            <a:pPr algn="just">
              <a:lnSpc>
                <a:spcPct val="100000"/>
              </a:lnSpc>
              <a:spcBef>
                <a:spcPts val="400"/>
              </a:spcBef>
              <a:buNone/>
            </a:pPr>
            <a:r>
              <a:rPr b="0" lang="en-US" sz="1300" spc="-1" strike="noStrike">
                <a:solidFill>
                  <a:srgbClr val="000000"/>
                </a:solidFill>
                <a:latin typeface="Arial"/>
                <a:ea typeface="arial"/>
              </a:rPr>
              <a:t>Image Pre-processing Module</a:t>
            </a:r>
            <a:endParaRPr b="0" lang="en-IN" sz="1300" spc="-1" strike="noStrike">
              <a:latin typeface="Arial"/>
            </a:endParaRPr>
          </a:p>
          <a:p>
            <a:pPr algn="just">
              <a:lnSpc>
                <a:spcPct val="100000"/>
              </a:lnSpc>
              <a:spcBef>
                <a:spcPts val="400"/>
              </a:spcBef>
              <a:buNone/>
            </a:pP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This module optimizes the quality of uploaded images, which is crucial for the performance of Optical Character Recognition (OCR) and facial recognition systems. Techniques like noise reduction, contrast enhancement, and normalization improve image clarity, while resizing and cropping adjust image dimensions to meet the specific requirements of OCR and facial recognition algorithms. These enhancements significantly boost the accuracy and reliability of the KYC process.</a:t>
            </a: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Text Extraction Module</a:t>
            </a:r>
            <a:endParaRPr b="0" lang="en-IN" sz="1300" spc="-1" strike="noStrike">
              <a:latin typeface="Arial"/>
            </a:endParaRPr>
          </a:p>
          <a:p>
            <a:pPr algn="just">
              <a:lnSpc>
                <a:spcPct val="100000"/>
              </a:lnSpc>
              <a:spcBef>
                <a:spcPts val="400"/>
              </a:spcBef>
              <a:buNone/>
            </a:pP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Using the Tesseract OCR library, this module extracts relevant information from uploaded documents by converting scanned text images into machine-readable formats. It includes a Data Validation component that checks the extracted data against predefined formats, such as identification numbers and dates, ensuring accuracy and preparing the data for further verification, thereby streamlining the KYC process.</a:t>
            </a: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Facial Recognition Module</a:t>
            </a:r>
            <a:endParaRPr b="0" lang="en-IN" sz="1300" spc="-1" strike="noStrike">
              <a:latin typeface="Arial"/>
            </a:endParaRPr>
          </a:p>
          <a:p>
            <a:pPr algn="just">
              <a:lnSpc>
                <a:spcPct val="100000"/>
              </a:lnSpc>
              <a:spcBef>
                <a:spcPts val="400"/>
              </a:spcBef>
              <a:buNone/>
            </a:pP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This module verifies user identity by comparing a selfie with the photograph on an official document, like an Aadhaar or PAN card. Using OpenCV, it detects and analyzes facial features, computing similarity scores to confirm a match. This step is vital for ensuring that the person submitting the documents is the rightful owner, enhancing the security of the KYC process.</a:t>
            </a: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Data Validation Module</a:t>
            </a:r>
            <a:endParaRPr b="0" lang="en-IN" sz="1300" spc="-1" strike="noStrike">
              <a:latin typeface="Arial"/>
            </a:endParaRPr>
          </a:p>
          <a:p>
            <a:pPr algn="just">
              <a:lnSpc>
                <a:spcPct val="100000"/>
              </a:lnSpc>
              <a:spcBef>
                <a:spcPts val="400"/>
              </a:spcBef>
              <a:buNone/>
            </a:pP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The Data Validation Module cross-references the extracted data with centralized databases, such as Aadhaar and PAN. It verifies the information's accuracy by comparing it with data retrieved from these databases, enhancing the reliability of the KYC process and reducing the risk of fraud.</a:t>
            </a: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Fraud Detection Module</a:t>
            </a:r>
            <a:endParaRPr b="0" lang="en-IN" sz="1300" spc="-1" strike="noStrike">
              <a:latin typeface="Arial"/>
            </a:endParaRPr>
          </a:p>
          <a:p>
            <a:pPr algn="just">
              <a:lnSpc>
                <a:spcPct val="100000"/>
              </a:lnSpc>
              <a:spcBef>
                <a:spcPts val="400"/>
              </a:spcBef>
              <a:buNone/>
            </a:pP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This module uses machine learning algorithms to detect unusual patterns or behaviors that might indicate fraudulent activities. It assigns risk scores to submissions, flagging high-risk cases for further review, thus minimizing fraud risk.</a:t>
            </a: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Reporting, Security, and Monitoring Modules</a:t>
            </a:r>
            <a:endParaRPr b="0" lang="en-IN" sz="1300" spc="-1" strike="noStrike">
              <a:latin typeface="Arial"/>
            </a:endParaRPr>
          </a:p>
          <a:p>
            <a:pPr algn="just">
              <a:lnSpc>
                <a:spcPct val="100000"/>
              </a:lnSpc>
              <a:spcBef>
                <a:spcPts val="400"/>
              </a:spcBef>
              <a:buNone/>
            </a:pPr>
            <a:endParaRPr b="0" lang="en-IN" sz="1300" spc="-1" strike="noStrike">
              <a:latin typeface="Arial"/>
            </a:endParaRPr>
          </a:p>
          <a:p>
            <a:pPr algn="just">
              <a:lnSpc>
                <a:spcPct val="100000"/>
              </a:lnSpc>
              <a:spcBef>
                <a:spcPts val="400"/>
              </a:spcBef>
              <a:buNone/>
            </a:pPr>
            <a:r>
              <a:rPr b="0" lang="en-US" sz="1300" spc="-1" strike="noStrike">
                <a:solidFill>
                  <a:srgbClr val="000000"/>
                </a:solidFill>
                <a:latin typeface="Arial"/>
                <a:ea typeface="arial"/>
              </a:rPr>
              <a:t>The Reporting Module generates detailed reports on KYC activities, aiding transparency and compliance. The Security Module ensures data integrity and confidentiality through encryption and access controls. Finally, the Logging and Monitoring Module tracks system performance and user activities, ensuring optimal operation and quick resolution of issues.</a:t>
            </a:r>
            <a:endParaRPr b="0" lang="en-IN" sz="1300" spc="-1" strike="noStrike">
              <a:latin typeface="Arial"/>
            </a:endParaRPr>
          </a:p>
          <a:p>
            <a:pPr algn="just">
              <a:lnSpc>
                <a:spcPct val="100000"/>
              </a:lnSpc>
              <a:spcBef>
                <a:spcPts val="400"/>
              </a:spcBef>
              <a:buNone/>
            </a:pPr>
            <a:endParaRPr b="0" lang="en-IN" sz="2000" spc="-1" strike="noStrike">
              <a:latin typeface="Arial"/>
            </a:endParaRPr>
          </a:p>
        </p:txBody>
      </p:sp>
      <p:sp>
        <p:nvSpPr>
          <p:cNvPr id="4" name="PlaceHolder 3"/>
          <p:cNvSpPr>
            <a:spLocks noGrp="1"/>
          </p:cNvSpPr>
          <p:nvPr>
            <p:ph type="ftr" idx="4"/>
          </p:nvPr>
        </p:nvSpPr>
        <p:spPr/>
        <p:txBody>
          <a:bodyPr/>
          <a:p>
            <a:r>
              <a:t>School of Computing - CSE- AIML DS AI</a:t>
            </a:r>
          </a:p>
        </p:txBody>
      </p:sp>
      <p:sp>
        <p:nvSpPr>
          <p:cNvPr id="5" name="PlaceHolder 4"/>
          <p:cNvSpPr>
            <a:spLocks noGrp="1"/>
          </p:cNvSpPr>
          <p:nvPr>
            <p:ph type="sldNum" idx="5"/>
          </p:nvPr>
        </p:nvSpPr>
        <p:spPr/>
        <p:txBody>
          <a:bodyPr/>
          <a:p>
            <a:fld id="{AEF41BB0-BE7B-41DB-8163-005DE5C66E2D}" type="slidenum">
              <a:t>16</a:t>
            </a:fld>
          </a:p>
        </p:txBody>
      </p:sp>
      <p:sp>
        <p:nvSpPr>
          <p:cNvPr id="6" name="PlaceHolder 5"/>
          <p:cNvSpPr>
            <a:spLocks noGrp="1"/>
          </p:cNvSpPr>
          <p:nvPr>
            <p:ph type="dt" idx="6"/>
          </p:nvPr>
        </p:nvSpPr>
        <p:spPr/>
        <p:txBody>
          <a:bodyPr/>
          <a:p>
            <a:fld id="{E1245A23-E025-4187-971C-BCA4445499ED}" type="datetime3">
              <a:rPr lang="en-IN"/>
              <a:t>16 August 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298800" y="228600"/>
            <a:ext cx="8227800" cy="1141200"/>
          </a:xfrm>
          <a:prstGeom prst="rect">
            <a:avLst/>
          </a:prstGeom>
          <a:noFill/>
          <a:ln w="0">
            <a:noFill/>
          </a:ln>
        </p:spPr>
        <p:txBody>
          <a:bodyPr lIns="90000" rIns="90000" tIns="45000" bIns="45000" anchor="ctr">
            <a:noAutofit/>
          </a:bodyPr>
          <a:p>
            <a:pPr>
              <a:lnSpc>
                <a:spcPct val="100000"/>
              </a:lnSpc>
              <a:buNone/>
            </a:pPr>
            <a:r>
              <a:rPr b="1" lang="en-IN" sz="4400" spc="-1" strike="noStrike">
                <a:solidFill>
                  <a:srgbClr val="000000"/>
                </a:solidFill>
                <a:latin typeface="Times New Roman"/>
              </a:rPr>
              <a:t>	</a:t>
            </a:r>
            <a:r>
              <a:rPr b="1" lang="en-IN" sz="4400" spc="-1" strike="noStrike">
                <a:solidFill>
                  <a:srgbClr val="000000"/>
                </a:solidFill>
                <a:latin typeface="Times New Roman"/>
              </a:rPr>
              <a:t>SYSTEM REQUIREMENT</a:t>
            </a:r>
            <a:endParaRPr b="0" lang="en-IN" sz="4400" spc="-1" strike="noStrike">
              <a:latin typeface="Arial"/>
            </a:endParaRPr>
          </a:p>
        </p:txBody>
      </p:sp>
      <p:sp>
        <p:nvSpPr>
          <p:cNvPr id="170" name=""/>
          <p:cNvSpPr/>
          <p:nvPr/>
        </p:nvSpPr>
        <p:spPr>
          <a:xfrm>
            <a:off x="720000" y="1878120"/>
            <a:ext cx="7198920" cy="3520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Operating System</a:t>
            </a:r>
            <a:r>
              <a:rPr b="0" lang="en-IN" sz="1800" spc="-1" strike="noStrike">
                <a:solidFill>
                  <a:srgbClr val="000000"/>
                </a:solidFill>
                <a:latin typeface="Arial"/>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Any</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Programming Language</a:t>
            </a:r>
            <a:r>
              <a:rPr b="0" lang="en-IN" sz="1800" spc="-1" strike="noStrike">
                <a:solidFill>
                  <a:srgbClr val="000000"/>
                </a:solidFill>
                <a:latin typeface="Arial"/>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Python</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Framework and libraries</a:t>
            </a:r>
            <a:r>
              <a:rPr b="0" lang="en-IN" sz="1800" spc="-1" strike="noStrike">
                <a:solidFill>
                  <a:srgbClr val="000000"/>
                </a:solidFill>
                <a:latin typeface="Arial"/>
                <a:ea typeface="DejaVu Sans"/>
              </a:rPr>
              <a: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FastApi(web api)</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Tesseract(OCR)</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OpenCV(image reading and analysis)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Requests (for making API calls)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Database:</a:t>
            </a:r>
            <a:r>
              <a:rPr b="0" lang="en-IN" sz="1800" spc="-1" strike="noStrike">
                <a:solidFill>
                  <a:srgbClr val="000000"/>
                </a:solidFill>
                <a:latin typeface="Arial"/>
                <a:ea typeface="DejaVu Sans"/>
              </a:rPr>
              <a:t>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MySQL(for storing user data, KYC documents, etc.)</a:t>
            </a:r>
            <a:endParaRPr b="0" lang="en-IN" sz="1800" spc="-1" strike="noStrike">
              <a:latin typeface="Arial"/>
            </a:endParaRPr>
          </a:p>
        </p:txBody>
      </p:sp>
      <p:sp>
        <p:nvSpPr>
          <p:cNvPr id="3" name="PlaceHolder 2"/>
          <p:cNvSpPr>
            <a:spLocks noGrp="1"/>
          </p:cNvSpPr>
          <p:nvPr>
            <p:ph type="ftr" idx="4"/>
          </p:nvPr>
        </p:nvSpPr>
        <p:spPr/>
        <p:txBody>
          <a:bodyPr/>
          <a:p>
            <a:r>
              <a:t>School of Computing - CSE- AIML DS AI</a:t>
            </a:r>
          </a:p>
        </p:txBody>
      </p:sp>
      <p:sp>
        <p:nvSpPr>
          <p:cNvPr id="4" name="PlaceHolder 3"/>
          <p:cNvSpPr>
            <a:spLocks noGrp="1"/>
          </p:cNvSpPr>
          <p:nvPr>
            <p:ph type="sldNum" idx="5"/>
          </p:nvPr>
        </p:nvSpPr>
        <p:spPr/>
        <p:txBody>
          <a:bodyPr/>
          <a:p>
            <a:fld id="{D6624427-02B7-473F-84AB-59D728F3FDE5}" type="slidenum">
              <a:t>17</a:t>
            </a:fld>
          </a:p>
        </p:txBody>
      </p:sp>
      <p:sp>
        <p:nvSpPr>
          <p:cNvPr id="5" name="PlaceHolder 4"/>
          <p:cNvSpPr>
            <a:spLocks noGrp="1"/>
          </p:cNvSpPr>
          <p:nvPr>
            <p:ph type="dt" idx="6"/>
          </p:nvPr>
        </p:nvSpPr>
        <p:spPr/>
        <p:txBody>
          <a:bodyPr/>
          <a:p>
            <a:fld id="{9FE420AA-2963-480F-A317-748030B7959B}" type="datetime3">
              <a:rPr lang="en-IN"/>
              <a:t>16 August 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298800" y="228600"/>
            <a:ext cx="8227800" cy="1141200"/>
          </a:xfrm>
          <a:prstGeom prst="rect">
            <a:avLst/>
          </a:prstGeom>
          <a:noFill/>
          <a:ln w="0">
            <a:noFill/>
          </a:ln>
        </p:spPr>
        <p:txBody>
          <a:bodyPr lIns="90000" rIns="90000" tIns="45000" bIns="45000" anchor="ctr">
            <a:normAutofit/>
          </a:bodyPr>
          <a:p>
            <a:pPr>
              <a:lnSpc>
                <a:spcPct val="100000"/>
              </a:lnSpc>
              <a:buNone/>
            </a:pPr>
            <a:r>
              <a:rPr b="1" lang="en-IN" sz="3200" spc="-1" strike="noStrike">
                <a:solidFill>
                  <a:srgbClr val="000000"/>
                </a:solidFill>
                <a:latin typeface="Times New Roman"/>
              </a:rPr>
              <a:t>	</a:t>
            </a:r>
            <a:r>
              <a:rPr b="1" lang="en-IN" sz="3200" spc="-1" strike="noStrike">
                <a:solidFill>
                  <a:srgbClr val="000000"/>
                </a:solidFill>
                <a:latin typeface="Times New Roman"/>
              </a:rPr>
              <a:t>	</a:t>
            </a:r>
            <a:r>
              <a:rPr b="1" lang="en-IN" sz="3200" spc="-1" strike="noStrike">
                <a:solidFill>
                  <a:srgbClr val="000000"/>
                </a:solidFill>
                <a:latin typeface="Times New Roman"/>
              </a:rPr>
              <a:t>	</a:t>
            </a:r>
            <a:r>
              <a:rPr b="1" lang="en-IN" sz="3200" spc="-1" strike="noStrike">
                <a:solidFill>
                  <a:srgbClr val="000000"/>
                </a:solidFill>
                <a:latin typeface="Times New Roman"/>
              </a:rPr>
              <a:t>WORK FLOW</a:t>
            </a:r>
            <a:endParaRPr b="0" lang="en-IN" sz="3200" spc="-1" strike="noStrike">
              <a:latin typeface="Arial"/>
            </a:endParaRPr>
          </a:p>
        </p:txBody>
      </p:sp>
      <p:pic>
        <p:nvPicPr>
          <p:cNvPr id="172" name="" descr=""/>
          <p:cNvPicPr/>
          <p:nvPr/>
        </p:nvPicPr>
        <p:blipFill>
          <a:blip r:embed="rId1"/>
          <a:stretch/>
        </p:blipFill>
        <p:spPr>
          <a:xfrm>
            <a:off x="720000" y="1440000"/>
            <a:ext cx="7918920" cy="5141880"/>
          </a:xfrm>
          <a:prstGeom prst="rect">
            <a:avLst/>
          </a:prstGeom>
          <a:ln w="0">
            <a:noFill/>
          </a:ln>
        </p:spPr>
      </p:pic>
      <p:sp>
        <p:nvSpPr>
          <p:cNvPr id="3" name="PlaceHolder 2"/>
          <p:cNvSpPr>
            <a:spLocks noGrp="1"/>
          </p:cNvSpPr>
          <p:nvPr>
            <p:ph type="ftr" idx="4"/>
          </p:nvPr>
        </p:nvSpPr>
        <p:spPr/>
        <p:txBody>
          <a:bodyPr/>
          <a:p>
            <a:r>
              <a:t>School of Computing - CSE- AIML DS AI</a:t>
            </a:r>
          </a:p>
        </p:txBody>
      </p:sp>
      <p:sp>
        <p:nvSpPr>
          <p:cNvPr id="4" name="PlaceHolder 3"/>
          <p:cNvSpPr>
            <a:spLocks noGrp="1"/>
          </p:cNvSpPr>
          <p:nvPr>
            <p:ph type="sldNum" idx="5"/>
          </p:nvPr>
        </p:nvSpPr>
        <p:spPr/>
        <p:txBody>
          <a:bodyPr/>
          <a:p>
            <a:fld id="{BC7A72BA-1AC6-41E6-A6B1-09EE293AB6B2}" type="slidenum">
              <a:t>18</a:t>
            </a:fld>
          </a:p>
        </p:txBody>
      </p:sp>
      <p:sp>
        <p:nvSpPr>
          <p:cNvPr id="5" name="PlaceHolder 4"/>
          <p:cNvSpPr>
            <a:spLocks noGrp="1"/>
          </p:cNvSpPr>
          <p:nvPr>
            <p:ph type="dt" idx="6"/>
          </p:nvPr>
        </p:nvSpPr>
        <p:spPr/>
        <p:txBody>
          <a:bodyPr/>
          <a:p>
            <a:fld id="{D6B7F426-B696-45CC-A6D6-BF963B44412B}" type="datetime3">
              <a:rPr lang="en-IN"/>
              <a:t>16 August 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298800" y="228600"/>
            <a:ext cx="8227800" cy="1141200"/>
          </a:xfrm>
          <a:prstGeom prst="rect">
            <a:avLst/>
          </a:prstGeom>
          <a:noFill/>
          <a:ln w="0">
            <a:noFill/>
          </a:ln>
        </p:spPr>
        <p:txBody>
          <a:bodyPr lIns="90000" rIns="90000" tIns="45000" bIns="45000" anchor="ctr">
            <a:normAutofit/>
          </a:bodyPr>
          <a:p>
            <a:pPr>
              <a:lnSpc>
                <a:spcPct val="100000"/>
              </a:lnSpc>
              <a:buNone/>
            </a:pPr>
            <a:r>
              <a:rPr b="1" lang="en-IN" sz="3200" spc="-1" strike="noStrike">
                <a:solidFill>
                  <a:srgbClr val="000000"/>
                </a:solidFill>
                <a:latin typeface="Times New Roman"/>
              </a:rPr>
              <a:t>	</a:t>
            </a:r>
            <a:r>
              <a:rPr b="1" lang="en-IN" sz="3200" spc="-1" strike="noStrike">
                <a:solidFill>
                  <a:srgbClr val="000000"/>
                </a:solidFill>
                <a:latin typeface="Times New Roman"/>
              </a:rPr>
              <a:t>	</a:t>
            </a:r>
            <a:r>
              <a:rPr b="1" lang="en-IN" sz="3200" spc="-1" strike="noStrike">
                <a:solidFill>
                  <a:srgbClr val="000000"/>
                </a:solidFill>
                <a:latin typeface="Times New Roman"/>
              </a:rPr>
              <a:t>	</a:t>
            </a:r>
            <a:r>
              <a:rPr b="1" lang="en-IN" sz="3200" spc="-1" strike="noStrike">
                <a:solidFill>
                  <a:srgbClr val="000000"/>
                </a:solidFill>
                <a:latin typeface="Times New Roman"/>
              </a:rPr>
              <a:t>	</a:t>
            </a:r>
            <a:r>
              <a:rPr b="1" lang="en-IN" sz="3200" spc="-1" strike="noStrike">
                <a:solidFill>
                  <a:srgbClr val="000000"/>
                </a:solidFill>
                <a:latin typeface="Times New Roman"/>
              </a:rPr>
              <a:t>Algorithm</a:t>
            </a:r>
            <a:endParaRPr b="0" lang="en-IN" sz="3200" spc="-1" strike="noStrike">
              <a:latin typeface="Arial"/>
            </a:endParaRPr>
          </a:p>
        </p:txBody>
      </p:sp>
      <p:sp>
        <p:nvSpPr>
          <p:cNvPr id="174" name=""/>
          <p:cNvSpPr/>
          <p:nvPr/>
        </p:nvSpPr>
        <p:spPr>
          <a:xfrm>
            <a:off x="900000" y="1746000"/>
            <a:ext cx="7217640" cy="3472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input ( Aadhaar/PAN card and a selfie image )</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Image Pre-processing</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Text Extraction</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Parse the extracted_text and retrieve name, date of birth, ID number</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Compare the extracted information with the database</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Facial Recognition</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Face Encoding/Embedding</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Face Similarity Matching</a:t>
            </a:r>
            <a:endParaRPr b="0" lang="en-IN" sz="1800" spc="-1" strike="noStrike">
              <a:latin typeface="Arial"/>
            </a:endParaRPr>
          </a:p>
          <a:p>
            <a:pPr marL="216000" indent="-216000">
              <a:lnSpc>
                <a:spcPct val="100000"/>
              </a:lnSpc>
              <a:buClr>
                <a:srgbClr val="000000"/>
              </a:buClr>
              <a:buFont typeface="Wingdings" charset="2"/>
              <a:buChar char=""/>
            </a:pPr>
            <a:r>
              <a:rPr b="0" lang="en-IN" sz="1800" spc="-1" strike="noStrike">
                <a:solidFill>
                  <a:srgbClr val="000000"/>
                </a:solidFill>
                <a:latin typeface="Arial"/>
                <a:ea typeface="DejaVu Sans"/>
              </a:rPr>
              <a:t>Output Generation</a:t>
            </a:r>
            <a:endParaRPr b="0" lang="en-IN" sz="1800" spc="-1" strike="noStrike">
              <a:latin typeface="Arial"/>
            </a:endParaRPr>
          </a:p>
        </p:txBody>
      </p:sp>
      <p:sp>
        <p:nvSpPr>
          <p:cNvPr id="3" name="PlaceHolder 2"/>
          <p:cNvSpPr>
            <a:spLocks noGrp="1"/>
          </p:cNvSpPr>
          <p:nvPr>
            <p:ph type="ftr" idx="4"/>
          </p:nvPr>
        </p:nvSpPr>
        <p:spPr/>
        <p:txBody>
          <a:bodyPr/>
          <a:p>
            <a:r>
              <a:t>School of Computing - CSE- AIML DS AI</a:t>
            </a:r>
          </a:p>
        </p:txBody>
      </p:sp>
      <p:sp>
        <p:nvSpPr>
          <p:cNvPr id="4" name="PlaceHolder 3"/>
          <p:cNvSpPr>
            <a:spLocks noGrp="1"/>
          </p:cNvSpPr>
          <p:nvPr>
            <p:ph type="sldNum" idx="5"/>
          </p:nvPr>
        </p:nvSpPr>
        <p:spPr/>
        <p:txBody>
          <a:bodyPr/>
          <a:p>
            <a:fld id="{E4186484-9683-4D16-9A50-69E9BCCEA109}" type="slidenum">
              <a:t>19</a:t>
            </a:fld>
          </a:p>
        </p:txBody>
      </p:sp>
      <p:sp>
        <p:nvSpPr>
          <p:cNvPr id="5" name="PlaceHolder 4"/>
          <p:cNvSpPr>
            <a:spLocks noGrp="1"/>
          </p:cNvSpPr>
          <p:nvPr>
            <p:ph type="dt" idx="6"/>
          </p:nvPr>
        </p:nvSpPr>
        <p:spPr/>
        <p:txBody>
          <a:bodyPr/>
          <a:p>
            <a:fld id="{06B76CE0-572A-4FF7-BDAB-840786D7ADA9}" type="datetime3">
              <a:rPr lang="en-IN"/>
              <a:t>16 August 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298800" y="228600"/>
            <a:ext cx="8227800" cy="1141200"/>
          </a:xfrm>
          <a:prstGeom prst="rect">
            <a:avLst/>
          </a:prstGeom>
          <a:noFill/>
          <a:ln w="0">
            <a:noFill/>
          </a:ln>
        </p:spPr>
        <p:txBody>
          <a:bodyPr lIns="90000" rIns="90000" tIns="45000" bIns="45000" anchor="ctr">
            <a:normAutofit/>
          </a:bodyPr>
          <a:p>
            <a:pPr algn="ctr">
              <a:lnSpc>
                <a:spcPct val="100000"/>
              </a:lnSpc>
              <a:buNone/>
            </a:pPr>
            <a:r>
              <a:rPr b="1" lang="en-US" sz="3000" spc="-1" strike="noStrike">
                <a:solidFill>
                  <a:srgbClr val="000000"/>
                </a:solidFill>
                <a:latin typeface="Times New Roman"/>
              </a:rPr>
              <a:t>AGENDA</a:t>
            </a:r>
            <a:endParaRPr b="0" lang="en-IN" sz="3000" spc="-1" strike="noStrike">
              <a:latin typeface="Arial"/>
            </a:endParaRPr>
          </a:p>
        </p:txBody>
      </p:sp>
      <p:sp>
        <p:nvSpPr>
          <p:cNvPr id="143" name="PlaceHolder 2"/>
          <p:cNvSpPr>
            <a:spLocks noGrp="1"/>
          </p:cNvSpPr>
          <p:nvPr>
            <p:ph/>
          </p:nvPr>
        </p:nvSpPr>
        <p:spPr>
          <a:xfrm>
            <a:off x="447120" y="1166040"/>
            <a:ext cx="8227800" cy="4524120"/>
          </a:xfrm>
          <a:prstGeom prst="rect">
            <a:avLst/>
          </a:prstGeom>
          <a:noFill/>
          <a:ln w="0">
            <a:noFill/>
          </a:ln>
        </p:spPr>
        <p:txBody>
          <a:bodyPr lIns="90000" rIns="90000" tIns="45000" bIns="4500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Times New Roman"/>
              </a:rPr>
              <a:t>Overview</a:t>
            </a:r>
            <a:endParaRPr b="0" lang="en-IN" sz="2800" spc="-1" strike="noStrike">
              <a:latin typeface="Arial"/>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Times New Roman"/>
              </a:rPr>
              <a:t>Objective</a:t>
            </a:r>
            <a:endParaRPr b="0" lang="en-IN" sz="2800" spc="-1" strike="noStrike">
              <a:latin typeface="Arial"/>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Times New Roman"/>
              </a:rPr>
              <a:t>Literature Survey</a:t>
            </a:r>
            <a:endParaRPr b="0" lang="en-IN" sz="2800" spc="-1" strike="noStrike">
              <a:latin typeface="Arial"/>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Times New Roman"/>
              </a:rPr>
              <a:t>Inferences from Literature Survey</a:t>
            </a:r>
            <a:endParaRPr b="0" lang="en-IN" sz="2800" spc="-1" strike="noStrike">
              <a:latin typeface="Arial"/>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Times New Roman"/>
              </a:rPr>
              <a:t>Problem Description</a:t>
            </a:r>
            <a:endParaRPr b="0" lang="en-IN" sz="2800" spc="-1" strike="noStrike">
              <a:latin typeface="Arial"/>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Times New Roman"/>
              </a:rPr>
              <a:t>Proposed System</a:t>
            </a:r>
            <a:endParaRPr b="0" lang="en-IN" sz="2800" spc="-1" strike="noStrike">
              <a:latin typeface="Arial"/>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Times New Roman"/>
              </a:rPr>
              <a:t>Overall Architecture</a:t>
            </a:r>
            <a:endParaRPr b="0" lang="en-IN" sz="2800" spc="-1" strike="noStrike">
              <a:latin typeface="Arial"/>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Times New Roman"/>
              </a:rPr>
              <a:t>Work Flow</a:t>
            </a:r>
            <a:endParaRPr b="0" lang="en-IN" sz="2800" spc="-1" strike="noStrike">
              <a:latin typeface="Arial"/>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Times New Roman"/>
              </a:rPr>
              <a:t>Methodology / Algorithm used</a:t>
            </a:r>
            <a:endParaRPr b="0" lang="en-IN" sz="2800" spc="-1" strike="noStrike">
              <a:latin typeface="Arial"/>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Times New Roman"/>
              </a:rPr>
              <a:t>Conclusion</a:t>
            </a:r>
            <a:endParaRPr b="0" lang="en-IN" sz="2800" spc="-1" strike="noStrike">
              <a:latin typeface="Arial"/>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Times New Roman"/>
              </a:rPr>
              <a:t>References</a:t>
            </a:r>
            <a:endParaRPr b="0" lang="en-IN" sz="2800" spc="-1" strike="noStrike">
              <a:latin typeface="Arial"/>
            </a:endParaRPr>
          </a:p>
          <a:p>
            <a:pPr>
              <a:lnSpc>
                <a:spcPct val="100000"/>
              </a:lnSpc>
              <a:spcBef>
                <a:spcPts val="561"/>
              </a:spcBef>
              <a:buNone/>
            </a:pPr>
            <a:endParaRPr b="0" lang="en-IN" sz="2800" spc="-1" strike="noStrike">
              <a:latin typeface="Arial"/>
            </a:endParaRPr>
          </a:p>
          <a:p>
            <a:pPr>
              <a:lnSpc>
                <a:spcPct val="100000"/>
              </a:lnSpc>
              <a:spcBef>
                <a:spcPts val="561"/>
              </a:spcBef>
              <a:buNone/>
            </a:pPr>
            <a:endParaRPr b="0" lang="en-IN" sz="2800" spc="-1" strike="noStrike">
              <a:latin typeface="Arial"/>
            </a:endParaRPr>
          </a:p>
          <a:p>
            <a:pPr>
              <a:lnSpc>
                <a:spcPct val="100000"/>
              </a:lnSpc>
              <a:spcBef>
                <a:spcPts val="561"/>
              </a:spcBef>
              <a:buNone/>
            </a:pPr>
            <a:endParaRPr b="0" lang="en-IN" sz="2800" spc="-1" strike="noStrike">
              <a:latin typeface="Arial"/>
            </a:endParaRPr>
          </a:p>
        </p:txBody>
      </p:sp>
      <p:sp>
        <p:nvSpPr>
          <p:cNvPr id="4" name="PlaceHolder 3"/>
          <p:cNvSpPr>
            <a:spLocks noGrp="1"/>
          </p:cNvSpPr>
          <p:nvPr>
            <p:ph type="ftr" idx="4"/>
          </p:nvPr>
        </p:nvSpPr>
        <p:spPr/>
        <p:txBody>
          <a:bodyPr/>
          <a:p>
            <a:r>
              <a:t>School of Computing - CSE- AIML DS AI</a:t>
            </a:r>
          </a:p>
        </p:txBody>
      </p:sp>
      <p:sp>
        <p:nvSpPr>
          <p:cNvPr id="5" name="PlaceHolder 4"/>
          <p:cNvSpPr>
            <a:spLocks noGrp="1"/>
          </p:cNvSpPr>
          <p:nvPr>
            <p:ph type="sldNum" idx="5"/>
          </p:nvPr>
        </p:nvSpPr>
        <p:spPr/>
        <p:txBody>
          <a:bodyPr/>
          <a:p>
            <a:fld id="{4E5ABE14-EBD6-478D-8971-4ACE7871014C}" type="slidenum">
              <a:t>2</a:t>
            </a:fld>
          </a:p>
        </p:txBody>
      </p:sp>
      <p:sp>
        <p:nvSpPr>
          <p:cNvPr id="6" name="PlaceHolder 5"/>
          <p:cNvSpPr>
            <a:spLocks noGrp="1"/>
          </p:cNvSpPr>
          <p:nvPr>
            <p:ph type="dt" idx="6"/>
          </p:nvPr>
        </p:nvSpPr>
        <p:spPr/>
        <p:txBody>
          <a:bodyPr/>
          <a:p>
            <a:fld id="{36E428FF-CCE5-4F52-B3DD-F47DABBF43D4}" type="datetime3">
              <a:rPr lang="en-IN"/>
              <a:t>16 August 2024</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298800" y="228600"/>
            <a:ext cx="8227800" cy="1141200"/>
          </a:xfrm>
          <a:prstGeom prst="rect">
            <a:avLst/>
          </a:prstGeom>
          <a:noFill/>
          <a:ln w="0">
            <a:noFill/>
          </a:ln>
        </p:spPr>
        <p:txBody>
          <a:bodyPr lIns="90000" rIns="90000" tIns="45000" bIns="45000" anchor="ctr">
            <a:normAutofit/>
          </a:bodyPr>
          <a:p>
            <a:pPr algn="ctr">
              <a:lnSpc>
                <a:spcPct val="100000"/>
              </a:lnSpc>
              <a:buNone/>
            </a:pPr>
            <a:r>
              <a:rPr b="1" lang="en-US" sz="3200" spc="-1" strike="noStrike">
                <a:solidFill>
                  <a:srgbClr val="000000"/>
                </a:solidFill>
                <a:latin typeface="Times New Roman"/>
              </a:rPr>
              <a:t>CONCLUSION</a:t>
            </a:r>
            <a:endParaRPr b="0" lang="en-IN" sz="3200" spc="-1" strike="noStrike">
              <a:latin typeface="Arial"/>
            </a:endParaRPr>
          </a:p>
        </p:txBody>
      </p:sp>
      <p:sp>
        <p:nvSpPr>
          <p:cNvPr id="176" name="PlaceHolder 2"/>
          <p:cNvSpPr>
            <a:spLocks noGrp="1"/>
          </p:cNvSpPr>
          <p:nvPr>
            <p:ph/>
          </p:nvPr>
        </p:nvSpPr>
        <p:spPr>
          <a:xfrm>
            <a:off x="360000" y="1595160"/>
            <a:ext cx="8227800" cy="452412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0" lang="en-IN" sz="1800" spc="-1" strike="noStrike">
                <a:latin typeface="Arial"/>
              </a:rPr>
              <a:t>An automated KYC system utilizing Optical Character Recognition (OCR) and facial recognition significantly improves customer verification processes by enhancing efficiency, accuracy, and compliance with regulatory standards. By automating tasks such as data extraction, validation, and identity verification, this system reduces manual processes, lowers operational costs, and streamlines the customer onboarding experience.However, implementing this system involves challenges, including high computational demands, potential latency from API interactions, and complex machine learning algorithms. Additionally, robust security measures are crucial to protect sensitive data.Despite these challenges, the automated KYC system offers substantial benefits by reducing fraud risk and improving data security compared to traditional methods. It sets a new standard for verification in finance, e-commerce, and telecommunications, fostering greater trust and transparency. This advancement paves the way for a more secure and efficient digital landscape, aligning with regulatory requirements and enhancing customer relationships.</a:t>
            </a:r>
            <a:endParaRPr b="0" lang="en-IN" sz="1800" spc="-1" strike="noStrike">
              <a:latin typeface="Arial"/>
            </a:endParaRPr>
          </a:p>
        </p:txBody>
      </p:sp>
      <p:sp>
        <p:nvSpPr>
          <p:cNvPr id="4" name="PlaceHolder 3"/>
          <p:cNvSpPr>
            <a:spLocks noGrp="1"/>
          </p:cNvSpPr>
          <p:nvPr>
            <p:ph type="ftr" idx="4"/>
          </p:nvPr>
        </p:nvSpPr>
        <p:spPr/>
        <p:txBody>
          <a:bodyPr/>
          <a:p>
            <a:r>
              <a:t>School of Computing - CSE- AIML DS AI</a:t>
            </a:r>
          </a:p>
        </p:txBody>
      </p:sp>
      <p:sp>
        <p:nvSpPr>
          <p:cNvPr id="5" name="PlaceHolder 4"/>
          <p:cNvSpPr>
            <a:spLocks noGrp="1"/>
          </p:cNvSpPr>
          <p:nvPr>
            <p:ph type="sldNum" idx="5"/>
          </p:nvPr>
        </p:nvSpPr>
        <p:spPr/>
        <p:txBody>
          <a:bodyPr/>
          <a:p>
            <a:fld id="{651BDC0F-3D7E-4A87-B888-7EC982F21504}" type="slidenum">
              <a:t>20</a:t>
            </a:fld>
          </a:p>
        </p:txBody>
      </p:sp>
      <p:sp>
        <p:nvSpPr>
          <p:cNvPr id="6" name="PlaceHolder 5"/>
          <p:cNvSpPr>
            <a:spLocks noGrp="1"/>
          </p:cNvSpPr>
          <p:nvPr>
            <p:ph type="dt" idx="6"/>
          </p:nvPr>
        </p:nvSpPr>
        <p:spPr/>
        <p:txBody>
          <a:bodyPr/>
          <a:p>
            <a:fld id="{AFD2C70D-0277-46A3-8B8E-22561A8CC7AD}" type="datetime3">
              <a:rPr lang="en-IN"/>
              <a:t>16 August 2024</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298800" y="228600"/>
            <a:ext cx="8227800" cy="1141200"/>
          </a:xfrm>
          <a:prstGeom prst="rect">
            <a:avLst/>
          </a:prstGeom>
          <a:noFill/>
          <a:ln w="0">
            <a:noFill/>
          </a:ln>
        </p:spPr>
        <p:txBody>
          <a:bodyPr lIns="90000" rIns="90000" tIns="45000" bIns="45000" anchor="ctr">
            <a:normAutofit/>
          </a:bodyPr>
          <a:p>
            <a:pPr algn="ctr">
              <a:lnSpc>
                <a:spcPct val="100000"/>
              </a:lnSpc>
              <a:buNone/>
            </a:pPr>
            <a:r>
              <a:rPr b="1" lang="en-IN" sz="3200" spc="-1" strike="noStrike">
                <a:solidFill>
                  <a:srgbClr val="000000"/>
                </a:solidFill>
                <a:latin typeface="Times New Roman"/>
              </a:rPr>
              <a:t>REFERENCES</a:t>
            </a:r>
            <a:endParaRPr b="0" lang="en-IN" sz="3200" spc="-1" strike="noStrike">
              <a:latin typeface="Arial"/>
            </a:endParaRPr>
          </a:p>
        </p:txBody>
      </p:sp>
      <p:sp>
        <p:nvSpPr>
          <p:cNvPr id="178" name="PlaceHolder 2"/>
          <p:cNvSpPr>
            <a:spLocks noGrp="1"/>
          </p:cNvSpPr>
          <p:nvPr>
            <p:ph/>
          </p:nvPr>
        </p:nvSpPr>
        <p:spPr>
          <a:xfrm>
            <a:off x="457200" y="1371600"/>
            <a:ext cx="8227800" cy="5103720"/>
          </a:xfrm>
          <a:prstGeom prst="rect">
            <a:avLst/>
          </a:prstGeom>
          <a:noFill/>
          <a:ln w="0">
            <a:noFill/>
          </a:ln>
        </p:spPr>
        <p:txBody>
          <a:bodyPr lIns="90000" rIns="90000" tIns="45000" bIns="45000" anchor="t">
            <a:noAutofit/>
          </a:bodyPr>
          <a:p>
            <a:pPr algn="just">
              <a:lnSpc>
                <a:spcPct val="150000"/>
              </a:lnSpc>
              <a:spcBef>
                <a:spcPts val="360"/>
              </a:spcBef>
              <a:spcAft>
                <a:spcPts val="799"/>
              </a:spcAft>
              <a:buNone/>
              <a:tabLst>
                <a:tab algn="l" pos="0"/>
              </a:tabLst>
            </a:pPr>
            <a:r>
              <a:rPr b="0" lang="en-IN" sz="1600" spc="-1" strike="noStrike">
                <a:solidFill>
                  <a:srgbClr val="000000"/>
                </a:solidFill>
                <a:latin typeface="Arial"/>
                <a:ea typeface="Noto Sans CJK SC"/>
              </a:rPr>
              <a:t>1 </a:t>
            </a:r>
            <a:r>
              <a:rPr b="0" lang="en-US" sz="1800" spc="-1" strike="noStrike">
                <a:solidFill>
                  <a:srgbClr val="000000"/>
                </a:solidFill>
                <a:latin typeface="Arial"/>
                <a:ea typeface="Calibri"/>
              </a:rPr>
              <a:t>Mittal et al. (January 2019) conducted a survey on KYC automation using AI.</a:t>
            </a:r>
            <a:endParaRPr b="0" lang="en-IN" sz="1800" spc="-1" strike="noStrike">
              <a:latin typeface="Arial"/>
            </a:endParaRPr>
          </a:p>
          <a:p>
            <a:pPr algn="just">
              <a:lnSpc>
                <a:spcPct val="100000"/>
              </a:lnSpc>
              <a:buNone/>
              <a:tabLst>
                <a:tab algn="l" pos="0"/>
              </a:tabLst>
            </a:pPr>
            <a:r>
              <a:rPr b="0" lang="en-IN" sz="1600" spc="-1" strike="noStrike">
                <a:solidFill>
                  <a:srgbClr val="000000"/>
                </a:solidFill>
                <a:latin typeface="Arial"/>
                <a:ea typeface="Calibri"/>
              </a:rPr>
              <a:t>2 Diksha Malhotra, Poonam Saini &amp; Awadhesh Kumar Singh ,(25 August 2021) , How Blockchain    Can Automate KYC Systematic Review</a:t>
            </a:r>
            <a:endParaRPr b="0" lang="en-IN" sz="1600" spc="-1" strike="noStrike">
              <a:latin typeface="Arial"/>
            </a:endParaRPr>
          </a:p>
          <a:p>
            <a:pPr algn="just">
              <a:lnSpc>
                <a:spcPct val="100000"/>
              </a:lnSpc>
              <a:buNone/>
              <a:tabLst>
                <a:tab algn="l" pos="0"/>
              </a:tabLst>
            </a:pPr>
            <a:r>
              <a:rPr b="0" lang="en-IN" sz="1600" spc="-1" strike="noStrike">
                <a:solidFill>
                  <a:srgbClr val="000000"/>
                </a:solidFill>
                <a:latin typeface="Arial"/>
                <a:ea typeface="Calibri"/>
              </a:rPr>
              <a:t>3 Pradnya Patil, M. Sangeetha, (2022), Blockchain-based Decentralized KYC Verification Framework for Banks</a:t>
            </a:r>
            <a:endParaRPr b="0" lang="en-IN" sz="1600" spc="-1" strike="noStrike">
              <a:latin typeface="Arial"/>
            </a:endParaRPr>
          </a:p>
          <a:p>
            <a:pPr algn="just">
              <a:lnSpc>
                <a:spcPct val="100000"/>
              </a:lnSpc>
              <a:buNone/>
              <a:tabLst>
                <a:tab algn="l" pos="0"/>
              </a:tabLst>
            </a:pPr>
            <a:r>
              <a:rPr b="0" lang="en-IN" sz="1600" spc="-1" strike="noStrike">
                <a:solidFill>
                  <a:srgbClr val="000000"/>
                </a:solidFill>
                <a:latin typeface="Arial"/>
                <a:ea typeface="Calibri"/>
              </a:rPr>
              <a:t>4 Somchart Fugkeaw, (05 May 2022 ), Enabling Trust and Privacy-Preserving e-KYC System Using Blockchain</a:t>
            </a:r>
            <a:endParaRPr b="0" lang="en-IN" sz="1600" spc="-1" strike="noStrike">
              <a:latin typeface="Arial"/>
            </a:endParaRPr>
          </a:p>
          <a:p>
            <a:pPr algn="just">
              <a:lnSpc>
                <a:spcPct val="100000"/>
              </a:lnSpc>
              <a:buNone/>
              <a:tabLst>
                <a:tab algn="l" pos="0"/>
              </a:tabLst>
            </a:pPr>
            <a:r>
              <a:rPr b="0" lang="en-IN" sz="1600" spc="-1" strike="noStrike">
                <a:solidFill>
                  <a:srgbClr val="000000"/>
                </a:solidFill>
                <a:latin typeface="Arial"/>
                <a:ea typeface="Calibri"/>
              </a:rPr>
              <a:t>5 Vincent Schlatt, Johannes Sedlmeir, Simon Feulner, Nils Urbach, (November 2022), Designing a Framework for Digital KYC Processes Built on Blockchain-Based Self-Sovereign Identity</a:t>
            </a:r>
            <a:endParaRPr b="0" lang="en-IN" sz="1600" spc="-1" strike="noStrike">
              <a:latin typeface="Arial"/>
            </a:endParaRPr>
          </a:p>
          <a:p>
            <a:pPr algn="just">
              <a:lnSpc>
                <a:spcPct val="100000"/>
              </a:lnSpc>
              <a:buNone/>
              <a:tabLst>
                <a:tab algn="l" pos="0"/>
              </a:tabLst>
            </a:pPr>
            <a:r>
              <a:rPr b="0" lang="en-IN" sz="1600" spc="-1" strike="noStrike">
                <a:solidFill>
                  <a:srgbClr val="000000"/>
                </a:solidFill>
                <a:latin typeface="Arial"/>
                <a:ea typeface="Calibri"/>
              </a:rPr>
              <a:t>6 Xiaoqi Li, Peng Jiang, Ting Chen, Xiapu Luo, Qiaoyan Wen, (June 2020), A Survey on the Security of Blockchain Systems</a:t>
            </a:r>
            <a:endParaRPr b="0" lang="en-IN" sz="1600" spc="-1" strike="noStrike">
              <a:latin typeface="Arial"/>
            </a:endParaRPr>
          </a:p>
          <a:p>
            <a:pPr algn="just">
              <a:lnSpc>
                <a:spcPct val="100000"/>
              </a:lnSpc>
              <a:buNone/>
              <a:tabLst>
                <a:tab algn="l" pos="0"/>
              </a:tabLst>
            </a:pPr>
            <a:r>
              <a:rPr b="0" lang="en-IN" sz="1600" spc="-1" strike="noStrike">
                <a:solidFill>
                  <a:srgbClr val="000000"/>
                </a:solidFill>
                <a:latin typeface="Arial"/>
                <a:ea typeface="Calibri"/>
              </a:rPr>
              <a:t>7 Malhotra, D., Saini, P., Singh, A. K. (2021). How Blockchain Can Automate KYC: Systematic Review. Wireless Personal Communications, 122 (2), 1987–2021. doi: </a:t>
            </a:r>
            <a:r>
              <a:rPr b="0" lang="en-IN" sz="1600" spc="-1" strike="noStrike" u="sng">
                <a:solidFill>
                  <a:srgbClr val="0000ff"/>
                </a:solidFill>
                <a:uFillTx/>
                <a:latin typeface="Arial"/>
                <a:ea typeface="Calibri"/>
                <a:hlinkClick r:id="rId1"/>
              </a:rPr>
              <a:t>https://doi.org/10.1007/s11277-021-08977-0</a:t>
            </a:r>
            <a:endParaRPr b="0" lang="en-IN" sz="1600" spc="-1" strike="noStrike">
              <a:latin typeface="Arial"/>
            </a:endParaRPr>
          </a:p>
          <a:p>
            <a:pPr algn="just">
              <a:lnSpc>
                <a:spcPct val="100000"/>
              </a:lnSpc>
              <a:buNone/>
              <a:tabLst>
                <a:tab algn="l" pos="0"/>
              </a:tabLst>
            </a:pPr>
            <a:r>
              <a:rPr b="0" lang="en-IN" sz="1600" spc="-1" strike="noStrike">
                <a:solidFill>
                  <a:srgbClr val="000000"/>
                </a:solidFill>
                <a:latin typeface="Arial"/>
                <a:ea typeface="Calibri"/>
              </a:rPr>
              <a:t>8 Liu, Y., James, H., Gupta, O., Raviv, D. (2021). MRZ code extraction from visa and passport documents using convolutional neural networks. International Journal on Document Analysis and Recognition (IJDAR), 25 (1), 29–39. doi: https://doi.org/10.1007/s10032-021-00384-2</a:t>
            </a:r>
            <a:endParaRPr b="0" lang="en-IN" sz="1600" spc="-1" strike="noStrike">
              <a:latin typeface="Arial"/>
            </a:endParaRPr>
          </a:p>
          <a:p>
            <a:pPr algn="just">
              <a:lnSpc>
                <a:spcPct val="100000"/>
              </a:lnSpc>
              <a:buNone/>
              <a:tabLst>
                <a:tab algn="l" pos="0"/>
              </a:tabLst>
            </a:pPr>
            <a:endParaRPr b="0" lang="en-IN" sz="1600" spc="-1" strike="noStrike">
              <a:latin typeface="Arial"/>
            </a:endParaRPr>
          </a:p>
          <a:p>
            <a:pPr algn="just">
              <a:lnSpc>
                <a:spcPct val="100000"/>
              </a:lnSpc>
              <a:buNone/>
              <a:tabLst>
                <a:tab algn="l" pos="0"/>
              </a:tabLst>
            </a:pPr>
            <a:r>
              <a:rPr b="1" lang="en-IN" sz="2400" spc="-1" strike="noStrike">
                <a:solidFill>
                  <a:srgbClr val="000000"/>
                </a:solidFill>
                <a:latin typeface="Times New Roman"/>
                <a:ea typeface="Calibri"/>
              </a:rPr>
              <a:t> </a:t>
            </a:r>
            <a:endParaRPr b="0" lang="en-IN" sz="2400" spc="-1" strike="noStrike">
              <a:latin typeface="Arial"/>
            </a:endParaRPr>
          </a:p>
          <a:p>
            <a:pPr algn="just">
              <a:lnSpc>
                <a:spcPct val="100000"/>
              </a:lnSpc>
              <a:spcBef>
                <a:spcPts val="320"/>
              </a:spcBef>
              <a:buNone/>
              <a:tabLst>
                <a:tab algn="l" pos="0"/>
              </a:tabLst>
            </a:pPr>
            <a:endParaRPr b="0" lang="en-IN" sz="1600" spc="-1" strike="noStrike">
              <a:latin typeface="Arial"/>
            </a:endParaRPr>
          </a:p>
        </p:txBody>
      </p:sp>
      <p:sp>
        <p:nvSpPr>
          <p:cNvPr id="4" name="PlaceHolder 3"/>
          <p:cNvSpPr>
            <a:spLocks noGrp="1"/>
          </p:cNvSpPr>
          <p:nvPr>
            <p:ph type="ftr" idx="4"/>
          </p:nvPr>
        </p:nvSpPr>
        <p:spPr/>
        <p:txBody>
          <a:bodyPr/>
          <a:p>
            <a:r>
              <a:t>School of Computing - CSE- AIML DS AI</a:t>
            </a:r>
          </a:p>
        </p:txBody>
      </p:sp>
      <p:sp>
        <p:nvSpPr>
          <p:cNvPr id="5" name="PlaceHolder 4"/>
          <p:cNvSpPr>
            <a:spLocks noGrp="1"/>
          </p:cNvSpPr>
          <p:nvPr>
            <p:ph type="sldNum" idx="5"/>
          </p:nvPr>
        </p:nvSpPr>
        <p:spPr/>
        <p:txBody>
          <a:bodyPr/>
          <a:p>
            <a:fld id="{C2182AB9-5C79-45AF-A436-BA842E073CC5}" type="slidenum">
              <a:t>21</a:t>
            </a:fld>
          </a:p>
        </p:txBody>
      </p:sp>
      <p:sp>
        <p:nvSpPr>
          <p:cNvPr id="6" name="PlaceHolder 5"/>
          <p:cNvSpPr>
            <a:spLocks noGrp="1"/>
          </p:cNvSpPr>
          <p:nvPr>
            <p:ph type="dt" idx="6"/>
          </p:nvPr>
        </p:nvSpPr>
        <p:spPr/>
        <p:txBody>
          <a:bodyPr/>
          <a:p>
            <a:fld id="{16767309-AD3B-445D-85D1-0955FC05F72D}" type="datetime3">
              <a:rPr lang="en-IN"/>
              <a:t>16 August 2024</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298800" y="228600"/>
            <a:ext cx="8227800" cy="1141200"/>
          </a:xfrm>
          <a:prstGeom prst="rect">
            <a:avLst/>
          </a:prstGeom>
          <a:noFill/>
          <a:ln w="0">
            <a:noFill/>
          </a:ln>
        </p:spPr>
        <p:txBody>
          <a:bodyPr lIns="0" rIns="0" tIns="0" bIns="0" anchor="ctr">
            <a:normAutofit/>
          </a:bodyPr>
          <a:p>
            <a:pPr algn="ctr">
              <a:lnSpc>
                <a:spcPct val="100000"/>
              </a:lnSpc>
              <a:buNone/>
            </a:pPr>
            <a:r>
              <a:rPr b="1" lang="en-IN" sz="3200" spc="-1" strike="noStrike">
                <a:solidFill>
                  <a:srgbClr val="000000"/>
                </a:solidFill>
                <a:latin typeface="Times New Roman"/>
              </a:rPr>
              <a:t>THANK YOU</a:t>
            </a:r>
            <a:endParaRPr b="0" lang="en-IN" sz="3200" spc="-1" strike="noStrike">
              <a:latin typeface="Arial"/>
            </a:endParaRPr>
          </a:p>
        </p:txBody>
      </p:sp>
      <p:sp>
        <p:nvSpPr>
          <p:cNvPr id="180" name="Rectangle 5"/>
          <p:cNvSpPr/>
          <p:nvPr/>
        </p:nvSpPr>
        <p:spPr>
          <a:xfrm>
            <a:off x="609480" y="2690280"/>
            <a:ext cx="7917120" cy="1369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IN" sz="2800" spc="-1" strike="noStrike">
                <a:solidFill>
                  <a:srgbClr val="000000"/>
                </a:solidFill>
                <a:latin typeface="Times New Roman"/>
                <a:ea typeface="DejaVu Sans"/>
              </a:rPr>
              <a:t>We thank God, Our Department, Guide, Panel Members, Supportive Professors and all Technical and non Technical staff who helped us in our Project.</a:t>
            </a:r>
            <a:endParaRPr b="0" lang="en-IN" sz="2800" spc="-1" strike="noStrike">
              <a:latin typeface="Arial"/>
            </a:endParaRPr>
          </a:p>
        </p:txBody>
      </p:sp>
      <p:sp>
        <p:nvSpPr>
          <p:cNvPr id="3" name="PlaceHolder 2"/>
          <p:cNvSpPr>
            <a:spLocks noGrp="1"/>
          </p:cNvSpPr>
          <p:nvPr>
            <p:ph type="ftr" idx="7"/>
          </p:nvPr>
        </p:nvSpPr>
        <p:spPr/>
        <p:txBody>
          <a:bodyPr/>
          <a:p>
            <a:r>
              <a:t>School of Computing - CSE- AIML DS AI</a:t>
            </a:r>
          </a:p>
        </p:txBody>
      </p:sp>
      <p:sp>
        <p:nvSpPr>
          <p:cNvPr id="4" name="PlaceHolder 3"/>
          <p:cNvSpPr>
            <a:spLocks noGrp="1"/>
          </p:cNvSpPr>
          <p:nvPr>
            <p:ph type="sldNum" idx="8"/>
          </p:nvPr>
        </p:nvSpPr>
        <p:spPr/>
        <p:txBody>
          <a:bodyPr/>
          <a:p>
            <a:fld id="{018F837D-C572-49A7-BBFA-CE17BC82D489}" type="slidenum">
              <a:t>22</a:t>
            </a:fld>
          </a:p>
        </p:txBody>
      </p:sp>
      <p:sp>
        <p:nvSpPr>
          <p:cNvPr id="5" name="PlaceHolder 4"/>
          <p:cNvSpPr>
            <a:spLocks noGrp="1"/>
          </p:cNvSpPr>
          <p:nvPr>
            <p:ph type="dt" idx="9"/>
          </p:nvPr>
        </p:nvSpPr>
        <p:spPr/>
        <p:txBody>
          <a:bodyPr/>
          <a:p>
            <a:fld id="{AE380E30-8A98-4C86-AA22-57824CC39654}" type="datetime3">
              <a:rPr lang="en-IN"/>
              <a:t>16 August 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298800" y="228600"/>
            <a:ext cx="8227800" cy="1141200"/>
          </a:xfrm>
          <a:prstGeom prst="rect">
            <a:avLst/>
          </a:prstGeom>
          <a:noFill/>
          <a:ln w="0">
            <a:noFill/>
          </a:ln>
        </p:spPr>
        <p:txBody>
          <a:bodyPr lIns="90000" rIns="90000" tIns="45000" bIns="45000" anchor="ctr">
            <a:normAutofit/>
          </a:bodyPr>
          <a:p>
            <a:pPr algn="ctr">
              <a:lnSpc>
                <a:spcPct val="100000"/>
              </a:lnSpc>
              <a:buNone/>
            </a:pPr>
            <a:r>
              <a:rPr b="1" lang="en-US" sz="3000" spc="-1" strike="noStrike">
                <a:solidFill>
                  <a:srgbClr val="000000"/>
                </a:solidFill>
                <a:latin typeface="Times New Roman"/>
              </a:rPr>
              <a:t>OBJECTIVE</a:t>
            </a:r>
            <a:endParaRPr b="0" lang="en-IN" sz="3000" spc="-1" strike="noStrike">
              <a:latin typeface="Arial"/>
            </a:endParaRPr>
          </a:p>
        </p:txBody>
      </p:sp>
      <p:sp>
        <p:nvSpPr>
          <p:cNvPr id="145" name="PlaceHolder 2"/>
          <p:cNvSpPr>
            <a:spLocks noGrp="1"/>
          </p:cNvSpPr>
          <p:nvPr>
            <p:ph/>
          </p:nvPr>
        </p:nvSpPr>
        <p:spPr>
          <a:xfrm>
            <a:off x="457200" y="1600200"/>
            <a:ext cx="8227800" cy="4524120"/>
          </a:xfrm>
          <a:prstGeom prst="rect">
            <a:avLst/>
          </a:prstGeom>
          <a:noFill/>
          <a:ln w="0">
            <a:noFill/>
          </a:ln>
        </p:spPr>
        <p:txBody>
          <a:bodyPr lIns="90000" rIns="90000" tIns="45000" bIns="45000" anchor="t">
            <a:noAutofit/>
          </a:bodyPr>
          <a:p>
            <a:pPr algn="just">
              <a:lnSpc>
                <a:spcPct val="100000"/>
              </a:lnSpc>
              <a:spcBef>
                <a:spcPts val="1417"/>
              </a:spcBef>
              <a:buNone/>
            </a:pPr>
            <a:r>
              <a:rPr b="0" lang="en-US" sz="1800" spc="-1" strike="noStrike">
                <a:solidFill>
                  <a:srgbClr val="000000"/>
                </a:solidFill>
                <a:latin typeface="Calibri"/>
                <a:ea typeface="Noto Sans CJK SC"/>
              </a:rPr>
              <a:t>The aim of this project is to enhance the efficiency and accuracy of customer verification processes while ensuring compliance with regulatory standards through the implementation of an automated KYC system. By leveraging advanced technologies, including Optical Character Recognition (OCR) and Artificial Intelligence (AI), the system seeks to streamline the onboarding process, minimize fraud risk, improve data security, and reduce operational costs. Additionally, the project will address challenges related to data privacy and the need for continual regulatory updates, ensuring a robust and future-proof solution.</a:t>
            </a:r>
            <a:endParaRPr b="0" lang="en-IN" sz="1800" spc="-1" strike="noStrike">
              <a:latin typeface="Arial"/>
            </a:endParaRPr>
          </a:p>
        </p:txBody>
      </p:sp>
      <p:sp>
        <p:nvSpPr>
          <p:cNvPr id="4" name="PlaceHolder 3"/>
          <p:cNvSpPr>
            <a:spLocks noGrp="1"/>
          </p:cNvSpPr>
          <p:nvPr>
            <p:ph type="ftr" idx="4"/>
          </p:nvPr>
        </p:nvSpPr>
        <p:spPr/>
        <p:txBody>
          <a:bodyPr/>
          <a:p>
            <a:r>
              <a:t>School of Computing - CSE- AIML DS AI</a:t>
            </a:r>
          </a:p>
        </p:txBody>
      </p:sp>
      <p:sp>
        <p:nvSpPr>
          <p:cNvPr id="5" name="PlaceHolder 4"/>
          <p:cNvSpPr>
            <a:spLocks noGrp="1"/>
          </p:cNvSpPr>
          <p:nvPr>
            <p:ph type="sldNum" idx="5"/>
          </p:nvPr>
        </p:nvSpPr>
        <p:spPr/>
        <p:txBody>
          <a:bodyPr/>
          <a:p>
            <a:fld id="{B1CF0DFC-0F42-40DE-B0A9-3CB0A4A1EEE0}" type="slidenum">
              <a:t>3</a:t>
            </a:fld>
          </a:p>
        </p:txBody>
      </p:sp>
      <p:sp>
        <p:nvSpPr>
          <p:cNvPr id="6" name="PlaceHolder 5"/>
          <p:cNvSpPr>
            <a:spLocks noGrp="1"/>
          </p:cNvSpPr>
          <p:nvPr>
            <p:ph type="dt" idx="6"/>
          </p:nvPr>
        </p:nvSpPr>
        <p:spPr/>
        <p:txBody>
          <a:bodyPr/>
          <a:p>
            <a:fld id="{7B921907-C348-44D9-897B-F608065EDD6C}" type="datetime3">
              <a:rPr lang="en-IN"/>
              <a:t>16 August 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298800" y="228600"/>
            <a:ext cx="8227800" cy="1141200"/>
          </a:xfrm>
          <a:prstGeom prst="rect">
            <a:avLst/>
          </a:prstGeom>
          <a:noFill/>
          <a:ln w="0">
            <a:noFill/>
          </a:ln>
        </p:spPr>
        <p:txBody>
          <a:bodyPr lIns="90000" rIns="90000" tIns="45000" bIns="45000" anchor="ctr">
            <a:normAutofit/>
          </a:bodyPr>
          <a:p>
            <a:pPr algn="ctr">
              <a:lnSpc>
                <a:spcPct val="100000"/>
              </a:lnSpc>
              <a:buNone/>
            </a:pPr>
            <a:r>
              <a:rPr b="1" lang="en-IN" sz="3000" spc="-1" strike="noStrike">
                <a:solidFill>
                  <a:srgbClr val="000000"/>
                </a:solidFill>
                <a:latin typeface="Times New Roman"/>
              </a:rPr>
              <a:t>Overview</a:t>
            </a:r>
            <a:endParaRPr b="0" lang="en-IN" sz="3000" spc="-1" strike="noStrike">
              <a:latin typeface="Arial"/>
            </a:endParaRPr>
          </a:p>
        </p:txBody>
      </p:sp>
      <p:sp>
        <p:nvSpPr>
          <p:cNvPr id="147" name="PlaceHolder 2"/>
          <p:cNvSpPr>
            <a:spLocks noGrp="1"/>
          </p:cNvSpPr>
          <p:nvPr>
            <p:ph/>
          </p:nvPr>
        </p:nvSpPr>
        <p:spPr>
          <a:xfrm>
            <a:off x="457200" y="1676520"/>
            <a:ext cx="8227800" cy="3732120"/>
          </a:xfrm>
          <a:prstGeom prst="rect">
            <a:avLst/>
          </a:prstGeom>
          <a:noFill/>
          <a:ln w="0">
            <a:noFill/>
          </a:ln>
        </p:spPr>
        <p:txBody>
          <a:bodyPr lIns="90000" rIns="90000" tIns="45000" bIns="45000" anchor="t">
            <a:noAutofit/>
          </a:bodyPr>
          <a:p>
            <a:pPr algn="just">
              <a:lnSpc>
                <a:spcPct val="100000"/>
              </a:lnSpc>
              <a:spcBef>
                <a:spcPts val="400"/>
              </a:spcBef>
              <a:buNone/>
              <a:tabLst>
                <a:tab algn="l" pos="0"/>
              </a:tabLst>
            </a:pPr>
            <a:r>
              <a:rPr b="0" lang="en-US" sz="1800" spc="-1" strike="noStrike">
                <a:solidFill>
                  <a:srgbClr val="000000"/>
                </a:solidFill>
                <a:latin typeface="Arial"/>
              </a:rPr>
              <a:t>KYC (Know Your Customer) processes are pivotal in the fight against money laundering, transforming traditional manual verifications into seamless digital experiences. By leveraging cutting-edge technologies, these processes authenticate individuals and entities through a series of streamlined steps. This typically involves uploading identification documents, utilizing Optical Character Recognition (OCR) to extract and process data, cross-referencing information with extensive databases, and evaluating risk using advanced artificial intelligence.</a:t>
            </a:r>
            <a:endParaRPr b="0" lang="en-IN" sz="1800" spc="-1" strike="noStrike">
              <a:latin typeface="Arial"/>
            </a:endParaRPr>
          </a:p>
          <a:p>
            <a:pPr algn="just">
              <a:lnSpc>
                <a:spcPct val="100000"/>
              </a:lnSpc>
              <a:spcBef>
                <a:spcPts val="400"/>
              </a:spcBef>
              <a:buNone/>
              <a:tabLst>
                <a:tab algn="l" pos="0"/>
              </a:tabLst>
            </a:pPr>
            <a:r>
              <a:rPr b="0" lang="en-US" sz="1800" spc="-1" strike="noStrike">
                <a:solidFill>
                  <a:srgbClr val="000000"/>
                </a:solidFill>
                <a:latin typeface="Arial"/>
              </a:rPr>
              <a:t>The benefits of automated KYC are manifold. It accelerates verification procedures, enhances accuracy, and provides a smoother customer experience. Security is fortified, operational costs are reduced, and regulatory compliance is achieved more efficiently. Industries such as finance, e-commerce, and telecommunications particularly depend on automated KYC systems to facilitate swift onboarding, prevent fraud, and adhere to stringent regulatory requirements.</a:t>
            </a:r>
            <a:endParaRPr b="0" lang="en-IN" sz="1800" spc="-1" strike="noStrike">
              <a:latin typeface="Arial"/>
            </a:endParaRPr>
          </a:p>
          <a:p>
            <a:pPr algn="just">
              <a:lnSpc>
                <a:spcPct val="100000"/>
              </a:lnSpc>
              <a:spcBef>
                <a:spcPts val="400"/>
              </a:spcBef>
              <a:buNone/>
              <a:tabLst>
                <a:tab algn="l" pos="0"/>
              </a:tabLst>
            </a:pPr>
            <a:endParaRPr b="0" lang="en-IN" sz="2000" spc="-1" strike="noStrike">
              <a:latin typeface="Arial"/>
            </a:endParaRPr>
          </a:p>
          <a:p>
            <a:pPr algn="just">
              <a:lnSpc>
                <a:spcPct val="100000"/>
              </a:lnSpc>
              <a:spcBef>
                <a:spcPts val="400"/>
              </a:spcBef>
              <a:buNone/>
              <a:tabLst>
                <a:tab algn="l" pos="0"/>
              </a:tabLst>
            </a:pPr>
            <a:endParaRPr b="0" lang="en-IN" sz="2000" spc="-1" strike="noStrike">
              <a:latin typeface="Arial"/>
            </a:endParaRPr>
          </a:p>
        </p:txBody>
      </p:sp>
      <p:sp>
        <p:nvSpPr>
          <p:cNvPr id="4" name="PlaceHolder 3"/>
          <p:cNvSpPr>
            <a:spLocks noGrp="1"/>
          </p:cNvSpPr>
          <p:nvPr>
            <p:ph type="ftr" idx="4"/>
          </p:nvPr>
        </p:nvSpPr>
        <p:spPr/>
        <p:txBody>
          <a:bodyPr/>
          <a:p>
            <a:r>
              <a:t>School of Computing - CSE- AIML DS AI</a:t>
            </a:r>
          </a:p>
        </p:txBody>
      </p:sp>
      <p:sp>
        <p:nvSpPr>
          <p:cNvPr id="5" name="PlaceHolder 4"/>
          <p:cNvSpPr>
            <a:spLocks noGrp="1"/>
          </p:cNvSpPr>
          <p:nvPr>
            <p:ph type="sldNum" idx="5"/>
          </p:nvPr>
        </p:nvSpPr>
        <p:spPr/>
        <p:txBody>
          <a:bodyPr/>
          <a:p>
            <a:fld id="{7CC14143-7E98-43DD-9552-FA5A56DD9BB6}" type="slidenum">
              <a:t>4</a:t>
            </a:fld>
          </a:p>
        </p:txBody>
      </p:sp>
      <p:sp>
        <p:nvSpPr>
          <p:cNvPr id="6" name="PlaceHolder 5"/>
          <p:cNvSpPr>
            <a:spLocks noGrp="1"/>
          </p:cNvSpPr>
          <p:nvPr>
            <p:ph type="dt" idx="6"/>
          </p:nvPr>
        </p:nvSpPr>
        <p:spPr/>
        <p:txBody>
          <a:bodyPr/>
          <a:p>
            <a:fld id="{4C4573AB-21FA-435A-8C41-6B07A38CCABE}" type="datetime3">
              <a:rPr lang="en-IN"/>
              <a:t>16 August 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298800" y="228600"/>
            <a:ext cx="8227800" cy="1141200"/>
          </a:xfrm>
          <a:prstGeom prst="rect">
            <a:avLst/>
          </a:prstGeom>
          <a:noFill/>
          <a:ln w="0">
            <a:noFill/>
          </a:ln>
        </p:spPr>
        <p:txBody>
          <a:bodyPr lIns="90000" rIns="90000" tIns="45000" bIns="45000" anchor="ctr">
            <a:normAutofit/>
          </a:bodyPr>
          <a:p>
            <a:pPr algn="ctr">
              <a:lnSpc>
                <a:spcPct val="100000"/>
              </a:lnSpc>
              <a:buNone/>
            </a:pPr>
            <a:r>
              <a:rPr b="1" lang="en-IN" sz="3000" spc="-1" strike="noStrike">
                <a:solidFill>
                  <a:srgbClr val="000000"/>
                </a:solidFill>
                <a:latin typeface="Times New Roman"/>
              </a:rPr>
              <a:t>LITERATURE SURVEY</a:t>
            </a:r>
            <a:endParaRPr b="0" lang="en-IN" sz="3000" spc="-1" strike="noStrike">
              <a:latin typeface="Arial"/>
            </a:endParaRPr>
          </a:p>
        </p:txBody>
      </p:sp>
      <p:sp>
        <p:nvSpPr>
          <p:cNvPr id="149" name="PlaceHolder 2"/>
          <p:cNvSpPr>
            <a:spLocks noGrp="1"/>
          </p:cNvSpPr>
          <p:nvPr>
            <p:ph/>
          </p:nvPr>
        </p:nvSpPr>
        <p:spPr>
          <a:xfrm>
            <a:off x="457200" y="1219320"/>
            <a:ext cx="8227800" cy="4875120"/>
          </a:xfrm>
          <a:prstGeom prst="rect">
            <a:avLst/>
          </a:prstGeom>
          <a:noFill/>
          <a:ln w="0">
            <a:noFill/>
          </a:ln>
        </p:spPr>
        <p:txBody>
          <a:bodyPr lIns="90000" rIns="90000" tIns="45000" bIns="45000" anchor="t">
            <a:noAutofit/>
          </a:bodyPr>
          <a:p>
            <a:pPr algn="just">
              <a:lnSpc>
                <a:spcPct val="150000"/>
              </a:lnSpc>
              <a:spcBef>
                <a:spcPts val="360"/>
              </a:spcBef>
              <a:spcAft>
                <a:spcPts val="799"/>
              </a:spcAft>
              <a:buNone/>
              <a:tabLst>
                <a:tab algn="l" pos="0"/>
              </a:tabLst>
            </a:pPr>
            <a:r>
              <a:rPr b="0" lang="en-US" sz="1800" spc="-1" strike="noStrike">
                <a:solidFill>
                  <a:srgbClr val="000000"/>
                </a:solidFill>
                <a:latin typeface="Arial"/>
                <a:ea typeface="Calibri"/>
              </a:rPr>
              <a:t>[1] Mittal et al. (January 2019) conducted a survey on KYC automation using AI. The study highlights the efficiency and accuracy improvements in KYC processes through AI-driven automation, significantly reducing processing time and manpower. This automation ensures accurate document tagging and faster client onboarding, processing over 0.8 million documents daily. The integration of visual recognition, face biometrics, and secure storage underscores the transformation in banking operations due to AI​.</a:t>
            </a:r>
            <a:endParaRPr b="0" lang="en-IN" sz="1800" spc="-1" strike="noStrike">
              <a:latin typeface="Arial"/>
            </a:endParaRPr>
          </a:p>
          <a:p>
            <a:pPr algn="just">
              <a:lnSpc>
                <a:spcPct val="150000"/>
              </a:lnSpc>
              <a:spcBef>
                <a:spcPts val="360"/>
              </a:spcBef>
              <a:spcAft>
                <a:spcPts val="799"/>
              </a:spcAft>
              <a:buNone/>
              <a:tabLst>
                <a:tab algn="l" pos="0"/>
              </a:tabLst>
            </a:pPr>
            <a:r>
              <a:rPr b="0" lang="en-US" sz="1800" spc="-1" strike="noStrike">
                <a:solidFill>
                  <a:srgbClr val="000000"/>
                </a:solidFill>
                <a:latin typeface="Arial"/>
                <a:ea typeface="Calibri"/>
              </a:rPr>
              <a:t>[2] Xiaoqi Li et al. (June 2020) conducted a comprehensive survey on the security of blockchain systems. This survey paper provided an overview of security vulnerabilities and real attacks in blockchain systems. Although not specifically focusedon KYC, it laid the foundation for understanding the security challenges faced by blockchain-based systems</a:t>
            </a:r>
            <a:r>
              <a:rPr b="0" lang="en-US" sz="1800" spc="-1" strike="noStrike">
                <a:solidFill>
                  <a:srgbClr val="000000"/>
                </a:solidFill>
                <a:latin typeface="Times New Roman"/>
                <a:ea typeface="Calibri"/>
              </a:rPr>
              <a:t>.</a:t>
            </a:r>
            <a:endParaRPr b="0" lang="en-IN" sz="1800" spc="-1" strike="noStrike">
              <a:latin typeface="Arial"/>
            </a:endParaRPr>
          </a:p>
          <a:p>
            <a:pPr algn="just">
              <a:lnSpc>
                <a:spcPct val="150000"/>
              </a:lnSpc>
              <a:spcBef>
                <a:spcPts val="360"/>
              </a:spcBef>
              <a:spcAft>
                <a:spcPts val="799"/>
              </a:spcAft>
              <a:buNone/>
              <a:tabLst>
                <a:tab algn="l" pos="0"/>
              </a:tabLst>
            </a:pPr>
            <a:endParaRPr b="0" lang="en-IN" sz="1800" spc="-1" strike="noStrike">
              <a:latin typeface="Arial"/>
            </a:endParaRPr>
          </a:p>
          <a:p>
            <a:pPr>
              <a:lnSpc>
                <a:spcPct val="200000"/>
              </a:lnSpc>
              <a:spcBef>
                <a:spcPts val="360"/>
              </a:spcBef>
              <a:spcAft>
                <a:spcPts val="799"/>
              </a:spcAft>
              <a:buNone/>
              <a:tabLst>
                <a:tab algn="l" pos="0"/>
              </a:tabLst>
            </a:pPr>
            <a:endParaRPr b="0" lang="en-IN" sz="1800" spc="-1" strike="noStrike">
              <a:latin typeface="Arial"/>
            </a:endParaRPr>
          </a:p>
        </p:txBody>
      </p:sp>
      <p:sp>
        <p:nvSpPr>
          <p:cNvPr id="4" name="PlaceHolder 3"/>
          <p:cNvSpPr>
            <a:spLocks noGrp="1"/>
          </p:cNvSpPr>
          <p:nvPr>
            <p:ph type="ftr" idx="4"/>
          </p:nvPr>
        </p:nvSpPr>
        <p:spPr/>
        <p:txBody>
          <a:bodyPr/>
          <a:p>
            <a:r>
              <a:t>School of Computing - CSE- AIML DS AI</a:t>
            </a:r>
          </a:p>
        </p:txBody>
      </p:sp>
      <p:sp>
        <p:nvSpPr>
          <p:cNvPr id="5" name="PlaceHolder 4"/>
          <p:cNvSpPr>
            <a:spLocks noGrp="1"/>
          </p:cNvSpPr>
          <p:nvPr>
            <p:ph type="sldNum" idx="5"/>
          </p:nvPr>
        </p:nvSpPr>
        <p:spPr/>
        <p:txBody>
          <a:bodyPr/>
          <a:p>
            <a:fld id="{8B1A84A6-3374-491C-8C7A-BD90FCA3FB82}" type="slidenum">
              <a:t>5</a:t>
            </a:fld>
          </a:p>
        </p:txBody>
      </p:sp>
      <p:sp>
        <p:nvSpPr>
          <p:cNvPr id="6" name="PlaceHolder 5"/>
          <p:cNvSpPr>
            <a:spLocks noGrp="1"/>
          </p:cNvSpPr>
          <p:nvPr>
            <p:ph type="dt" idx="6"/>
          </p:nvPr>
        </p:nvSpPr>
        <p:spPr/>
        <p:txBody>
          <a:bodyPr/>
          <a:p>
            <a:fld id="{CCDA857E-A098-41E5-8B5F-04E379E9D339}" type="datetime3">
              <a:rPr lang="en-IN"/>
              <a:t>16 August 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
          <p:cNvSpPr/>
          <p:nvPr/>
        </p:nvSpPr>
        <p:spPr>
          <a:xfrm>
            <a:off x="2520000" y="387360"/>
            <a:ext cx="4326480" cy="933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IN" sz="3000" spc="-1" strike="noStrike">
                <a:solidFill>
                  <a:srgbClr val="000000"/>
                </a:solidFill>
                <a:latin typeface="Times New Roman"/>
                <a:ea typeface="DejaVu Sans"/>
              </a:rPr>
              <a:t>LITERATURE SURVEY</a:t>
            </a:r>
            <a:br>
              <a:rPr sz="3000"/>
            </a:br>
            <a:endParaRPr b="0" lang="en-IN" sz="3000" spc="-1" strike="noStrike">
              <a:latin typeface="Arial"/>
            </a:endParaRPr>
          </a:p>
        </p:txBody>
      </p:sp>
      <p:sp>
        <p:nvSpPr>
          <p:cNvPr id="151" name=""/>
          <p:cNvSpPr/>
          <p:nvPr/>
        </p:nvSpPr>
        <p:spPr>
          <a:xfrm>
            <a:off x="360000" y="1281960"/>
            <a:ext cx="8458920" cy="17769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IN" sz="1800" spc="-1" strike="noStrike">
                <a:solidFill>
                  <a:srgbClr val="000000"/>
                </a:solidFill>
                <a:latin typeface="Arial"/>
                <a:ea typeface="DejaVu Sans"/>
              </a:rPr>
              <a:t>[3] Diksha Malhotra et al. (August 2021) conducted a systematic review of blockchain technology in KYC processes since 2014. Their research highlighted the inefficiencies of manual KYC procedures and proposed blockchain as a means to improve efficiency, speed, and cost-effectiveness. The authors discussed prominent blockchain platforms like Ethereum and Hyperledger and presented relevant case studies, outlining future directions for KYC automation.</a:t>
            </a:r>
            <a:endParaRPr b="0" lang="en-IN" sz="1800" spc="-1" strike="noStrike">
              <a:latin typeface="Arial"/>
            </a:endParaRPr>
          </a:p>
        </p:txBody>
      </p:sp>
      <p:sp>
        <p:nvSpPr>
          <p:cNvPr id="152" name=""/>
          <p:cNvSpPr/>
          <p:nvPr/>
        </p:nvSpPr>
        <p:spPr>
          <a:xfrm>
            <a:off x="367920" y="3027960"/>
            <a:ext cx="8458920" cy="143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[4] Somchart Fugkeaw (May 2022) proposed a blockchain-based e-KYC scheme called e-KYC TrustBlock. This scheme combined ciphertext policy attribute-based encryption (CP-ABE) and client consent enforcement to ensure trust, security, and privacy compliance in e-KYC systems. The paper presented experimental results demonstrating the efficiency and scalability of the proposed system.</a:t>
            </a:r>
            <a:endParaRPr b="0" lang="en-IN" sz="1800" spc="-1" strike="noStrike">
              <a:latin typeface="Arial"/>
            </a:endParaRPr>
          </a:p>
        </p:txBody>
      </p:sp>
      <p:sp>
        <p:nvSpPr>
          <p:cNvPr id="153" name=""/>
          <p:cNvSpPr/>
          <p:nvPr/>
        </p:nvSpPr>
        <p:spPr>
          <a:xfrm>
            <a:off x="384120" y="4443480"/>
            <a:ext cx="8278920" cy="171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[5] Pradnya Patil and M. Sangeetha (2022) introduced a decentralized KYC verification process using the Ethereum Blockchain platform. Their framework leveraged decentralization, immutability, and security provided by blockchain to</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enhance the efficiency and security of the KYC process. Banks within the network could verify and vote for the legitimacy of customer data while preventing tampering with other banks.</a:t>
            </a:r>
            <a:endParaRPr b="0" lang="en-IN" sz="1800" spc="-1" strike="noStrike">
              <a:latin typeface="Arial"/>
            </a:endParaRPr>
          </a:p>
        </p:txBody>
      </p:sp>
      <p:sp>
        <p:nvSpPr>
          <p:cNvPr id="2" name="PlaceHolder 1"/>
          <p:cNvSpPr>
            <a:spLocks noGrp="1"/>
          </p:cNvSpPr>
          <p:nvPr>
            <p:ph type="ftr" idx="4"/>
          </p:nvPr>
        </p:nvSpPr>
        <p:spPr/>
        <p:txBody>
          <a:bodyPr/>
          <a:p>
            <a:r>
              <a:t>School of Computing - CSE- AIML DS AI</a:t>
            </a:r>
          </a:p>
        </p:txBody>
      </p:sp>
      <p:sp>
        <p:nvSpPr>
          <p:cNvPr id="3" name="PlaceHolder 2"/>
          <p:cNvSpPr>
            <a:spLocks noGrp="1"/>
          </p:cNvSpPr>
          <p:nvPr>
            <p:ph type="sldNum" idx="5"/>
          </p:nvPr>
        </p:nvSpPr>
        <p:spPr/>
        <p:txBody>
          <a:bodyPr/>
          <a:p>
            <a:fld id="{0B10269C-2358-4721-A058-462653418BF0}" type="slidenum">
              <a:t>6</a:t>
            </a:fld>
          </a:p>
        </p:txBody>
      </p:sp>
      <p:sp>
        <p:nvSpPr>
          <p:cNvPr id="4" name="PlaceHolder 3"/>
          <p:cNvSpPr>
            <a:spLocks noGrp="1"/>
          </p:cNvSpPr>
          <p:nvPr>
            <p:ph type="dt" idx="6"/>
          </p:nvPr>
        </p:nvSpPr>
        <p:spPr/>
        <p:txBody>
          <a:bodyPr/>
          <a:p>
            <a:fld id="{E2C343CD-3A45-4DAF-8652-2234EC62E825}" type="datetime3">
              <a:rPr lang="en-IN"/>
              <a:t>16 August 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
          <p:cNvSpPr/>
          <p:nvPr/>
        </p:nvSpPr>
        <p:spPr>
          <a:xfrm>
            <a:off x="2512440" y="387360"/>
            <a:ext cx="4326480" cy="5115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IN" sz="3000" spc="-1" strike="noStrike">
                <a:solidFill>
                  <a:srgbClr val="000000"/>
                </a:solidFill>
                <a:latin typeface="Times New Roman"/>
                <a:ea typeface="DejaVu Sans"/>
              </a:rPr>
              <a:t>LITERATURE SURVEY</a:t>
            </a:r>
            <a:endParaRPr b="0" lang="en-IN" sz="3000" spc="-1" strike="noStrike">
              <a:latin typeface="Arial"/>
            </a:endParaRPr>
          </a:p>
        </p:txBody>
      </p:sp>
      <p:sp>
        <p:nvSpPr>
          <p:cNvPr id="155" name=""/>
          <p:cNvSpPr/>
          <p:nvPr/>
        </p:nvSpPr>
        <p:spPr>
          <a:xfrm>
            <a:off x="360000" y="1329840"/>
            <a:ext cx="8458920" cy="1625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[6] Vincent Schlatt et al. (November 2022) addressed the challenges of traditional KYC processes and presented a framework utilizing blockchain-based self-sovereign identity (SSI). This framework overcame inefficiencies and ensured data protection while complying with regulatory requirements. The paper derived design principles exploring the role of blockchain in enabling SSI for the KYC process.</a:t>
            </a:r>
            <a:endParaRPr b="0" lang="en-IN" sz="1800" spc="-1" strike="noStrike">
              <a:latin typeface="Arial"/>
            </a:endParaRPr>
          </a:p>
        </p:txBody>
      </p:sp>
      <p:sp>
        <p:nvSpPr>
          <p:cNvPr id="2" name="PlaceHolder 1"/>
          <p:cNvSpPr>
            <a:spLocks noGrp="1"/>
          </p:cNvSpPr>
          <p:nvPr>
            <p:ph type="ftr" idx="4"/>
          </p:nvPr>
        </p:nvSpPr>
        <p:spPr/>
        <p:txBody>
          <a:bodyPr/>
          <a:p>
            <a:r>
              <a:t>School of Computing - CSE- AIML DS AI</a:t>
            </a:r>
          </a:p>
        </p:txBody>
      </p:sp>
      <p:sp>
        <p:nvSpPr>
          <p:cNvPr id="3" name="PlaceHolder 2"/>
          <p:cNvSpPr>
            <a:spLocks noGrp="1"/>
          </p:cNvSpPr>
          <p:nvPr>
            <p:ph type="sldNum" idx="5"/>
          </p:nvPr>
        </p:nvSpPr>
        <p:spPr/>
        <p:txBody>
          <a:bodyPr/>
          <a:p>
            <a:fld id="{1D9B520F-A33A-4079-83B1-2AE8AAE3555A}" type="slidenum">
              <a:t>7</a:t>
            </a:fld>
          </a:p>
        </p:txBody>
      </p:sp>
      <p:sp>
        <p:nvSpPr>
          <p:cNvPr id="4" name="PlaceHolder 3"/>
          <p:cNvSpPr>
            <a:spLocks noGrp="1"/>
          </p:cNvSpPr>
          <p:nvPr>
            <p:ph type="dt" idx="6"/>
          </p:nvPr>
        </p:nvSpPr>
        <p:spPr/>
        <p:txBody>
          <a:bodyPr/>
          <a:p>
            <a:fld id="{DF23B4BD-7AB3-43F0-9503-249775A63976}" type="datetime3">
              <a:rPr lang="en-IN"/>
              <a:t>16 August 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298800" y="228600"/>
            <a:ext cx="8227800" cy="1141200"/>
          </a:xfrm>
          <a:prstGeom prst="rect">
            <a:avLst/>
          </a:prstGeom>
          <a:noFill/>
          <a:ln w="0">
            <a:noFill/>
          </a:ln>
        </p:spPr>
        <p:txBody>
          <a:bodyPr lIns="90000" rIns="90000" tIns="45000" bIns="45000" anchor="ctr">
            <a:normAutofit/>
          </a:bodyPr>
          <a:p>
            <a:pPr algn="ctr">
              <a:lnSpc>
                <a:spcPct val="100000"/>
              </a:lnSpc>
              <a:buNone/>
            </a:pPr>
            <a:r>
              <a:rPr b="1" lang="en-IN" sz="3000" spc="-1" strike="noStrike">
                <a:solidFill>
                  <a:srgbClr val="000000"/>
                </a:solidFill>
                <a:latin typeface="Times New Roman"/>
              </a:rPr>
              <a:t>INFERENCES FROM LITERATURE SURVEY</a:t>
            </a:r>
            <a:endParaRPr b="0" lang="en-IN" sz="3000" spc="-1" strike="noStrike">
              <a:latin typeface="Arial"/>
            </a:endParaRPr>
          </a:p>
        </p:txBody>
      </p:sp>
      <p:sp>
        <p:nvSpPr>
          <p:cNvPr id="157" name="PlaceHolder 2"/>
          <p:cNvSpPr>
            <a:spLocks noGrp="1"/>
          </p:cNvSpPr>
          <p:nvPr>
            <p:ph/>
          </p:nvPr>
        </p:nvSpPr>
        <p:spPr>
          <a:xfrm>
            <a:off x="540000" y="-900000"/>
            <a:ext cx="8227800" cy="5027400"/>
          </a:xfrm>
          <a:prstGeom prst="rect">
            <a:avLst/>
          </a:prstGeom>
          <a:noFill/>
          <a:ln w="0">
            <a:noFill/>
          </a:ln>
        </p:spPr>
        <p:txBody>
          <a:bodyPr lIns="90000" rIns="90000" tIns="45000" bIns="45000" anchor="t">
            <a:noAutofit/>
          </a:bodyPr>
          <a:p>
            <a:pPr algn="just">
              <a:lnSpc>
                <a:spcPct val="100000"/>
              </a:lnSpc>
              <a:spcBef>
                <a:spcPts val="439"/>
              </a:spcBef>
              <a:buNone/>
            </a:pPr>
            <a:endParaRPr b="0" lang="en-IN" sz="2200" spc="-1" strike="noStrike">
              <a:latin typeface="Arial"/>
            </a:endParaRPr>
          </a:p>
          <a:p>
            <a:pPr algn="just">
              <a:lnSpc>
                <a:spcPct val="100000"/>
              </a:lnSpc>
              <a:spcBef>
                <a:spcPts val="479"/>
              </a:spcBef>
              <a:buNone/>
            </a:pPr>
            <a:endParaRPr b="0" lang="en-IN" sz="2400" spc="-1" strike="noStrike">
              <a:latin typeface="Arial"/>
            </a:endParaRPr>
          </a:p>
        </p:txBody>
      </p:sp>
      <p:graphicFrame>
        <p:nvGraphicFramePr>
          <p:cNvPr id="158" name="Table 4"/>
          <p:cNvGraphicFramePr/>
          <p:nvPr/>
        </p:nvGraphicFramePr>
        <p:xfrm>
          <a:off x="463680" y="1393200"/>
          <a:ext cx="8082360" cy="4366440"/>
        </p:xfrm>
        <a:graphic>
          <a:graphicData uri="http://schemas.openxmlformats.org/drawingml/2006/table">
            <a:tbl>
              <a:tblPr/>
              <a:tblGrid>
                <a:gridCol w="1522800"/>
                <a:gridCol w="2284200"/>
                <a:gridCol w="1888920"/>
                <a:gridCol w="2386800"/>
              </a:tblGrid>
              <a:tr h="1189800">
                <a:tc>
                  <a:txBody>
                    <a:bodyPr anchor="ctr">
                      <a:noAutofit/>
                    </a:bodyPr>
                    <a:p>
                      <a:pPr algn="ctr">
                        <a:lnSpc>
                          <a:spcPct val="100000"/>
                        </a:lnSpc>
                        <a:buNone/>
                      </a:pPr>
                      <a:r>
                        <a:rPr b="1" lang="en-IN" sz="1800" spc="-1" strike="noStrike">
                          <a:solidFill>
                            <a:srgbClr val="000000"/>
                          </a:solidFill>
                          <a:latin typeface="Times New Roman"/>
                        </a:rPr>
                        <a:t>Author &amp; Journal name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Title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Existing techniques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Drawbacks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177000">
                <a:tc>
                  <a:txBody>
                    <a:bodyPr anchor="ctr">
                      <a:noAutofit/>
                    </a:bodyPr>
                    <a:p>
                      <a:pPr>
                        <a:lnSpc>
                          <a:spcPct val="100000"/>
                        </a:lnSpc>
                        <a:buNone/>
                      </a:pPr>
                      <a:r>
                        <a:rPr b="0" lang="en-US" sz="1300" spc="-1" strike="noStrike">
                          <a:solidFill>
                            <a:srgbClr val="000000"/>
                          </a:solidFill>
                          <a:latin typeface="Times New Roman"/>
                        </a:rPr>
                        <a:t>Mittal et al. </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US" sz="1300" spc="-1" strike="noStrike">
                          <a:solidFill>
                            <a:srgbClr val="000000"/>
                          </a:solidFill>
                          <a:latin typeface="Times New Roman"/>
                        </a:rPr>
                        <a:t>KYC automation using AI</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just">
                        <a:lnSpc>
                          <a:spcPct val="100000"/>
                        </a:lnSpc>
                        <a:buNone/>
                        <a:tabLst>
                          <a:tab algn="l" pos="0"/>
                        </a:tabLst>
                      </a:pPr>
                      <a:r>
                        <a:rPr b="0" lang="en-IN" sz="1300" spc="-1" strike="noStrike">
                          <a:solidFill>
                            <a:srgbClr val="000000"/>
                          </a:solidFill>
                          <a:latin typeface="Times New Roman"/>
                        </a:rPr>
                        <a:t>The existing KYC system before AI automation, as described by Mittal et al. (2019), involved manual document handling, slower client onboarding, and higher dependency on human resources, leading to inefficiencies and potential inaccuracies.</a:t>
                      </a:r>
                      <a:endParaRPr b="0" lang="en-IN" sz="1300" spc="-1" strike="noStrike">
                        <a:latin typeface="Arial"/>
                      </a:endParaRPr>
                    </a:p>
                    <a:p>
                      <a:pPr algn="just">
                        <a:lnSpc>
                          <a:spcPct val="100000"/>
                        </a:lnSpc>
                        <a:buNone/>
                        <a:tabLst>
                          <a:tab algn="l" pos="0"/>
                        </a:tabLst>
                      </a:pP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just">
                        <a:lnSpc>
                          <a:spcPct val="100000"/>
                        </a:lnSpc>
                        <a:buNone/>
                        <a:tabLst>
                          <a:tab algn="l" pos="0"/>
                        </a:tabLst>
                      </a:pPr>
                      <a:r>
                        <a:rPr b="0" lang="en-IN" sz="1300" spc="-1" strike="noStrike">
                          <a:solidFill>
                            <a:srgbClr val="000000"/>
                          </a:solidFill>
                          <a:latin typeface="Times New Roman"/>
                        </a:rPr>
                        <a:t>While their study focuses on the automation aspect, it does not address the challenges of data verification when relying solely on AI, particularly in the absence of a robust centralized database. Our approach leverages existing government-controlled databases (Aadhaar and PAN), eliminating the need for additional AI security layers, thus reducing overhead.</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 name="PlaceHolder 3"/>
          <p:cNvSpPr>
            <a:spLocks noGrp="1"/>
          </p:cNvSpPr>
          <p:nvPr>
            <p:ph type="ftr" idx="4"/>
          </p:nvPr>
        </p:nvSpPr>
        <p:spPr/>
        <p:txBody>
          <a:bodyPr/>
          <a:p>
            <a:r>
              <a:t>School of Computing - CSE- AIML DS AI</a:t>
            </a:r>
          </a:p>
        </p:txBody>
      </p:sp>
      <p:sp>
        <p:nvSpPr>
          <p:cNvPr id="5" name="PlaceHolder 4"/>
          <p:cNvSpPr>
            <a:spLocks noGrp="1"/>
          </p:cNvSpPr>
          <p:nvPr>
            <p:ph type="sldNum" idx="5"/>
          </p:nvPr>
        </p:nvSpPr>
        <p:spPr/>
        <p:txBody>
          <a:bodyPr/>
          <a:p>
            <a:fld id="{65F04959-68A3-414D-8A9C-ED4084D13C87}" type="slidenum">
              <a:t>8</a:t>
            </a:fld>
          </a:p>
        </p:txBody>
      </p:sp>
      <p:sp>
        <p:nvSpPr>
          <p:cNvPr id="6" name="PlaceHolder 5"/>
          <p:cNvSpPr>
            <a:spLocks noGrp="1"/>
          </p:cNvSpPr>
          <p:nvPr>
            <p:ph type="dt" idx="6"/>
          </p:nvPr>
        </p:nvSpPr>
        <p:spPr/>
        <p:txBody>
          <a:bodyPr/>
          <a:p>
            <a:fld id="{1F5D6680-1C29-4956-AE44-22670EC49B9E}" type="datetime3">
              <a:rPr lang="en-IN"/>
              <a:t>16 August 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9" name="Table 1"/>
          <p:cNvGraphicFramePr/>
          <p:nvPr/>
        </p:nvGraphicFramePr>
        <p:xfrm>
          <a:off x="464040" y="1393560"/>
          <a:ext cx="8082360" cy="4726080"/>
        </p:xfrm>
        <a:graphic>
          <a:graphicData uri="http://schemas.openxmlformats.org/drawingml/2006/table">
            <a:tbl>
              <a:tblPr/>
              <a:tblGrid>
                <a:gridCol w="1522800"/>
                <a:gridCol w="2284200"/>
                <a:gridCol w="1888920"/>
                <a:gridCol w="2386800"/>
              </a:tblGrid>
              <a:tr h="986400">
                <a:tc>
                  <a:txBody>
                    <a:bodyPr anchor="ctr">
                      <a:noAutofit/>
                    </a:bodyPr>
                    <a:p>
                      <a:pPr algn="ctr">
                        <a:lnSpc>
                          <a:spcPct val="100000"/>
                        </a:lnSpc>
                        <a:buNone/>
                      </a:pPr>
                      <a:r>
                        <a:rPr b="1" lang="en-IN" sz="1800" spc="-1" strike="noStrike">
                          <a:solidFill>
                            <a:srgbClr val="000000"/>
                          </a:solidFill>
                          <a:latin typeface="Times New Roman"/>
                        </a:rPr>
                        <a:t>Author &amp; Journal name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Title</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Existing techniques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IN" sz="1800" spc="-1" strike="noStrike">
                          <a:solidFill>
                            <a:srgbClr val="000000"/>
                          </a:solidFill>
                          <a:latin typeface="Times New Roman"/>
                        </a:rPr>
                        <a:t>Drawbacks</a:t>
                      </a:r>
                      <a:endParaRPr b="0" lang="en-IN"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40040">
                <a:tc>
                  <a:txBody>
                    <a:bodyPr anchor="ctr">
                      <a:noAutofit/>
                    </a:bodyPr>
                    <a:p>
                      <a:pPr>
                        <a:lnSpc>
                          <a:spcPct val="100000"/>
                        </a:lnSpc>
                        <a:buNone/>
                      </a:pPr>
                      <a:r>
                        <a:rPr b="0" lang="en-US" sz="1300" spc="-1" strike="noStrike">
                          <a:solidFill>
                            <a:srgbClr val="000000"/>
                          </a:solidFill>
                          <a:latin typeface="Times New Roman"/>
                        </a:rPr>
                        <a:t>Xiaoqi Li et al. (June 2020)</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US" sz="1300" spc="-1" strike="noStrike">
                          <a:solidFill>
                            <a:srgbClr val="000000"/>
                          </a:solidFill>
                          <a:latin typeface="Times New Roman"/>
                        </a:rPr>
                        <a:t>Comprehensive survey on the security of</a:t>
                      </a:r>
                      <a:endParaRPr b="0" lang="en-IN" sz="1300" spc="-1" strike="noStrike">
                        <a:latin typeface="Arial"/>
                      </a:endParaRPr>
                    </a:p>
                    <a:p>
                      <a:pPr>
                        <a:lnSpc>
                          <a:spcPct val="100000"/>
                        </a:lnSpc>
                        <a:buNone/>
                      </a:pPr>
                      <a:r>
                        <a:rPr b="0" lang="en-US" sz="1300" spc="-1" strike="noStrike">
                          <a:solidFill>
                            <a:srgbClr val="000000"/>
                          </a:solidFill>
                          <a:latin typeface="Times New Roman"/>
                        </a:rPr>
                        <a:t>blockchain systems.</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buNone/>
                      </a:pPr>
                      <a:r>
                        <a:rPr b="0" lang="en-IN" sz="1200" spc="-1" strike="noStrike">
                          <a:latin typeface="Times new roman"/>
                        </a:rPr>
                        <a:t>This paper provided a detailed overview of various security vulnerabilities and documented real-world attacks that have targeted blockchain systems. While the study wasn't specifically focused on KYC, it played a crucial role in establishing a foundational understanding of the security challenges inherent in blockchain-based systems.</a:t>
                      </a:r>
                      <a:endParaRPr b="0" lang="en-IN" sz="12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just">
                        <a:lnSpc>
                          <a:spcPct val="100000"/>
                        </a:lnSpc>
                        <a:buNone/>
                        <a:tabLst>
                          <a:tab algn="l" pos="0"/>
                        </a:tabLst>
                      </a:pPr>
                      <a:r>
                        <a:rPr b="0" lang="en-IN" sz="1300" spc="-1" strike="noStrike">
                          <a:solidFill>
                            <a:srgbClr val="000000"/>
                          </a:solidFill>
                          <a:latin typeface="Times New Roman"/>
                        </a:rPr>
                        <a:t>Although their insights into blockchain security are valuable, they may not be directly applicable to our system, which relies on the centralized, secure nature of government-controlled databases. Introducing blockchain could unnecessarily complicate the system without providing added security benefits, creating overhead in implementation and</a:t>
                      </a:r>
                      <a:endParaRPr b="0" lang="en-IN" sz="1300" spc="-1" strike="noStrike">
                        <a:latin typeface="Arial"/>
                      </a:endParaRPr>
                    </a:p>
                    <a:p>
                      <a:pPr algn="just">
                        <a:lnSpc>
                          <a:spcPct val="100000"/>
                        </a:lnSpc>
                        <a:buNone/>
                        <a:tabLst>
                          <a:tab algn="l" pos="0"/>
                        </a:tabLst>
                      </a:pPr>
                      <a:r>
                        <a:rPr b="0" lang="en-IN" sz="1300" spc="-1" strike="noStrike">
                          <a:solidFill>
                            <a:srgbClr val="000000"/>
                          </a:solidFill>
                          <a:latin typeface="Times New Roman"/>
                        </a:rPr>
                        <a:t>maintenance</a:t>
                      </a:r>
                      <a:endParaRPr b="0" lang="en-IN" sz="13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 name="PlaceHolder 1"/>
          <p:cNvSpPr>
            <a:spLocks noGrp="1"/>
          </p:cNvSpPr>
          <p:nvPr>
            <p:ph type="ftr" idx="4"/>
          </p:nvPr>
        </p:nvSpPr>
        <p:spPr/>
        <p:txBody>
          <a:bodyPr/>
          <a:p>
            <a:r>
              <a:t>School of Computing - CSE- AIML DS AI</a:t>
            </a:r>
          </a:p>
        </p:txBody>
      </p:sp>
      <p:sp>
        <p:nvSpPr>
          <p:cNvPr id="3" name="PlaceHolder 2"/>
          <p:cNvSpPr>
            <a:spLocks noGrp="1"/>
          </p:cNvSpPr>
          <p:nvPr>
            <p:ph type="sldNum" idx="5"/>
          </p:nvPr>
        </p:nvSpPr>
        <p:spPr/>
        <p:txBody>
          <a:bodyPr/>
          <a:p>
            <a:fld id="{C21499E2-452D-4F45-8A64-40F253741B08}" type="slidenum">
              <a:t>9</a:t>
            </a:fld>
          </a:p>
        </p:txBody>
      </p:sp>
      <p:sp>
        <p:nvSpPr>
          <p:cNvPr id="4" name="PlaceHolder 3"/>
          <p:cNvSpPr>
            <a:spLocks noGrp="1"/>
          </p:cNvSpPr>
          <p:nvPr>
            <p:ph type="dt" idx="6"/>
          </p:nvPr>
        </p:nvSpPr>
        <p:spPr/>
        <p:txBody>
          <a:bodyPr/>
          <a:p>
            <a:fld id="{F50BBC95-121A-4756-AA36-240FE7A5E782}" type="datetime3">
              <a:rPr lang="en-IN"/>
              <a:t>16 August 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5696</TotalTime>
  <Application>LibreOffice/7.3.7.2$Linux_X86_64 LibreOffice_project/30$Build-2</Application>
  <AppVersion>15.0000</AppVersion>
  <Words>770</Words>
  <Paragraphs>127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2019-11-06T07:48:53Z</dcterms:created>
  <dc:creator>Windows User</dc:creator>
  <dc:description/>
  <dc:language>en-IN</dc:language>
  <cp:lastModifiedBy/>
  <dcterms:modified xsi:type="dcterms:W3CDTF">2024-08-16T17:43:39Z</dcterms:modified>
  <cp:revision>111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On-screen Show (4:3)</vt:lpwstr>
  </property>
  <property fmtid="{D5CDD505-2E9C-101B-9397-08002B2CF9AE}" pid="4" name="Slides">
    <vt:i4>14</vt:i4>
  </property>
</Properties>
</file>