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70" r:id="rId5"/>
    <p:sldId id="352" r:id="rId6"/>
    <p:sldId id="322" r:id="rId7"/>
    <p:sldId id="347" r:id="rId8"/>
    <p:sldId id="363" r:id="rId9"/>
    <p:sldId id="358" r:id="rId10"/>
    <p:sldId id="360" r:id="rId11"/>
    <p:sldId id="348" r:id="rId12"/>
    <p:sldId id="361" r:id="rId13"/>
    <p:sldId id="349" r:id="rId14"/>
    <p:sldId id="351" r:id="rId15"/>
    <p:sldId id="362" r:id="rId16"/>
    <p:sldId id="364" r:id="rId17"/>
    <p:sldId id="353" r:id="rId18"/>
    <p:sldId id="350" r:id="rId19"/>
    <p:sldId id="355" r:id="rId20"/>
    <p:sldId id="356" r:id="rId21"/>
    <p:sldId id="354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242"/>
    <a:srgbClr val="33CC33"/>
    <a:srgbClr val="006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>
        <p:guide orient="horz" pos="13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3CD38-85AE-4503-9013-622CA76DED2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AF570-B2C9-4A59-A4E6-759D0BB9879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IoT</a:t>
          </a:r>
        </a:p>
      </dgm:t>
    </dgm:pt>
    <dgm:pt modelId="{F67BC0F5-017B-44EF-B77F-267DA146BC95}" type="parTrans" cxnId="{52AF6AB2-A303-4D8B-A986-4C08CE319DE7}">
      <dgm:prSet/>
      <dgm:spPr/>
      <dgm:t>
        <a:bodyPr/>
        <a:lstStyle/>
        <a:p>
          <a:endParaRPr lang="en-US"/>
        </a:p>
      </dgm:t>
    </dgm:pt>
    <dgm:pt modelId="{2ABD6A51-5782-4D28-907B-7AEA61B2E523}" type="sibTrans" cxnId="{52AF6AB2-A303-4D8B-A986-4C08CE319DE7}">
      <dgm:prSet/>
      <dgm:spPr/>
      <dgm:t>
        <a:bodyPr/>
        <a:lstStyle/>
        <a:p>
          <a:endParaRPr lang="en-US"/>
        </a:p>
      </dgm:t>
    </dgm:pt>
    <dgm:pt modelId="{E818D3FC-1FBB-4316-9070-7C86AF87751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Ingestion</a:t>
          </a:r>
        </a:p>
      </dgm:t>
    </dgm:pt>
    <dgm:pt modelId="{AFCE035E-5727-4DE5-AB5F-096EA3331295}" type="parTrans" cxnId="{A029B31D-7949-4C37-BEA8-666E92AC8165}">
      <dgm:prSet/>
      <dgm:spPr/>
      <dgm:t>
        <a:bodyPr/>
        <a:lstStyle/>
        <a:p>
          <a:endParaRPr lang="en-US"/>
        </a:p>
      </dgm:t>
    </dgm:pt>
    <dgm:pt modelId="{C62754DF-F40E-4A82-9627-CC27906B72FB}" type="sibTrans" cxnId="{A029B31D-7949-4C37-BEA8-666E92AC8165}">
      <dgm:prSet/>
      <dgm:spPr/>
      <dgm:t>
        <a:bodyPr/>
        <a:lstStyle/>
        <a:p>
          <a:endParaRPr lang="en-US"/>
        </a:p>
      </dgm:t>
    </dgm:pt>
    <dgm:pt modelId="{E86E1CFF-0F61-4890-873A-E493EF5BEEA9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03B6C4FB-1B6E-4DCD-A28E-CC34D1450CCF}" type="parTrans" cxnId="{56B67AB6-6EA5-4F70-AE9F-CF7F8FC1E82F}">
      <dgm:prSet/>
      <dgm:spPr/>
      <dgm:t>
        <a:bodyPr/>
        <a:lstStyle/>
        <a:p>
          <a:endParaRPr lang="en-US"/>
        </a:p>
      </dgm:t>
    </dgm:pt>
    <dgm:pt modelId="{24518024-72D1-4C13-83EE-22D1C0E532B0}" type="sibTrans" cxnId="{56B67AB6-6EA5-4F70-AE9F-CF7F8FC1E82F}">
      <dgm:prSet/>
      <dgm:spPr/>
      <dgm:t>
        <a:bodyPr/>
        <a:lstStyle/>
        <a:p>
          <a:endParaRPr lang="en-US"/>
        </a:p>
      </dgm:t>
    </dgm:pt>
    <dgm:pt modelId="{FD6746FA-39F6-4F2F-8C14-C4DC11F282F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Command &amp; Control</a:t>
          </a:r>
        </a:p>
      </dgm:t>
    </dgm:pt>
    <dgm:pt modelId="{CA55A4AB-B1F6-4935-B17A-A79394F04080}" type="parTrans" cxnId="{6253646A-1407-4A44-BD40-EA25AA0924A0}">
      <dgm:prSet/>
      <dgm:spPr/>
      <dgm:t>
        <a:bodyPr/>
        <a:lstStyle/>
        <a:p>
          <a:endParaRPr lang="en-US"/>
        </a:p>
      </dgm:t>
    </dgm:pt>
    <dgm:pt modelId="{7D9DC03D-56E9-489B-A4E8-4A3463BCD998}" type="sibTrans" cxnId="{6253646A-1407-4A44-BD40-EA25AA0924A0}">
      <dgm:prSet/>
      <dgm:spPr/>
      <dgm:t>
        <a:bodyPr/>
        <a:lstStyle/>
        <a:p>
          <a:endParaRPr lang="en-US"/>
        </a:p>
      </dgm:t>
    </dgm:pt>
    <dgm:pt modelId="{E4C92EF5-958F-40D1-AA1A-6F3DE35FF722}">
      <dgm:prSet phldrT="[Text]"/>
      <dgm:spPr/>
      <dgm:t>
        <a:bodyPr/>
        <a:lstStyle/>
        <a:p>
          <a:r>
            <a:rPr lang="en-US" dirty="0"/>
            <a:t>Analytics and Presentation</a:t>
          </a:r>
        </a:p>
      </dgm:t>
    </dgm:pt>
    <dgm:pt modelId="{78961682-58CF-4FD5-A519-D7B8191D950D}" type="parTrans" cxnId="{DFBECA7F-2FA9-4BF8-8BA5-ED343CD9D4CD}">
      <dgm:prSet/>
      <dgm:spPr/>
      <dgm:t>
        <a:bodyPr/>
        <a:lstStyle/>
        <a:p>
          <a:endParaRPr lang="en-US"/>
        </a:p>
      </dgm:t>
    </dgm:pt>
    <dgm:pt modelId="{50A3D046-D847-40A3-9E7C-6EFB9CFC2E31}" type="sibTrans" cxnId="{DFBECA7F-2FA9-4BF8-8BA5-ED343CD9D4CD}">
      <dgm:prSet/>
      <dgm:spPr/>
      <dgm:t>
        <a:bodyPr/>
        <a:lstStyle/>
        <a:p>
          <a:endParaRPr lang="en-US"/>
        </a:p>
      </dgm:t>
    </dgm:pt>
    <dgm:pt modelId="{568D105F-5F68-473A-9B57-CE1649794447}" type="pres">
      <dgm:prSet presAssocID="{0213CD38-85AE-4503-9013-622CA76DED2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8A193-DE42-418B-9B4E-A28344D1D5B6}" type="pres">
      <dgm:prSet presAssocID="{0213CD38-85AE-4503-9013-622CA76DED2A}" presName="matrix" presStyleCnt="0"/>
      <dgm:spPr/>
    </dgm:pt>
    <dgm:pt modelId="{0F0D7370-D538-47EE-95EE-5A3CA842FE42}" type="pres">
      <dgm:prSet presAssocID="{0213CD38-85AE-4503-9013-622CA76DED2A}" presName="tile1" presStyleLbl="node1" presStyleIdx="0" presStyleCnt="4"/>
      <dgm:spPr/>
      <dgm:t>
        <a:bodyPr/>
        <a:lstStyle/>
        <a:p>
          <a:endParaRPr lang="en-US"/>
        </a:p>
      </dgm:t>
    </dgm:pt>
    <dgm:pt modelId="{D17030DA-58D0-4CBF-9BE2-9B4A5107828E}" type="pres">
      <dgm:prSet presAssocID="{0213CD38-85AE-4503-9013-622CA76DED2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0829-853F-4B6B-964D-4EFE43C1731F}" type="pres">
      <dgm:prSet presAssocID="{0213CD38-85AE-4503-9013-622CA76DED2A}" presName="tile2" presStyleLbl="node1" presStyleIdx="1" presStyleCnt="4"/>
      <dgm:spPr/>
      <dgm:t>
        <a:bodyPr/>
        <a:lstStyle/>
        <a:p>
          <a:endParaRPr lang="en-US"/>
        </a:p>
      </dgm:t>
    </dgm:pt>
    <dgm:pt modelId="{DF04B45D-C057-43B8-9E7C-BEA4615C27E3}" type="pres">
      <dgm:prSet presAssocID="{0213CD38-85AE-4503-9013-622CA76DED2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C7B8-A56F-4FB2-90A0-0BE5797D9E9F}" type="pres">
      <dgm:prSet presAssocID="{0213CD38-85AE-4503-9013-622CA76DED2A}" presName="tile3" presStyleLbl="node1" presStyleIdx="2" presStyleCnt="4"/>
      <dgm:spPr/>
      <dgm:t>
        <a:bodyPr/>
        <a:lstStyle/>
        <a:p>
          <a:endParaRPr lang="en-US"/>
        </a:p>
      </dgm:t>
    </dgm:pt>
    <dgm:pt modelId="{811EB14F-FD76-49F4-B8F5-326E16BC5516}" type="pres">
      <dgm:prSet presAssocID="{0213CD38-85AE-4503-9013-622CA76DED2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526AE-8C59-450B-BCEE-362C3EEFBAEB}" type="pres">
      <dgm:prSet presAssocID="{0213CD38-85AE-4503-9013-622CA76DED2A}" presName="tile4" presStyleLbl="node1" presStyleIdx="3" presStyleCnt="4"/>
      <dgm:spPr/>
      <dgm:t>
        <a:bodyPr/>
        <a:lstStyle/>
        <a:p>
          <a:endParaRPr lang="en-US"/>
        </a:p>
      </dgm:t>
    </dgm:pt>
    <dgm:pt modelId="{54E83908-0DD0-4D52-B3C0-895DCCEE3E34}" type="pres">
      <dgm:prSet presAssocID="{0213CD38-85AE-4503-9013-622CA76DED2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F6937-0281-4E72-9BB2-AA0076F4B670}" type="pres">
      <dgm:prSet presAssocID="{0213CD38-85AE-4503-9013-622CA76DED2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6D0704D-C380-4115-93EE-0EAFF4DDC43F}" type="presOf" srcId="{E86E1CFF-0F61-4890-873A-E493EF5BEEA9}" destId="{DF04B45D-C057-43B8-9E7C-BEA4615C27E3}" srcOrd="1" destOrd="0" presId="urn:microsoft.com/office/officeart/2005/8/layout/matrix1"/>
    <dgm:cxn modelId="{7E5B486D-67A4-4A98-91A2-262B6AABF4C4}" type="presOf" srcId="{FD6746FA-39F6-4F2F-8C14-C4DC11F282F1}" destId="{08BAC7B8-A56F-4FB2-90A0-0BE5797D9E9F}" srcOrd="0" destOrd="0" presId="urn:microsoft.com/office/officeart/2005/8/layout/matrix1"/>
    <dgm:cxn modelId="{52AF6AB2-A303-4D8B-A986-4C08CE319DE7}" srcId="{0213CD38-85AE-4503-9013-622CA76DED2A}" destId="{A3BAF570-B2C9-4A59-A4E6-759D0BB9879A}" srcOrd="0" destOrd="0" parTransId="{F67BC0F5-017B-44EF-B77F-267DA146BC95}" sibTransId="{2ABD6A51-5782-4D28-907B-7AEA61B2E523}"/>
    <dgm:cxn modelId="{4D6F15E3-0FDE-4DAB-BF2B-93E4C9D48294}" type="presOf" srcId="{FD6746FA-39F6-4F2F-8C14-C4DC11F282F1}" destId="{811EB14F-FD76-49F4-B8F5-326E16BC5516}" srcOrd="1" destOrd="0" presId="urn:microsoft.com/office/officeart/2005/8/layout/matrix1"/>
    <dgm:cxn modelId="{6253646A-1407-4A44-BD40-EA25AA0924A0}" srcId="{A3BAF570-B2C9-4A59-A4E6-759D0BB9879A}" destId="{FD6746FA-39F6-4F2F-8C14-C4DC11F282F1}" srcOrd="2" destOrd="0" parTransId="{CA55A4AB-B1F6-4935-B17A-A79394F04080}" sibTransId="{7D9DC03D-56E9-489B-A4E8-4A3463BCD998}"/>
    <dgm:cxn modelId="{A029B31D-7949-4C37-BEA8-666E92AC8165}" srcId="{A3BAF570-B2C9-4A59-A4E6-759D0BB9879A}" destId="{E818D3FC-1FBB-4316-9070-7C86AF87751A}" srcOrd="0" destOrd="0" parTransId="{AFCE035E-5727-4DE5-AB5F-096EA3331295}" sibTransId="{C62754DF-F40E-4A82-9627-CC27906B72FB}"/>
    <dgm:cxn modelId="{56B67AB6-6EA5-4F70-AE9F-CF7F8FC1E82F}" srcId="{A3BAF570-B2C9-4A59-A4E6-759D0BB9879A}" destId="{E86E1CFF-0F61-4890-873A-E493EF5BEEA9}" srcOrd="1" destOrd="0" parTransId="{03B6C4FB-1B6E-4DCD-A28E-CC34D1450CCF}" sibTransId="{24518024-72D1-4C13-83EE-22D1C0E532B0}"/>
    <dgm:cxn modelId="{3E0E8783-7A94-44D3-9C16-813FEDEF2712}" type="presOf" srcId="{0213CD38-85AE-4503-9013-622CA76DED2A}" destId="{568D105F-5F68-473A-9B57-CE1649794447}" srcOrd="0" destOrd="0" presId="urn:microsoft.com/office/officeart/2005/8/layout/matrix1"/>
    <dgm:cxn modelId="{89E598FA-8CD2-4C13-839C-37554AD51485}" type="presOf" srcId="{E4C92EF5-958F-40D1-AA1A-6F3DE35FF722}" destId="{54E83908-0DD0-4D52-B3C0-895DCCEE3E34}" srcOrd="1" destOrd="0" presId="urn:microsoft.com/office/officeart/2005/8/layout/matrix1"/>
    <dgm:cxn modelId="{A9D650A7-96C9-4AC8-B0FC-8E9DEC01885B}" type="presOf" srcId="{A3BAF570-B2C9-4A59-A4E6-759D0BB9879A}" destId="{A6DF6937-0281-4E72-9BB2-AA0076F4B670}" srcOrd="0" destOrd="0" presId="urn:microsoft.com/office/officeart/2005/8/layout/matrix1"/>
    <dgm:cxn modelId="{6802D197-590A-40A6-91DC-958ACF663170}" type="presOf" srcId="{E4C92EF5-958F-40D1-AA1A-6F3DE35FF722}" destId="{F74526AE-8C59-450B-BCEE-362C3EEFBAEB}" srcOrd="0" destOrd="0" presId="urn:microsoft.com/office/officeart/2005/8/layout/matrix1"/>
    <dgm:cxn modelId="{DFBECA7F-2FA9-4BF8-8BA5-ED343CD9D4CD}" srcId="{A3BAF570-B2C9-4A59-A4E6-759D0BB9879A}" destId="{E4C92EF5-958F-40D1-AA1A-6F3DE35FF722}" srcOrd="3" destOrd="0" parTransId="{78961682-58CF-4FD5-A519-D7B8191D950D}" sibTransId="{50A3D046-D847-40A3-9E7C-6EFB9CFC2E31}"/>
    <dgm:cxn modelId="{947AAAD1-850F-45B4-B208-55BB01E970C9}" type="presOf" srcId="{E86E1CFF-0F61-4890-873A-E493EF5BEEA9}" destId="{99D10829-853F-4B6B-964D-4EFE43C1731F}" srcOrd="0" destOrd="0" presId="urn:microsoft.com/office/officeart/2005/8/layout/matrix1"/>
    <dgm:cxn modelId="{96C3C21A-149E-44EF-A023-2AC396C4DD6A}" type="presOf" srcId="{E818D3FC-1FBB-4316-9070-7C86AF87751A}" destId="{0F0D7370-D538-47EE-95EE-5A3CA842FE42}" srcOrd="0" destOrd="0" presId="urn:microsoft.com/office/officeart/2005/8/layout/matrix1"/>
    <dgm:cxn modelId="{70DA58EE-7461-4057-841C-3AFA2110760B}" type="presOf" srcId="{E818D3FC-1FBB-4316-9070-7C86AF87751A}" destId="{D17030DA-58D0-4CBF-9BE2-9B4A5107828E}" srcOrd="1" destOrd="0" presId="urn:microsoft.com/office/officeart/2005/8/layout/matrix1"/>
    <dgm:cxn modelId="{23A6D9F4-28F5-494B-BE5E-F3FBBD9BA35A}" type="presParOf" srcId="{568D105F-5F68-473A-9B57-CE1649794447}" destId="{71D8A193-DE42-418B-9B4E-A28344D1D5B6}" srcOrd="0" destOrd="0" presId="urn:microsoft.com/office/officeart/2005/8/layout/matrix1"/>
    <dgm:cxn modelId="{F84B0E40-E600-4FA2-AFE5-68D16F28F623}" type="presParOf" srcId="{71D8A193-DE42-418B-9B4E-A28344D1D5B6}" destId="{0F0D7370-D538-47EE-95EE-5A3CA842FE42}" srcOrd="0" destOrd="0" presId="urn:microsoft.com/office/officeart/2005/8/layout/matrix1"/>
    <dgm:cxn modelId="{8565F5F5-EA4F-4DF1-A5CC-277AE0DF8538}" type="presParOf" srcId="{71D8A193-DE42-418B-9B4E-A28344D1D5B6}" destId="{D17030DA-58D0-4CBF-9BE2-9B4A5107828E}" srcOrd="1" destOrd="0" presId="urn:microsoft.com/office/officeart/2005/8/layout/matrix1"/>
    <dgm:cxn modelId="{8B7FEA51-5C5C-4178-B841-3CACA34EE494}" type="presParOf" srcId="{71D8A193-DE42-418B-9B4E-A28344D1D5B6}" destId="{99D10829-853F-4B6B-964D-4EFE43C1731F}" srcOrd="2" destOrd="0" presId="urn:microsoft.com/office/officeart/2005/8/layout/matrix1"/>
    <dgm:cxn modelId="{A7E259C0-E9E4-474D-9B59-E960B6D031D7}" type="presParOf" srcId="{71D8A193-DE42-418B-9B4E-A28344D1D5B6}" destId="{DF04B45D-C057-43B8-9E7C-BEA4615C27E3}" srcOrd="3" destOrd="0" presId="urn:microsoft.com/office/officeart/2005/8/layout/matrix1"/>
    <dgm:cxn modelId="{E74DF261-7158-474B-9D04-83DC3377C157}" type="presParOf" srcId="{71D8A193-DE42-418B-9B4E-A28344D1D5B6}" destId="{08BAC7B8-A56F-4FB2-90A0-0BE5797D9E9F}" srcOrd="4" destOrd="0" presId="urn:microsoft.com/office/officeart/2005/8/layout/matrix1"/>
    <dgm:cxn modelId="{6DA4DCCC-F705-4D81-8EA2-A96DDF404AC7}" type="presParOf" srcId="{71D8A193-DE42-418B-9B4E-A28344D1D5B6}" destId="{811EB14F-FD76-49F4-B8F5-326E16BC5516}" srcOrd="5" destOrd="0" presId="urn:microsoft.com/office/officeart/2005/8/layout/matrix1"/>
    <dgm:cxn modelId="{C13A0DCA-921A-43A9-97D6-BA9BC23A1F59}" type="presParOf" srcId="{71D8A193-DE42-418B-9B4E-A28344D1D5B6}" destId="{F74526AE-8C59-450B-BCEE-362C3EEFBAEB}" srcOrd="6" destOrd="0" presId="urn:microsoft.com/office/officeart/2005/8/layout/matrix1"/>
    <dgm:cxn modelId="{C2CA1E23-0565-4B6C-8437-3F7025BFADE0}" type="presParOf" srcId="{71D8A193-DE42-418B-9B4E-A28344D1D5B6}" destId="{54E83908-0DD0-4D52-B3C0-895DCCEE3E34}" srcOrd="7" destOrd="0" presId="urn:microsoft.com/office/officeart/2005/8/layout/matrix1"/>
    <dgm:cxn modelId="{16F5D521-ADBC-47A1-B2C6-C90F1597B234}" type="presParOf" srcId="{568D105F-5F68-473A-9B57-CE1649794447}" destId="{A6DF6937-0281-4E72-9BB2-AA0076F4B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D7370-D538-47EE-95EE-5A3CA842FE42}">
      <dsp:nvSpPr>
        <dsp:cNvPr id="0" name=""/>
        <dsp:cNvSpPr/>
      </dsp:nvSpPr>
      <dsp:spPr>
        <a:xfrm rot="16200000">
          <a:off x="1185420" y="-1185420"/>
          <a:ext cx="1621411" cy="3992251"/>
        </a:xfrm>
        <a:prstGeom prst="round1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Ingestion</a:t>
          </a:r>
        </a:p>
      </dsp:txBody>
      <dsp:txXfrm rot="5400000">
        <a:off x="0" y="0"/>
        <a:ext cx="3992251" cy="1216058"/>
      </dsp:txXfrm>
    </dsp:sp>
    <dsp:sp modelId="{99D10829-853F-4B6B-964D-4EFE43C1731F}">
      <dsp:nvSpPr>
        <dsp:cNvPr id="0" name=""/>
        <dsp:cNvSpPr/>
      </dsp:nvSpPr>
      <dsp:spPr>
        <a:xfrm>
          <a:off x="3992251" y="0"/>
          <a:ext cx="3992251" cy="162141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Storage</a:t>
          </a:r>
        </a:p>
      </dsp:txBody>
      <dsp:txXfrm>
        <a:off x="3992251" y="0"/>
        <a:ext cx="3992251" cy="1216058"/>
      </dsp:txXfrm>
    </dsp:sp>
    <dsp:sp modelId="{08BAC7B8-A56F-4FB2-90A0-0BE5797D9E9F}">
      <dsp:nvSpPr>
        <dsp:cNvPr id="0" name=""/>
        <dsp:cNvSpPr/>
      </dsp:nvSpPr>
      <dsp:spPr>
        <a:xfrm rot="10800000">
          <a:off x="0" y="1621411"/>
          <a:ext cx="3992251" cy="1621411"/>
        </a:xfrm>
        <a:prstGeom prst="round1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Command &amp; Control</a:t>
          </a:r>
        </a:p>
      </dsp:txBody>
      <dsp:txXfrm rot="10800000">
        <a:off x="0" y="2026763"/>
        <a:ext cx="3992251" cy="1216058"/>
      </dsp:txXfrm>
    </dsp:sp>
    <dsp:sp modelId="{F74526AE-8C59-450B-BCEE-362C3EEFBAEB}">
      <dsp:nvSpPr>
        <dsp:cNvPr id="0" name=""/>
        <dsp:cNvSpPr/>
      </dsp:nvSpPr>
      <dsp:spPr>
        <a:xfrm rot="5400000">
          <a:off x="5177671" y="435990"/>
          <a:ext cx="1621411" cy="399225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Analytics and Presentation</a:t>
          </a:r>
        </a:p>
      </dsp:txBody>
      <dsp:txXfrm rot="-5400000">
        <a:off x="3992252" y="2026763"/>
        <a:ext cx="3992251" cy="1216058"/>
      </dsp:txXfrm>
    </dsp:sp>
    <dsp:sp modelId="{A6DF6937-0281-4E72-9BB2-AA0076F4B670}">
      <dsp:nvSpPr>
        <dsp:cNvPr id="0" name=""/>
        <dsp:cNvSpPr/>
      </dsp:nvSpPr>
      <dsp:spPr>
        <a:xfrm>
          <a:off x="2794576" y="1216058"/>
          <a:ext cx="2395350" cy="8107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IoT</a:t>
          </a:r>
        </a:p>
      </dsp:txBody>
      <dsp:txXfrm>
        <a:off x="2834151" y="1255633"/>
        <a:ext cx="2316200" cy="73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your system doesn’t have the CORDIA NEW font, please use “Title</a:t>
            </a:r>
            <a:r>
              <a:rPr lang="en-US" baseline="0"/>
              <a:t> Slide (Alt)”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0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579561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8600" i="1" baseline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/>
              <a:t>TITLE OF THE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Presenter One</a:t>
            </a:r>
          </a:p>
          <a:p>
            <a:pPr lvl="0"/>
            <a:r>
              <a:rPr lang="en-US"/>
              <a:t>Presenter Two	</a:t>
            </a:r>
          </a:p>
          <a:p>
            <a:pPr lvl="0"/>
            <a:r>
              <a:rPr lang="en-US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74863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" b="1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877.277.1044  </a:t>
            </a:r>
            <a:r>
              <a:rPr lang="en-US" sz="1800" b="1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en-US" sz="1500" b="1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magenic.com  </a:t>
            </a:r>
            <a:r>
              <a:rPr lang="en-US" sz="1800" b="1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//</a:t>
            </a:r>
            <a:endParaRPr lang="en-US" sz="1500" b="1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33018" y="367409"/>
            <a:ext cx="395562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28E39B6D-4B99-497D-9F61-EDE8F8EC9C63}" type="slidenum">
              <a:rPr lang="en-US" sz="1500" b="1" baseline="0" smtClean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‹#›</a:t>
            </a:fld>
            <a:endParaRPr lang="en-US" sz="1500" b="1" baseline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10000" b="1" i="1">
                <a:solidFill>
                  <a:srgbClr val="56565A"/>
                </a:solidFill>
                <a:latin typeface="Cordia New" panose="020B0304020202020204" pitchFamily="34" charset="-34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5161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/>
              <a:t>TITLE OF THE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Presenter One</a:t>
            </a:r>
          </a:p>
          <a:p>
            <a:pPr lvl="0"/>
            <a:r>
              <a:rPr lang="en-US"/>
              <a:t>Presenter Two	</a:t>
            </a:r>
          </a:p>
          <a:p>
            <a:pPr lvl="0"/>
            <a:r>
              <a:rPr lang="en-US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323024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vanessac@magenic.com" TargetMode="External"/><Relationship Id="rId4" Type="http://schemas.openxmlformats.org/officeDocument/2006/relationships/hyperlink" Target="mailto:larryh@magenic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arryH@magenic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nessaC@magenic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signu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August 1,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i="0" dirty="0">
                <a:solidFill>
                  <a:schemeClr val="tx2"/>
                </a:solidFill>
                <a:latin typeface="Franklin Gothic Medium Cond" panose="020B0606030402020204" pitchFamily="34" charset="0"/>
                <a:cs typeface="+mj-cs"/>
              </a:rPr>
              <a:t>Code Mastery: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i="0" dirty="0" err="1" smtClean="0"/>
              <a:t>IoT</a:t>
            </a:r>
            <a:r>
              <a:rPr lang="en-US" sz="3600" b="1" i="0" dirty="0" smtClean="0"/>
              <a:t>, SQL Azure, and </a:t>
            </a:r>
            <a:r>
              <a:rPr lang="en-US" sz="3600" b="1" i="0" dirty="0" err="1" smtClean="0"/>
              <a:t>PowerBI</a:t>
            </a:r>
            <a:r>
              <a:rPr lang="en-US" sz="3600" b="1" i="0" dirty="0" smtClean="0"/>
              <a:t/>
            </a:r>
            <a:br>
              <a:rPr lang="en-US" sz="3600" b="1" i="0" dirty="0" smtClean="0"/>
            </a:br>
            <a:r>
              <a:rPr lang="en-US" sz="2800" b="1" dirty="0" smtClean="0"/>
              <a:t>Larry Heppelmann</a:t>
            </a:r>
            <a:br>
              <a:rPr lang="en-US" sz="2800" b="1" dirty="0" smtClean="0"/>
            </a:br>
            <a:r>
              <a:rPr lang="en-US" sz="2800" b="1" dirty="0"/>
              <a:t>	</a:t>
            </a:r>
            <a:r>
              <a:rPr lang="en-US" sz="2800" b="1" dirty="0" smtClean="0"/>
              <a:t>&amp;</a:t>
            </a:r>
            <a:br>
              <a:rPr lang="en-US" sz="2800" b="1" dirty="0" smtClean="0"/>
            </a:br>
            <a:r>
              <a:rPr lang="en-US" sz="2800" b="1" dirty="0" smtClean="0"/>
              <a:t>Vanessa Cerda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build one solution to capture key words from Twitter and then create </a:t>
            </a:r>
            <a:r>
              <a:rPr lang="en-US" dirty="0" smtClean="0"/>
              <a:t>an Event Hub and a  </a:t>
            </a:r>
            <a:r>
              <a:rPr lang="en-US" dirty="0"/>
              <a:t>Stream Analytics job to gather the data and analyze it in real time using </a:t>
            </a:r>
            <a:r>
              <a:rPr lang="en-US" dirty="0" err="1"/>
              <a:t>PowerBI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We will build another solution that connects to a </a:t>
            </a:r>
            <a:r>
              <a:rPr lang="en-US" dirty="0" err="1" smtClean="0"/>
              <a:t>Rasberry</a:t>
            </a:r>
            <a:r>
              <a:rPr lang="en-US" dirty="0" smtClean="0"/>
              <a:t> Pi (simulated) heat and moisture sensor using an </a:t>
            </a:r>
            <a:r>
              <a:rPr lang="en-US" dirty="0" err="1" smtClean="0"/>
              <a:t>IoT</a:t>
            </a:r>
            <a:r>
              <a:rPr lang="en-US" dirty="0" smtClean="0"/>
              <a:t> hub.  We will create a Stream Analytics job to stream the data into Power BI and visualize it in real 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6835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Name:  Larry Heppelmann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Email:  </a:t>
            </a: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  <a:hlinkClick r:id="rId4"/>
              </a:rPr>
              <a:t>larryh@magenic.com</a:t>
            </a:r>
            <a:endParaRPr lang="en-US" sz="3600" dirty="0" smtClean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Name:  Vanessa Cerda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Email:  </a:t>
            </a: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  <a:hlinkClick r:id="rId5"/>
              </a:rPr>
              <a:t>vanessac@magenic.com</a:t>
            </a:r>
            <a:endParaRPr lang="en-US" sz="3600" dirty="0" smtClean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sz="48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Thank you 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Info:</a:t>
            </a:r>
          </a:p>
        </p:txBody>
      </p:sp>
    </p:spTree>
    <p:extLst>
      <p:ext uri="{BB962C8B-B14F-4D97-AF65-F5344CB8AC3E}">
        <p14:creationId xmlns:p14="http://schemas.microsoft.com/office/powerpoint/2010/main" val="276158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SQL Azure: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https</a:t>
            </a: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://azure.microsoft.com/en-us/pricing/details/sql-database/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Stream </a:t>
            </a:r>
            <a:r>
              <a:rPr lang="en-US" sz="3600" dirty="0" err="1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Analyics</a:t>
            </a: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: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https://azure.microsoft.com/en-us/pricing/details/stream-analytics/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r>
              <a:rPr lang="en-US" sz="3600" dirty="0" err="1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IoT</a:t>
            </a: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 Hub:</a:t>
            </a:r>
          </a:p>
          <a:p>
            <a:pPr marL="457200" lvl="1" indent="0">
              <a:buNone/>
            </a:pPr>
            <a:r>
              <a:rPr lang="en-US" sz="360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https://azure.microsoft.com/en-us/pricing/details/iot-hub/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1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Twitter Demo: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https://docs.microsoft.com/en-us/azure/stream-analytics/stream-analytics-twitter-sentiment-analysis-trends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3600" dirty="0" err="1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Rasberry</a:t>
            </a: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 Pi: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https://docs.microsoft.com/en-us/azure/iot-hub/iot-hub-raspberry-pi-web-simulator-get-started</a:t>
            </a: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4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in Motion: Real-time and Near Real-time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0652" y="991165"/>
            <a:ext cx="5915187" cy="2112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44756" y="1757551"/>
            <a:ext cx="2115454" cy="5566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161859" y="988290"/>
            <a:ext cx="1342279" cy="2446888"/>
            <a:chOff x="10464342" y="1258668"/>
            <a:chExt cx="1347444" cy="2459246"/>
          </a:xfrm>
        </p:grpSpPr>
        <p:sp>
          <p:nvSpPr>
            <p:cNvPr id="8" name="Rectangle 7"/>
            <p:cNvSpPr/>
            <p:nvPr/>
          </p:nvSpPr>
          <p:spPr>
            <a:xfrm>
              <a:off x="10464342" y="1258668"/>
              <a:ext cx="1347444" cy="24592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dirty="0"/>
                <a:t>Business Decision Makers</a:t>
              </a:r>
            </a:p>
          </p:txBody>
        </p:sp>
        <p:pic>
          <p:nvPicPr>
            <p:cNvPr id="9" name="Picture 8" descr="http://www.free-icons-download.net/images/women-business-user-icon-4492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5424" y="1323056"/>
              <a:ext cx="694926" cy="69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://c.dryicons.com/images/icon_sets/shine_icon_set/png/256x256/business_us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5424" y="2112273"/>
              <a:ext cx="715932" cy="71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ight Arrow 10"/>
          <p:cNvSpPr/>
          <p:nvPr/>
        </p:nvSpPr>
        <p:spPr>
          <a:xfrm>
            <a:off x="2395574" y="1550991"/>
            <a:ext cx="488535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7283" y="978173"/>
            <a:ext cx="764533" cy="2112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Messages from the front half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034" y="3404738"/>
            <a:ext cx="11036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Stream Analytics Highlights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throughput, low latency processing of real-time events from devices (sensors, apps, devices,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to handle millions of events/second while correlating data from multiple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data (from blob storage) can be added to computations to decorate and enrich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Intended as a companion service, not replacement, for batch-based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implemented as part of a pipeline with other services to provide demonstrable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9480831" y="1568599"/>
            <a:ext cx="803811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1431" y="2399139"/>
            <a:ext cx="287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Near real-time relational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7629" y="2290311"/>
            <a:ext cx="151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Real-time data stream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92850" y="1202850"/>
            <a:ext cx="1932261" cy="1011668"/>
            <a:chOff x="2892850" y="1202850"/>
            <a:chExt cx="1932261" cy="1011668"/>
          </a:xfrm>
        </p:grpSpPr>
        <p:sp>
          <p:nvSpPr>
            <p:cNvPr id="18" name="Snip Single Corner Rectangle 17"/>
            <p:cNvSpPr/>
            <p:nvPr/>
          </p:nvSpPr>
          <p:spPr>
            <a:xfrm>
              <a:off x="2892850" y="1202850"/>
              <a:ext cx="1932261" cy="1011668"/>
            </a:xfrm>
            <a:prstGeom prst="snip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Azure </a:t>
              </a:r>
            </a:p>
            <a:p>
              <a:pPr algn="r"/>
              <a:r>
                <a:rPr lang="en-US" sz="1600" b="1" dirty="0"/>
                <a:t>Stream </a:t>
              </a:r>
            </a:p>
            <a:p>
              <a:pPr algn="r"/>
              <a:r>
                <a:rPr lang="en-US" sz="1600" b="1" dirty="0"/>
                <a:t>Analytics</a:t>
              </a:r>
            </a:p>
          </p:txBody>
        </p:sp>
        <p:pic>
          <p:nvPicPr>
            <p:cNvPr id="19" name="Picture 4" descr="http://overview.azureedge.net/cdn/Stream%20Analytic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092" y="1228643"/>
              <a:ext cx="622088" cy="607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ight Arrow 19"/>
          <p:cNvSpPr/>
          <p:nvPr/>
        </p:nvSpPr>
        <p:spPr>
          <a:xfrm>
            <a:off x="7954322" y="1561685"/>
            <a:ext cx="1020344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 rot="10800000" flipH="1">
            <a:off x="4552345" y="2232751"/>
            <a:ext cx="4422321" cy="81571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186842" y="1202850"/>
            <a:ext cx="1756680" cy="1140349"/>
            <a:chOff x="6566704" y="1118245"/>
            <a:chExt cx="1756680" cy="1140349"/>
          </a:xfrm>
        </p:grpSpPr>
        <p:sp>
          <p:nvSpPr>
            <p:cNvPr id="23" name="Cube 22"/>
            <p:cNvSpPr/>
            <p:nvPr/>
          </p:nvSpPr>
          <p:spPr>
            <a:xfrm>
              <a:off x="6566704" y="1118245"/>
              <a:ext cx="1756680" cy="1140349"/>
            </a:xfrm>
            <a:prstGeom prst="cube">
              <a:avLst>
                <a:gd name="adj" fmla="val 9944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600" b="1" dirty="0"/>
                <a:t>Azure </a:t>
              </a:r>
            </a:p>
            <a:p>
              <a:pPr algn="r"/>
              <a:r>
                <a:rPr lang="en-US" sz="1600" b="1" dirty="0"/>
                <a:t>SQL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439" y="1283463"/>
              <a:ext cx="514294" cy="514294"/>
            </a:xfrm>
            <a:prstGeom prst="rect">
              <a:avLst/>
            </a:prstGeom>
          </p:spPr>
        </p:pic>
      </p:grpSp>
      <p:sp>
        <p:nvSpPr>
          <p:cNvPr id="25" name="Right Arrow 24"/>
          <p:cNvSpPr/>
          <p:nvPr/>
        </p:nvSpPr>
        <p:spPr>
          <a:xfrm>
            <a:off x="4825112" y="1561684"/>
            <a:ext cx="1383826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Cloverleaf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0862691"/>
              </p:ext>
            </p:extLst>
          </p:nvPr>
        </p:nvGraphicFramePr>
        <p:xfrm>
          <a:off x="2422688" y="1649691"/>
          <a:ext cx="7984503" cy="3242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Bent Arrow 6"/>
          <p:cNvSpPr/>
          <p:nvPr/>
        </p:nvSpPr>
        <p:spPr>
          <a:xfrm flipV="1">
            <a:off x="6414939" y="4961790"/>
            <a:ext cx="612742" cy="6221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flipH="1">
            <a:off x="5792771" y="958245"/>
            <a:ext cx="612742" cy="622169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727" y="958245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“Front Half”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7681" y="5214627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“Back Half”</a:t>
            </a:r>
          </a:p>
        </p:txBody>
      </p:sp>
    </p:spTree>
    <p:extLst>
      <p:ext uri="{BB962C8B-B14F-4D97-AF65-F5344CB8AC3E}">
        <p14:creationId xmlns:p14="http://schemas.microsoft.com/office/powerpoint/2010/main" val="927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Ingestion / Communication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517" y="872359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IoT Hub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9142" y="872359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Event 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517" y="3414960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Web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9142" y="3414960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Other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04" y="983426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57" y="983426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04" y="3426844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5691" y="1255884"/>
            <a:ext cx="418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Provides device registration and management, Bi-directional communication, and High scale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1118" y="1255884"/>
            <a:ext cx="41881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Designed for massive telemetry ingestion, Geo-Scaling, Message partitions and consumer groups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Alternative to: </a:t>
            </a:r>
            <a:r>
              <a:rPr lang="en-US" sz="2000" dirty="0">
                <a:solidFill>
                  <a:schemeClr val="bg1"/>
                </a:solidFill>
              </a:rPr>
              <a:t>Kafka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691" y="3776510"/>
            <a:ext cx="4188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Provides high scale when specialized behavior is needed, that can expose APIs that are useful across the enterprise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1118" y="3776509"/>
            <a:ext cx="4188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There are other alternatives emerging many which support specialized protocols for industry scenarios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2" descr="https://iconalone.com/sites/default/files/styles/220x220/public/Cloud%20data%20exchange.svg_0.png?itok=t4t0EQ1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33" y="3571682"/>
            <a:ext cx="704114" cy="7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9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in Azure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517" y="872359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Notification Hub</a:t>
            </a:r>
          </a:p>
          <a:p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099142" y="872358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/>
              <a:t>SendGrid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25517" y="3431628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Amazon SNS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9142" y="3431627"/>
            <a:ext cx="5297214" cy="2354317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Urban Airship and others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000094"/>
            <a:ext cx="1096218" cy="995252"/>
          </a:xfrm>
          <a:prstGeom prst="rect">
            <a:avLst/>
          </a:prstGeom>
        </p:spPr>
      </p:pic>
      <p:pic>
        <p:nvPicPr>
          <p:cNvPr id="9" name="Picture 4" descr="https://nr-platform.s3.amazonaws.com/uploads/platform/published_extension/branding_icon/75/64X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66" y="1000094"/>
            <a:ext cx="975382" cy="9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d0.awsstatic.com/icons/SimpleIcon_S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83" y="3431627"/>
            <a:ext cx="1096218" cy="109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3620" y="3583461"/>
            <a:ext cx="1516511" cy="792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2124" y="3979735"/>
            <a:ext cx="3457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Urban Airship and competitors offer push notifications or e-mails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Another alternative is IaaS (aka a VM) hosting an e-mail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558" y="3870121"/>
            <a:ext cx="3457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Amazon SNS is a cost competitive way to get e-mail in the cloud and via it’s easy to use API can be called from almost any Azure service or worker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170" y="1310852"/>
            <a:ext cx="345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Hub is the native Azure solution that offers push notifications to Apple IOS, Google Android.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2296" y="1310851"/>
            <a:ext cx="3457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SendGrid</a:t>
            </a:r>
            <a:r>
              <a:rPr lang="en-US" dirty="0">
                <a:solidFill>
                  <a:schemeClr val="bg1"/>
                </a:solidFill>
              </a:rPr>
              <a:t> is the most popular e-mail choice for Azure as it has many nice features and it’s API is straight forward and offers analytics and marketing support</a:t>
            </a:r>
          </a:p>
        </p:txBody>
      </p:sp>
    </p:spTree>
    <p:extLst>
      <p:ext uri="{BB962C8B-B14F-4D97-AF65-F5344CB8AC3E}">
        <p14:creationId xmlns:p14="http://schemas.microsoft.com/office/powerpoint/2010/main" val="4636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 Rest: Orchestrated Data Pipeline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26458" y="991165"/>
            <a:ext cx="6809381" cy="2112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253737" y="1767668"/>
            <a:ext cx="2115454" cy="556698"/>
          </a:xfrm>
          <a:prstGeom prst="rect">
            <a:avLst/>
          </a:prstGeom>
        </p:spPr>
      </p:pic>
      <p:sp>
        <p:nvSpPr>
          <p:cNvPr id="28" name="Snip Diagonal Corner Rectangle 27"/>
          <p:cNvSpPr/>
          <p:nvPr/>
        </p:nvSpPr>
        <p:spPr>
          <a:xfrm>
            <a:off x="4209740" y="1144718"/>
            <a:ext cx="1797179" cy="1111820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600" b="1" dirty="0"/>
              <a:t>Data </a:t>
            </a:r>
          </a:p>
          <a:p>
            <a:pPr algn="r"/>
            <a:r>
              <a:rPr lang="en-US" sz="1600" b="1" dirty="0"/>
              <a:t>Factory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161859" y="988290"/>
            <a:ext cx="1342279" cy="2446888"/>
            <a:chOff x="10464342" y="1258668"/>
            <a:chExt cx="1347444" cy="2459246"/>
          </a:xfrm>
        </p:grpSpPr>
        <p:sp>
          <p:nvSpPr>
            <p:cNvPr id="30" name="Rectangle 29"/>
            <p:cNvSpPr/>
            <p:nvPr/>
          </p:nvSpPr>
          <p:spPr>
            <a:xfrm>
              <a:off x="10464342" y="1258668"/>
              <a:ext cx="1347444" cy="24592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dirty="0"/>
                <a:t>Business Decision Makers</a:t>
              </a:r>
            </a:p>
          </p:txBody>
        </p:sp>
        <p:pic>
          <p:nvPicPr>
            <p:cNvPr id="31" name="Picture 8" descr="http://www.free-icons-download.net/images/women-business-user-icon-4492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5424" y="1323056"/>
              <a:ext cx="694926" cy="69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http://c.dryicons.com/images/icon_sets/shine_icon_set/png/256x256/business_us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5424" y="2112273"/>
              <a:ext cx="715932" cy="71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1907827" y="2318129"/>
            <a:ext cx="18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Raw messages as BLOBS (in JSON)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66132" y="2318129"/>
            <a:ext cx="18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Relational storage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3730206" y="1540610"/>
            <a:ext cx="539416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22" y="1213737"/>
            <a:ext cx="578218" cy="57821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323384" y="1561685"/>
            <a:ext cx="772240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9589813" y="1568599"/>
            <a:ext cx="682042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86444" y="2313810"/>
            <a:ext cx="1819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Orchestrate and transform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1421" y="987938"/>
            <a:ext cx="764533" cy="2112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Messages from the front half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8034" y="3404738"/>
            <a:ext cx="11036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Factory Highlights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Orchestrates and automates the movement of data through a managed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ability to transform raw data by hooking into other linked services (HDInsight,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SQL Server Integration services, in that it creates ETL-like data flows between target and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SQL Agent, in that it has job scheduling and execution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SSIS, Data Factory is not GUI-focused (although getting there), and as an Azure PAAS offering, it has no dependencies on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SSIS meets BizTalk system integration in the cloud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973526" y="1116189"/>
            <a:ext cx="1756680" cy="1140349"/>
            <a:chOff x="1973526" y="1116189"/>
            <a:chExt cx="1756680" cy="1140349"/>
          </a:xfrm>
        </p:grpSpPr>
        <p:sp>
          <p:nvSpPr>
            <p:cNvPr id="43" name="Cube 42"/>
            <p:cNvSpPr/>
            <p:nvPr/>
          </p:nvSpPr>
          <p:spPr>
            <a:xfrm>
              <a:off x="1973526" y="1116189"/>
              <a:ext cx="1756680" cy="1140349"/>
            </a:xfrm>
            <a:prstGeom prst="cube">
              <a:avLst>
                <a:gd name="adj" fmla="val 9944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600" b="1" dirty="0"/>
                <a:t>Azure </a:t>
              </a:r>
            </a:p>
            <a:p>
              <a:pPr algn="r"/>
              <a:r>
                <a:rPr lang="en-US" sz="1600" b="1" dirty="0"/>
                <a:t>Storage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868" y="1286039"/>
              <a:ext cx="480644" cy="480644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566704" y="1118245"/>
            <a:ext cx="1756680" cy="1140349"/>
            <a:chOff x="6566704" y="1118245"/>
            <a:chExt cx="1756680" cy="1140349"/>
          </a:xfrm>
        </p:grpSpPr>
        <p:sp>
          <p:nvSpPr>
            <p:cNvPr id="46" name="Cube 45"/>
            <p:cNvSpPr/>
            <p:nvPr/>
          </p:nvSpPr>
          <p:spPr>
            <a:xfrm>
              <a:off x="6566704" y="1118245"/>
              <a:ext cx="1756680" cy="1140349"/>
            </a:xfrm>
            <a:prstGeom prst="cube">
              <a:avLst>
                <a:gd name="adj" fmla="val 9944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600" b="1" dirty="0"/>
                <a:t>Azure </a:t>
              </a:r>
            </a:p>
            <a:p>
              <a:pPr algn="r"/>
              <a:r>
                <a:rPr lang="en-US" sz="1600" b="1" dirty="0"/>
                <a:t>SQL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439" y="1283463"/>
              <a:ext cx="514294" cy="514294"/>
            </a:xfrm>
            <a:prstGeom prst="rect">
              <a:avLst/>
            </a:prstGeom>
          </p:spPr>
        </p:pic>
      </p:grpSp>
      <p:sp>
        <p:nvSpPr>
          <p:cNvPr id="48" name="Right Arrow 47"/>
          <p:cNvSpPr/>
          <p:nvPr/>
        </p:nvSpPr>
        <p:spPr>
          <a:xfrm>
            <a:off x="1245953" y="1563983"/>
            <a:ext cx="776465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005638" y="1568599"/>
            <a:ext cx="622352" cy="5036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154" y="229810"/>
            <a:ext cx="11425287" cy="540618"/>
          </a:xfrm>
        </p:spPr>
        <p:txBody>
          <a:bodyPr/>
          <a:lstStyle/>
          <a:p>
            <a:r>
              <a:rPr lang="en-US" sz="4000" b="1" dirty="0" smtClean="0">
                <a:latin typeface="Arial Narrow" panose="020B0606020202030204" pitchFamily="34" charset="0"/>
              </a:rPr>
              <a:t>Agenda	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152" y="6311528"/>
            <a:ext cx="2890597" cy="348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0" y="6289996"/>
            <a:ext cx="2304845" cy="3485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2152" y="770428"/>
            <a:ext cx="1142528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Intro – </a:t>
            </a:r>
          </a:p>
          <a:p>
            <a:pPr lvl="1"/>
            <a:r>
              <a:rPr lang="en-US" sz="2000" dirty="0"/>
              <a:t>A look into gathering </a:t>
            </a:r>
            <a:r>
              <a:rPr lang="en-US" sz="2000" dirty="0" err="1"/>
              <a:t>IoT</a:t>
            </a:r>
            <a:r>
              <a:rPr lang="en-US" sz="2000" dirty="0"/>
              <a:t> data, bringing it </a:t>
            </a:r>
            <a:r>
              <a:rPr lang="en-US" sz="2000" dirty="0" smtClean="0"/>
              <a:t>into Azure </a:t>
            </a:r>
            <a:r>
              <a:rPr lang="en-US" sz="2000" dirty="0"/>
              <a:t>Stream Analytics, and surfacing it in real </a:t>
            </a:r>
            <a:r>
              <a:rPr lang="en-US" sz="2000" dirty="0" smtClean="0"/>
              <a:t>time  </a:t>
            </a:r>
            <a:r>
              <a:rPr lang="en-US" sz="2000" dirty="0"/>
              <a:t>in Power BI</a:t>
            </a:r>
          </a:p>
          <a:p>
            <a:r>
              <a:rPr lang="en-US" sz="2400" dirty="0"/>
              <a:t>Overview of our </a:t>
            </a:r>
            <a:r>
              <a:rPr lang="en-US" sz="2400" dirty="0" smtClean="0"/>
              <a:t>demos</a:t>
            </a:r>
            <a:endParaRPr lang="en-US" sz="2400" dirty="0"/>
          </a:p>
          <a:p>
            <a:r>
              <a:rPr lang="en-US" sz="2400" dirty="0" smtClean="0"/>
              <a:t>	Demo 1</a:t>
            </a:r>
          </a:p>
          <a:p>
            <a:r>
              <a:rPr lang="en-US" sz="2400" dirty="0" smtClean="0"/>
              <a:t>	Demo 2</a:t>
            </a:r>
            <a:endParaRPr lang="en-US" sz="2400" dirty="0"/>
          </a:p>
          <a:p>
            <a:r>
              <a:rPr lang="en-US" sz="2400" dirty="0" smtClean="0"/>
              <a:t>Key twitter words #</a:t>
            </a:r>
            <a:r>
              <a:rPr lang="en-US" sz="2400" dirty="0" err="1" smtClean="0"/>
              <a:t>CodeMastery</a:t>
            </a:r>
            <a:r>
              <a:rPr lang="en-US" sz="2400" dirty="0" smtClean="0"/>
              <a:t> </a:t>
            </a:r>
            <a:r>
              <a:rPr lang="en-US" sz="2400" dirty="0"/>
              <a:t>#</a:t>
            </a:r>
            <a:r>
              <a:rPr lang="en-US" sz="2400" dirty="0" err="1"/>
              <a:t>Magenic</a:t>
            </a:r>
            <a:r>
              <a:rPr lang="en-US" sz="2400" dirty="0"/>
              <a:t> #Azure</a:t>
            </a:r>
            <a:endParaRPr lang="en-US" sz="2400" i="1" dirty="0"/>
          </a:p>
          <a:p>
            <a:r>
              <a:rPr lang="en-US" sz="2400" dirty="0"/>
              <a:t>Q/A </a:t>
            </a:r>
          </a:p>
          <a:p>
            <a:r>
              <a:rPr lang="en-US" sz="2400" dirty="0">
                <a:hlinkClick r:id="rId3"/>
              </a:rPr>
              <a:t>LarryH@magenic.com</a:t>
            </a:r>
            <a:endParaRPr lang="en-US" sz="2400" dirty="0"/>
          </a:p>
          <a:p>
            <a:r>
              <a:rPr lang="en-US" sz="2400" dirty="0" smtClean="0">
                <a:hlinkClick r:id="rId4"/>
              </a:rPr>
              <a:t>VanessaC@magenic.com</a:t>
            </a:r>
            <a:endParaRPr lang="en-US" sz="2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76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718" y="854075"/>
            <a:ext cx="11430000" cy="5161771"/>
          </a:xfrm>
        </p:spPr>
        <p:txBody>
          <a:bodyPr/>
          <a:lstStyle/>
          <a:p>
            <a:r>
              <a:rPr lang="en-US" sz="2400" dirty="0" smtClean="0"/>
              <a:t>Demo 1:</a:t>
            </a:r>
          </a:p>
          <a:p>
            <a:r>
              <a:rPr lang="en-US" sz="2400" dirty="0" smtClean="0"/>
              <a:t>Social media analysis in real time.</a:t>
            </a:r>
            <a:endParaRPr lang="en-US" sz="2400" dirty="0"/>
          </a:p>
          <a:p>
            <a:r>
              <a:rPr lang="en-US" sz="2400" dirty="0" smtClean="0"/>
              <a:t> We will be gathering twitters (</a:t>
            </a:r>
            <a:r>
              <a:rPr lang="en-US" sz="2400" dirty="0" err="1" smtClean="0"/>
              <a:t>tweetage</a:t>
            </a:r>
            <a:r>
              <a:rPr lang="en-US" sz="2400" dirty="0"/>
              <a:t>?) </a:t>
            </a:r>
            <a:r>
              <a:rPr lang="en-US" sz="2400" dirty="0" smtClean="0"/>
              <a:t>and analyzing data in real time.</a:t>
            </a:r>
          </a:p>
          <a:p>
            <a:r>
              <a:rPr lang="en-US" sz="2400" dirty="0" smtClean="0"/>
              <a:t>Demo 2:</a:t>
            </a:r>
          </a:p>
          <a:p>
            <a:r>
              <a:rPr lang="en-US" sz="2400" dirty="0" smtClean="0"/>
              <a:t>Tracking heat and humidity from a </a:t>
            </a:r>
            <a:r>
              <a:rPr lang="en-US" sz="2400" dirty="0" err="1" smtClean="0"/>
              <a:t>Rasberry</a:t>
            </a:r>
            <a:r>
              <a:rPr lang="en-US" sz="2400" dirty="0" smtClean="0"/>
              <a:t> Pi sensor.</a:t>
            </a:r>
          </a:p>
          <a:p>
            <a:r>
              <a:rPr lang="en-US" sz="2400" dirty="0" smtClean="0"/>
              <a:t>Capture </a:t>
            </a:r>
            <a:r>
              <a:rPr lang="en-US" sz="2400" dirty="0" smtClean="0"/>
              <a:t>data          Stream data         Visualize data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694338" y="3297249"/>
            <a:ext cx="545415" cy="115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132632" y="3297249"/>
            <a:ext cx="570153" cy="115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Azure Event Hub or </a:t>
            </a:r>
            <a:r>
              <a:rPr lang="en-US" sz="2400" dirty="0" err="1" smtClean="0"/>
              <a:t>IoT</a:t>
            </a:r>
            <a:r>
              <a:rPr lang="en-US" sz="2400" dirty="0" smtClean="0"/>
              <a:t> Hub</a:t>
            </a:r>
            <a:endParaRPr lang="en-US" sz="2400" dirty="0"/>
          </a:p>
          <a:p>
            <a:r>
              <a:rPr lang="en-US" sz="2400" dirty="0" smtClean="0"/>
              <a:t>Connect to event source (websites, apps, machinery, devices)</a:t>
            </a:r>
            <a:endParaRPr lang="en-US" sz="2400" dirty="0"/>
          </a:p>
          <a:p>
            <a:r>
              <a:rPr lang="en-US" sz="2400" dirty="0" smtClean="0"/>
              <a:t>Create Stream Analytics Job</a:t>
            </a:r>
          </a:p>
          <a:p>
            <a:pPr lvl="1"/>
            <a:r>
              <a:rPr lang="en-US" sz="1800" dirty="0" smtClean="0"/>
              <a:t>Job input (Event hub data)</a:t>
            </a:r>
          </a:p>
          <a:p>
            <a:pPr lvl="1"/>
            <a:r>
              <a:rPr lang="en-US" sz="1800" dirty="0" smtClean="0"/>
              <a:t>Specify job query </a:t>
            </a:r>
          </a:p>
          <a:p>
            <a:pPr lvl="1"/>
            <a:r>
              <a:rPr lang="en-US" sz="1800" dirty="0" smtClean="0"/>
              <a:t>Job output (stream to Power BI)</a:t>
            </a:r>
          </a:p>
          <a:p>
            <a:r>
              <a:rPr lang="en-US" sz="2400" dirty="0" smtClean="0"/>
              <a:t>Start </a:t>
            </a:r>
            <a:r>
              <a:rPr lang="en-US" sz="2400" dirty="0"/>
              <a:t>the </a:t>
            </a:r>
            <a:r>
              <a:rPr lang="en-US" sz="2400" dirty="0" smtClean="0"/>
              <a:t>job</a:t>
            </a:r>
            <a:endParaRPr lang="en-US" sz="2400" dirty="0"/>
          </a:p>
          <a:p>
            <a:r>
              <a:rPr lang="en-US" sz="2400" dirty="0"/>
              <a:t>Create </a:t>
            </a:r>
            <a:r>
              <a:rPr lang="en-US" sz="2400" dirty="0" err="1"/>
              <a:t>PowerBI</a:t>
            </a:r>
            <a:r>
              <a:rPr lang="en-US" sz="2400" dirty="0"/>
              <a:t> visualizations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9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1469006" cy="5161771"/>
          </a:xfrm>
        </p:spPr>
        <p:txBody>
          <a:bodyPr/>
          <a:lstStyle/>
          <a:p>
            <a:r>
              <a:rPr lang="en-US" sz="2400" dirty="0" smtClean="0"/>
              <a:t>Demo 1 requirements</a:t>
            </a:r>
          </a:p>
          <a:p>
            <a:pPr lvl="1"/>
            <a:r>
              <a:rPr lang="en-US" sz="2000" dirty="0" smtClean="0"/>
              <a:t>Twitter account</a:t>
            </a:r>
            <a:endParaRPr lang="en-US" sz="2000" dirty="0"/>
          </a:p>
          <a:p>
            <a:pPr lvl="1"/>
            <a:r>
              <a:rPr lang="en-US" dirty="0" smtClean="0"/>
              <a:t>Twitter App</a:t>
            </a:r>
          </a:p>
          <a:p>
            <a:pPr lvl="2"/>
            <a:r>
              <a:rPr lang="en-US" dirty="0" smtClean="0"/>
              <a:t>Consumer Key</a:t>
            </a:r>
          </a:p>
          <a:p>
            <a:pPr lvl="2"/>
            <a:r>
              <a:rPr lang="en-US" dirty="0" smtClean="0"/>
              <a:t>Access Token</a:t>
            </a:r>
          </a:p>
          <a:p>
            <a:pPr lvl="1"/>
            <a:r>
              <a:rPr lang="en-US" dirty="0" smtClean="0"/>
              <a:t>Twitter Client App</a:t>
            </a:r>
          </a:p>
          <a:p>
            <a:pPr lvl="2"/>
            <a:r>
              <a:rPr lang="en-US" dirty="0" smtClean="0"/>
              <a:t>Downloaded from </a:t>
            </a:r>
            <a:r>
              <a:rPr lang="en-US" dirty="0" err="1" smtClean="0"/>
              <a:t>interweb</a:t>
            </a:r>
            <a:endParaRPr lang="en-US" dirty="0" smtClean="0"/>
          </a:p>
          <a:p>
            <a:pPr lvl="2"/>
            <a:r>
              <a:rPr lang="en-US" dirty="0" smtClean="0"/>
              <a:t>Open in VS to configure settings</a:t>
            </a:r>
          </a:p>
          <a:p>
            <a:r>
              <a:rPr lang="en-US" dirty="0" smtClean="0"/>
              <a:t>Demo 2 requirements</a:t>
            </a:r>
          </a:p>
          <a:p>
            <a:pPr lvl="1"/>
            <a:r>
              <a:rPr lang="en-US" dirty="0" err="1" smtClean="0"/>
              <a:t>Rasberry</a:t>
            </a:r>
            <a:r>
              <a:rPr lang="en-US" dirty="0" smtClean="0"/>
              <a:t> Pi Simulator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2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Azure Event Hub, Azure </a:t>
            </a:r>
            <a:r>
              <a:rPr lang="en-US" sz="3200" dirty="0" err="1" smtClean="0"/>
              <a:t>IoT</a:t>
            </a:r>
            <a:r>
              <a:rPr lang="en-US" sz="3200" dirty="0" smtClean="0"/>
              <a:t> Hub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b="1" dirty="0"/>
              <a:t>Azure</a:t>
            </a:r>
            <a:r>
              <a:rPr lang="en-US" sz="2000" dirty="0"/>
              <a:t> </a:t>
            </a:r>
            <a:r>
              <a:rPr lang="en-US" sz="2000" b="1" dirty="0"/>
              <a:t>Event</a:t>
            </a:r>
            <a:r>
              <a:rPr lang="en-US" sz="2000" dirty="0"/>
              <a:t> Hubs is an </a:t>
            </a:r>
            <a:r>
              <a:rPr lang="en-US" sz="2000" b="1" dirty="0"/>
              <a:t>event</a:t>
            </a:r>
            <a:r>
              <a:rPr lang="en-US" sz="2000" dirty="0"/>
              <a:t> processing cloud service that can ingest millions of </a:t>
            </a:r>
            <a:r>
              <a:rPr lang="en-US" sz="2000" b="1" dirty="0"/>
              <a:t>events</a:t>
            </a:r>
            <a:r>
              <a:rPr lang="en-US" sz="2000" dirty="0"/>
              <a:t> per second and make them available for storage and analysis. Whether the data originates from websites, applications, machinery, or mobile devices, </a:t>
            </a:r>
            <a:r>
              <a:rPr lang="en-US" sz="2000" b="1" dirty="0"/>
              <a:t>Event</a:t>
            </a:r>
            <a:r>
              <a:rPr lang="en-US" sz="2000" dirty="0"/>
              <a:t> Hubs can log </a:t>
            </a:r>
            <a:r>
              <a:rPr lang="en-US" sz="2000" b="1" dirty="0"/>
              <a:t>events</a:t>
            </a:r>
            <a:r>
              <a:rPr lang="en-US" sz="2000" dirty="0"/>
              <a:t> in near real-time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The Microsoft </a:t>
            </a:r>
            <a:r>
              <a:rPr lang="en-US" sz="2000" b="1" dirty="0"/>
              <a:t>Azure</a:t>
            </a:r>
            <a:r>
              <a:rPr lang="en-US" sz="2000" dirty="0"/>
              <a:t> </a:t>
            </a:r>
            <a:r>
              <a:rPr lang="en-US" sz="2000" b="1" dirty="0" err="1"/>
              <a:t>IoT</a:t>
            </a:r>
            <a:r>
              <a:rPr lang="en-US" sz="2000" dirty="0"/>
              <a:t> Device SDKs contain code that facilitate building devices and applications that connect to and are managed by </a:t>
            </a:r>
            <a:r>
              <a:rPr lang="en-US" sz="2000" b="1" dirty="0"/>
              <a:t>Azure</a:t>
            </a:r>
            <a:r>
              <a:rPr lang="en-US" sz="2000" dirty="0"/>
              <a:t> </a:t>
            </a:r>
            <a:r>
              <a:rPr lang="en-US" sz="2000" b="1" dirty="0" err="1"/>
              <a:t>IoT</a:t>
            </a:r>
            <a:r>
              <a:rPr lang="en-US" sz="2000" dirty="0"/>
              <a:t> </a:t>
            </a:r>
            <a:r>
              <a:rPr lang="en-US" sz="2000" b="1" dirty="0"/>
              <a:t>Hub</a:t>
            </a:r>
            <a:r>
              <a:rPr lang="en-US" sz="2000" dirty="0"/>
              <a:t> services. The Microsoft </a:t>
            </a:r>
            <a:r>
              <a:rPr lang="en-US" sz="2000" b="1" dirty="0"/>
              <a:t>Azure</a:t>
            </a:r>
            <a:r>
              <a:rPr lang="en-US" sz="2000" dirty="0"/>
              <a:t> </a:t>
            </a:r>
            <a:r>
              <a:rPr lang="en-US" sz="2000" b="1" dirty="0" err="1"/>
              <a:t>IoT</a:t>
            </a:r>
            <a:r>
              <a:rPr lang="en-US" sz="2000" dirty="0"/>
              <a:t> Service SDKs help you to build applications that interact with your devices and manage device identities in your </a:t>
            </a:r>
            <a:r>
              <a:rPr lang="en-US" sz="2000" b="1" dirty="0" err="1"/>
              <a:t>IoT</a:t>
            </a:r>
            <a:r>
              <a:rPr lang="en-US" sz="2000" dirty="0"/>
              <a:t> </a:t>
            </a:r>
            <a:r>
              <a:rPr lang="en-US" sz="2000" b="1" dirty="0"/>
              <a:t>hub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to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0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Stream Analytics Job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to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8" y="1348496"/>
            <a:ext cx="8513993" cy="47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While we build the solution, if you do not have a Twitter account, it may be fun to sign up for one and participate in the demo.</a:t>
            </a:r>
          </a:p>
          <a:p>
            <a:r>
              <a:rPr lang="en-US" sz="2400" dirty="0" smtClean="0"/>
              <a:t>Go to </a:t>
            </a:r>
            <a:r>
              <a:rPr lang="en-US" sz="2400" dirty="0" smtClean="0">
                <a:hlinkClick r:id="rId4"/>
              </a:rPr>
              <a:t>http://twitter.com/signup</a:t>
            </a:r>
            <a:endParaRPr lang="en-US" sz="2400" dirty="0" smtClean="0"/>
          </a:p>
          <a:p>
            <a:pPr lvl="1"/>
            <a:r>
              <a:rPr lang="en-US" sz="2000" dirty="0" smtClean="0"/>
              <a:t>Name</a:t>
            </a:r>
          </a:p>
          <a:p>
            <a:pPr lvl="1"/>
            <a:r>
              <a:rPr lang="en-US" sz="2000" dirty="0" smtClean="0"/>
              <a:t>Phone number</a:t>
            </a:r>
          </a:p>
          <a:p>
            <a:pPr lvl="1"/>
            <a:r>
              <a:rPr lang="en-US" sz="2000" dirty="0" smtClean="0"/>
              <a:t>Password</a:t>
            </a:r>
          </a:p>
          <a:p>
            <a:r>
              <a:rPr lang="en-US" sz="2400" dirty="0"/>
              <a:t>Verify account via SMS text message</a:t>
            </a:r>
          </a:p>
          <a:p>
            <a:r>
              <a:rPr lang="en-US" sz="2400" dirty="0"/>
              <a:t>Choose username</a:t>
            </a:r>
          </a:p>
          <a:p>
            <a:r>
              <a:rPr lang="en-US" sz="2400" dirty="0"/>
              <a:t>*</a:t>
            </a:r>
            <a:r>
              <a:rPr lang="en-US" sz="2400" dirty="0" err="1"/>
              <a:t>LarryIsARockGod</a:t>
            </a:r>
            <a:r>
              <a:rPr lang="en-US" sz="2400" dirty="0"/>
              <a:t> is taken.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Key words we are looking for #</a:t>
            </a:r>
            <a:r>
              <a:rPr lang="en-US" sz="2400" dirty="0" err="1" smtClean="0">
                <a:sym typeface="Wingdings" panose="05000000000000000000" pitchFamily="2" charset="2"/>
              </a:rPr>
              <a:t>codemastery</a:t>
            </a:r>
            <a:r>
              <a:rPr lang="en-US" sz="2400" dirty="0" smtClean="0">
                <a:sym typeface="Wingdings" panose="05000000000000000000" pitchFamily="2" charset="2"/>
              </a:rPr>
              <a:t> #</a:t>
            </a:r>
            <a:r>
              <a:rPr lang="en-US" sz="2400" dirty="0" err="1" smtClean="0">
                <a:sym typeface="Wingdings" panose="05000000000000000000" pitchFamily="2" charset="2"/>
              </a:rPr>
              <a:t>magenic</a:t>
            </a:r>
            <a:r>
              <a:rPr lang="en-US" sz="2400" dirty="0" smtClean="0">
                <a:sym typeface="Wingdings" panose="05000000000000000000" pitchFamily="2" charset="2"/>
              </a:rPr>
              <a:t> #</a:t>
            </a:r>
            <a:r>
              <a:rPr lang="en-US" sz="2400" dirty="0" err="1" smtClean="0">
                <a:sym typeface="Wingdings" panose="05000000000000000000" pitchFamily="2" charset="2"/>
              </a:rPr>
              <a:t>realtimedata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86498" y="268131"/>
            <a:ext cx="11425287" cy="5406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Presentation and Reporting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517" y="872359"/>
            <a:ext cx="5297214" cy="2354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PowerBI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9142" y="872358"/>
            <a:ext cx="5297214" cy="2354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SQL Server Reporting Services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517" y="3431628"/>
            <a:ext cx="5297214" cy="2354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Premise based reporting</a:t>
            </a:r>
          </a:p>
          <a:p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099142" y="3431626"/>
            <a:ext cx="5297214" cy="2354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Others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70" y="1310852"/>
            <a:ext cx="4479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Splendid reporting, data self discovery, mashups, dashboards, can consume a wide variety of data with more capabilities being constantly added. Both powerful and easy to use. Highly cost effective. Clients for Desktop, Mobile, and Web.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2124" y="1364848"/>
            <a:ext cx="47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Traditional SSRS running in a VM. Good intermediate alternative to migrating reporting to the cloud. Also if Push reporting is needed.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https://int-dir.s3.amazonaws.com/uploads/2918_2918_PBIproduct_icon_black_2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13" y="933188"/>
            <a:ext cx="755328" cy="75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22123" y="3870121"/>
            <a:ext cx="470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Oracle Reporting and many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reporting tools are available as VMs (IaaS).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170" y="3870121"/>
            <a:ext cx="4700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hybrid network topology would allow data in the cloud to be used on the premise</a:t>
            </a:r>
          </a:p>
          <a:p>
            <a:r>
              <a:rPr lang="en-US" dirty="0">
                <a:solidFill>
                  <a:schemeClr val="bg1"/>
                </a:solidFill>
              </a:rPr>
              <a:t>Desktop tools such as Tableau, </a:t>
            </a:r>
            <a:r>
              <a:rPr lang="en-US" dirty="0" err="1">
                <a:solidFill>
                  <a:schemeClr val="bg1"/>
                </a:solidFill>
              </a:rPr>
              <a:t>Qlik</a:t>
            </a:r>
            <a:r>
              <a:rPr lang="en-US" dirty="0">
                <a:solidFill>
                  <a:schemeClr val="bg1"/>
                </a:solidFill>
              </a:rPr>
              <a:t>, SAS, </a:t>
            </a:r>
            <a:r>
              <a:rPr lang="en-US" dirty="0" err="1">
                <a:solidFill>
                  <a:schemeClr val="bg1"/>
                </a:solidFill>
              </a:rPr>
              <a:t>Spotfire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dirty="0" smtClean="0">
                <a:solidFill>
                  <a:schemeClr val="bg1"/>
                </a:solidFill>
              </a:rPr>
              <a:t>Micro-Strategy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Some </a:t>
            </a:r>
            <a:r>
              <a:rPr lang="en-US" dirty="0">
                <a:solidFill>
                  <a:schemeClr val="bg1"/>
                </a:solidFill>
              </a:rPr>
              <a:t>of these have cloud/service offerings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Don’t forget </a:t>
            </a:r>
            <a:r>
              <a:rPr lang="en-US" b="1" i="1" dirty="0" smtClean="0">
                <a:solidFill>
                  <a:schemeClr val="bg1"/>
                </a:solidFill>
              </a:rPr>
              <a:t>MS Excel </a:t>
            </a:r>
            <a:r>
              <a:rPr lang="en-US" i="1" dirty="0" smtClean="0">
                <a:solidFill>
                  <a:schemeClr val="bg1"/>
                </a:solidFill>
              </a:rPr>
              <a:t>w. Power* Tools!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4" descr="https://www.codelect.net/images/Technology/ss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207" y="933189"/>
            <a:ext cx="679795" cy="75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80761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_COLORS">
      <a:dk1>
        <a:srgbClr val="56565A"/>
      </a:dk1>
      <a:lt1>
        <a:sysClr val="window" lastClr="FFFFFF"/>
      </a:lt1>
      <a:dk2>
        <a:srgbClr val="7DC242"/>
      </a:dk2>
      <a:lt2>
        <a:srgbClr val="FFC32C"/>
      </a:lt2>
      <a:accent1>
        <a:srgbClr val="7DC242"/>
      </a:accent1>
      <a:accent2>
        <a:srgbClr val="30AEE4"/>
      </a:accent2>
      <a:accent3>
        <a:srgbClr val="F37121"/>
      </a:accent3>
      <a:accent4>
        <a:srgbClr val="E81C75"/>
      </a:accent4>
      <a:accent5>
        <a:srgbClr val="78787A"/>
      </a:accent5>
      <a:accent6>
        <a:srgbClr val="999899"/>
      </a:accent6>
      <a:hlink>
        <a:srgbClr val="F37121"/>
      </a:hlink>
      <a:folHlink>
        <a:srgbClr val="78787A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 Engagement Review.potx" id="{AC55581D-C1EC-496E-9755-164171A2FCA4}" vid="{0A464E3D-DAEE-42FE-B6A1-CED0297B7E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920D33F0E424FA307FF4BFD69C6B7" ma:contentTypeVersion="4" ma:contentTypeDescription="Create a new document." ma:contentTypeScope="" ma:versionID="c4aa33fb6a064822f145d15c2a6cdeed">
  <xsd:schema xmlns:xsd="http://www.w3.org/2001/XMLSchema" xmlns:xs="http://www.w3.org/2001/XMLSchema" xmlns:p="http://schemas.microsoft.com/office/2006/metadata/properties" xmlns:ns2="3e9b83a5-fbed-4917-ba15-1f94ccaa0af2" xmlns:ns3="c10a372e-a26c-4049-b542-2b19964cc85e" targetNamespace="http://schemas.microsoft.com/office/2006/metadata/properties" ma:root="true" ma:fieldsID="924e4f65aec7ad841bfd623a2cc91284" ns2:_="" ns3:_="">
    <xsd:import namespace="3e9b83a5-fbed-4917-ba15-1f94ccaa0af2"/>
    <xsd:import namespace="c10a372e-a26c-4049-b542-2b19964cc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b83a5-fbed-4917-ba15-1f94ccaa0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a372e-a26c-4049-b542-2b19964cc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723AE6-8C00-4140-96F1-87C6F21B5D13}">
  <ds:schemaRefs>
    <ds:schemaRef ds:uri="http://purl.org/dc/dcmitype/"/>
    <ds:schemaRef ds:uri="http://schemas.microsoft.com/office/infopath/2007/PartnerControls"/>
    <ds:schemaRef ds:uri="3e9b83a5-fbed-4917-ba15-1f94ccaa0af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B54F01-E2F7-4A8A-B395-8739447948A8}"/>
</file>

<file path=customXml/itemProps3.xml><?xml version="1.0" encoding="utf-8"?>
<ds:datastoreItem xmlns:ds="http://schemas.openxmlformats.org/officeDocument/2006/customXml" ds:itemID="{A859619B-284C-4393-8E48-981ECE13A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11203</TotalTime>
  <Words>1105</Words>
  <Application>Microsoft Office PowerPoint</Application>
  <PresentationFormat>Widescreen</PresentationFormat>
  <Paragraphs>188</Paragraphs>
  <Slides>18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Code Mastery: IoT, SQL Azure, and PowerBI Larry Heppelmann  &amp; Vanessa Cerda</vt:lpstr>
      <vt:lpstr>Agenda </vt:lpstr>
      <vt:lpstr>Demo overview</vt:lpstr>
      <vt:lpstr>Demo Tasks</vt:lpstr>
      <vt:lpstr>Event Sources</vt:lpstr>
      <vt:lpstr>Key points to demo</vt:lpstr>
      <vt:lpstr>Key points to demo</vt:lpstr>
      <vt:lpstr>Build Solution</vt:lpstr>
      <vt:lpstr>PowerPoint Presentation</vt:lpstr>
      <vt:lpstr>Demonstration</vt:lpstr>
      <vt:lpstr>Contact Info:</vt:lpstr>
      <vt:lpstr>Azure Pricing</vt:lpstr>
      <vt:lpstr>Demo Resources</vt:lpstr>
      <vt:lpstr>Date in Motion: Real-time and Near Real-time</vt:lpstr>
      <vt:lpstr>The IoT Cloverleaf</vt:lpstr>
      <vt:lpstr>Ingestion / Communication</vt:lpstr>
      <vt:lpstr>Notifications in Azure</vt:lpstr>
      <vt:lpstr>Data at Rest: Orchestrated Data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Mastery: Your Preso Title Your Name</dc:title>
  <dc:creator>Larry Heppelmann</dc:creator>
  <cp:lastModifiedBy>Larry Heppelmann</cp:lastModifiedBy>
  <cp:revision>23</cp:revision>
  <dcterms:modified xsi:type="dcterms:W3CDTF">2017-08-01T16:02:11Z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0x0101005CF920D33F0E424FA307FF4BFD69C6B7</vt:lpwstr>
  </property>
</Properties>
</file>