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4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22"/>
  </p:notesMasterIdLst>
  <p:sldIdLst>
    <p:sldId id="270" r:id="rId5"/>
    <p:sldId id="322" r:id="rId6"/>
    <p:sldId id="360" r:id="rId7"/>
    <p:sldId id="352" r:id="rId8"/>
    <p:sldId id="362" r:id="rId9"/>
    <p:sldId id="363" r:id="rId10"/>
    <p:sldId id="364" r:id="rId11"/>
    <p:sldId id="355" r:id="rId12"/>
    <p:sldId id="356" r:id="rId13"/>
    <p:sldId id="357" r:id="rId14"/>
    <p:sldId id="358" r:id="rId15"/>
    <p:sldId id="359" r:id="rId16"/>
    <p:sldId id="354" r:id="rId17"/>
    <p:sldId id="349" r:id="rId18"/>
    <p:sldId id="350" r:id="rId19"/>
    <p:sldId id="351" r:id="rId20"/>
    <p:sldId id="361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242"/>
    <a:srgbClr val="33CC33"/>
    <a:srgbClr val="006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9" autoAdjust="0"/>
    <p:restoredTop sz="81883" autoAdjust="0"/>
  </p:normalViewPr>
  <p:slideViewPr>
    <p:cSldViewPr snapToGrid="0" showGuides="1">
      <p:cViewPr varScale="1">
        <p:scale>
          <a:sx n="50" d="100"/>
          <a:sy n="50" d="100"/>
        </p:scale>
        <p:origin x="729" y="36"/>
      </p:cViewPr>
      <p:guideLst>
        <p:guide orient="horz" pos="139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your system doesn’t have the CORDIA </a:t>
            </a:r>
            <a:r>
              <a:rPr lang="en-US"/>
              <a:t>NEW font, </a:t>
            </a:r>
            <a:r>
              <a:rPr lang="en-US" dirty="0"/>
              <a:t>please use “Title</a:t>
            </a:r>
            <a:r>
              <a:rPr lang="en-US" baseline="0" dirty="0"/>
              <a:t> Slide (Alt)”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suite of powerful Artificial Intelligence algorithms </a:t>
            </a:r>
          </a:p>
          <a:p>
            <a:endParaRPr lang="en-US" dirty="0"/>
          </a:p>
          <a:p>
            <a:r>
              <a:rPr lang="en-US" dirty="0"/>
              <a:t>Facilitate the creation of more engaging and personal experiences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7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suite of powerful Artificial Intelligence algorithms </a:t>
            </a:r>
          </a:p>
          <a:p>
            <a:endParaRPr lang="en-US" dirty="0"/>
          </a:p>
          <a:p>
            <a:r>
              <a:rPr lang="en-US" dirty="0"/>
              <a:t>Facilitate the creation of more engaging and personal experiences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2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suite of powerful Artificial Intelligence algorithms </a:t>
            </a:r>
          </a:p>
          <a:p>
            <a:endParaRPr lang="en-US" dirty="0"/>
          </a:p>
          <a:p>
            <a:r>
              <a:rPr lang="en-US" dirty="0"/>
              <a:t>Facilitate the creation of more engaging and personal experiences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LUIS – Utterance, Intents, Entities</a:t>
            </a:r>
          </a:p>
          <a:p>
            <a:r>
              <a:rPr lang="en-US" dirty="0"/>
              <a:t>Analytics – Sentiment, Phrases, Topics,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Academic – Queries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Academic Graph (MAG) data, compiled from Bing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For bots.  Turns FAQ into interactive bot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Linking – Wikipedia example for linking relevant entities /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8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579561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8600" i="1" baseline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en-US"/>
              <a:t>TITLE OF THE</a:t>
            </a:r>
            <a:br>
              <a:rPr lang="en-US"/>
            </a:br>
            <a:r>
              <a:rPr lang="en-US"/>
              <a:t>PRESENTATION</a:t>
            </a:r>
            <a:br>
              <a:rPr lang="en-US"/>
            </a:br>
            <a:r>
              <a:rPr lang="en-US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450540" y="3933642"/>
            <a:ext cx="3254188" cy="2104849"/>
          </a:xfrm>
        </p:spPr>
        <p:txBody>
          <a:bodyPr anchor="ctr"/>
          <a:lstStyle>
            <a:lvl1pPr marL="0" indent="0" algn="r" defTabSz="182880">
              <a:lnSpc>
                <a:spcPts val="18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Presenter One</a:t>
            </a:r>
          </a:p>
          <a:p>
            <a:pPr lvl="0"/>
            <a:r>
              <a:rPr lang="en-US"/>
              <a:t>Presenter Two	</a:t>
            </a:r>
          </a:p>
          <a:p>
            <a:pPr lvl="0"/>
            <a:r>
              <a:rPr lang="en-US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XX.XX.15</a:t>
            </a:r>
          </a:p>
        </p:txBody>
      </p:sp>
    </p:spTree>
    <p:extLst>
      <p:ext uri="{BB962C8B-B14F-4D97-AF65-F5344CB8AC3E}">
        <p14:creationId xmlns:p14="http://schemas.microsoft.com/office/powerpoint/2010/main" val="2875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5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3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074863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500" b="1">
                <a:solidFill>
                  <a:srgbClr val="56565A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877.277.1044  </a:t>
            </a:r>
            <a:r>
              <a:rPr lang="en-US" sz="1800" b="1">
                <a:solidFill>
                  <a:srgbClr val="7DC24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en-US" sz="1500" b="1">
                <a:solidFill>
                  <a:srgbClr val="56565A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magenic.com  </a:t>
            </a:r>
            <a:r>
              <a:rPr lang="en-US" sz="1800" b="1">
                <a:solidFill>
                  <a:srgbClr val="7DC24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//</a:t>
            </a:r>
            <a:endParaRPr lang="en-US" sz="1500" b="1">
              <a:solidFill>
                <a:srgbClr val="56565A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333018" y="367409"/>
            <a:ext cx="395562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28E39B6D-4B99-497D-9F61-EDE8F8EC9C63}" type="slidenum">
              <a:rPr lang="en-US" sz="1500" b="1" baseline="0" smtClean="0">
                <a:solidFill>
                  <a:srgbClr val="56565A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‹#›</a:t>
            </a:fld>
            <a:endParaRPr lang="en-US" sz="1500" b="1" baseline="0">
              <a:solidFill>
                <a:srgbClr val="56565A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10000" b="1" i="1">
                <a:solidFill>
                  <a:srgbClr val="56565A"/>
                </a:solidFill>
                <a:latin typeface="Cordia New" panose="020B0304020202020204" pitchFamily="34" charset="-34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7074863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500" b="1" dirty="0">
                <a:solidFill>
                  <a:srgbClr val="56565A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877.277.1044  </a:t>
            </a:r>
            <a:r>
              <a:rPr lang="en-US" sz="1800" b="1" dirty="0">
                <a:solidFill>
                  <a:srgbClr val="7DC24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en-US" sz="1500" b="1" dirty="0">
                <a:solidFill>
                  <a:srgbClr val="56565A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magenic.com  </a:t>
            </a:r>
            <a:r>
              <a:rPr lang="en-US" sz="1800" b="1" dirty="0">
                <a:solidFill>
                  <a:srgbClr val="7DC24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//</a:t>
            </a:r>
            <a:endParaRPr lang="en-US" sz="1500" b="1" dirty="0">
              <a:solidFill>
                <a:srgbClr val="56565A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1333018" y="367409"/>
            <a:ext cx="395562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28E39B6D-4B99-497D-9F61-EDE8F8EC9C63}" type="slidenum">
              <a:rPr lang="en-US" sz="1500" b="1" baseline="0" smtClean="0">
                <a:solidFill>
                  <a:srgbClr val="56565A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‹#›</a:t>
            </a:fld>
            <a:endParaRPr lang="en-US" sz="1500" b="1" baseline="0" dirty="0">
              <a:solidFill>
                <a:srgbClr val="56565A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10000" b="1" i="1" dirty="0">
                <a:solidFill>
                  <a:srgbClr val="56565A"/>
                </a:solidFill>
                <a:latin typeface="Cordia New" panose="020B0304020202020204" pitchFamily="34" charset="-34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1381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579561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8600" i="1" baseline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TITLE OF THE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450540" y="3933642"/>
            <a:ext cx="3254188" cy="2104849"/>
          </a:xfrm>
        </p:spPr>
        <p:txBody>
          <a:bodyPr anchor="ctr"/>
          <a:lstStyle>
            <a:lvl1pPr marL="0" indent="0" algn="r" defTabSz="182880">
              <a:lnSpc>
                <a:spcPts val="18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Presenter One</a:t>
            </a:r>
          </a:p>
          <a:p>
            <a:pPr lvl="0"/>
            <a:r>
              <a:rPr lang="en-US" dirty="0"/>
              <a:t>Presenter Two	</a:t>
            </a:r>
          </a:p>
          <a:p>
            <a:pPr lvl="0"/>
            <a:r>
              <a:rPr lang="en-US" dirty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XX.XX.15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5161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r>
              <a:rPr lang="en-US" dirty="0"/>
              <a:t>TITLE OF THE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450540" y="3933642"/>
            <a:ext cx="3254188" cy="2104849"/>
          </a:xfrm>
        </p:spPr>
        <p:txBody>
          <a:bodyPr anchor="ctr"/>
          <a:lstStyle>
            <a:lvl1pPr marL="0" indent="0" algn="r" defTabSz="182880">
              <a:lnSpc>
                <a:spcPts val="18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Presenter One</a:t>
            </a:r>
          </a:p>
          <a:p>
            <a:pPr lvl="0"/>
            <a:r>
              <a:rPr lang="en-US" dirty="0"/>
              <a:t>Presenter Two	</a:t>
            </a:r>
          </a:p>
          <a:p>
            <a:pPr lvl="0"/>
            <a:r>
              <a:rPr lang="en-US" dirty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XX.XX.15</a:t>
            </a:r>
          </a:p>
        </p:txBody>
      </p:sp>
    </p:spTree>
    <p:extLst>
      <p:ext uri="{BB962C8B-B14F-4D97-AF65-F5344CB8AC3E}">
        <p14:creationId xmlns:p14="http://schemas.microsoft.com/office/powerpoint/2010/main" val="323024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5161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7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74863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500" b="1" dirty="0">
                <a:solidFill>
                  <a:srgbClr val="56565A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877.277.1044  </a:t>
            </a:r>
            <a:r>
              <a:rPr lang="en-US" sz="1800" b="1" dirty="0">
                <a:solidFill>
                  <a:srgbClr val="7DC24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en-US" sz="1500" b="1" dirty="0">
                <a:solidFill>
                  <a:srgbClr val="56565A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magenic.com  </a:t>
            </a:r>
            <a:r>
              <a:rPr lang="en-US" sz="1800" b="1" dirty="0">
                <a:solidFill>
                  <a:srgbClr val="7DC24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//</a:t>
            </a:r>
            <a:endParaRPr lang="en-US" sz="1500" b="1" dirty="0">
              <a:solidFill>
                <a:srgbClr val="56565A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33018" y="367409"/>
            <a:ext cx="395562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28E39B6D-4B99-497D-9F61-EDE8F8EC9C63}" type="slidenum">
              <a:rPr lang="en-US" sz="1500" b="1" baseline="0" smtClean="0">
                <a:solidFill>
                  <a:srgbClr val="56565A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‹#›</a:t>
            </a:fld>
            <a:endParaRPr lang="en-US" sz="1500" b="1" baseline="0" dirty="0">
              <a:solidFill>
                <a:srgbClr val="56565A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10000" b="1" i="1" dirty="0">
                <a:solidFill>
                  <a:srgbClr val="56565A"/>
                </a:solidFill>
                <a:latin typeface="Cordia New" panose="020B0304020202020204" pitchFamily="34" charset="-34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r>
              <a:rPr lang="en-US"/>
              <a:t>TITLE OF THE</a:t>
            </a:r>
            <a:br>
              <a:rPr lang="en-US"/>
            </a:br>
            <a:r>
              <a:rPr lang="en-US"/>
              <a:t>PRESENTATION</a:t>
            </a:r>
            <a:br>
              <a:rPr lang="en-US"/>
            </a:br>
            <a:r>
              <a:rPr lang="en-US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450540" y="3933642"/>
            <a:ext cx="3254188" cy="2104849"/>
          </a:xfrm>
        </p:spPr>
        <p:txBody>
          <a:bodyPr anchor="ctr"/>
          <a:lstStyle>
            <a:lvl1pPr marL="0" indent="0" algn="r" defTabSz="182880">
              <a:lnSpc>
                <a:spcPts val="18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Presenter One</a:t>
            </a:r>
          </a:p>
          <a:p>
            <a:pPr lvl="0"/>
            <a:r>
              <a:rPr lang="en-US"/>
              <a:t>Presenter Two	</a:t>
            </a:r>
          </a:p>
          <a:p>
            <a:pPr lvl="0"/>
            <a:r>
              <a:rPr lang="en-US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XX.XX.15</a:t>
            </a:r>
          </a:p>
        </p:txBody>
      </p:sp>
    </p:spTree>
    <p:extLst>
      <p:ext uri="{BB962C8B-B14F-4D97-AF65-F5344CB8AC3E}">
        <p14:creationId xmlns:p14="http://schemas.microsoft.com/office/powerpoint/2010/main" val="287190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9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46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4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14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08043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80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2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1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49" r:id="rId14"/>
    <p:sldLayoutId id="2147483650" r:id="rId15"/>
    <p:sldLayoutId id="2147483661" r:id="rId16"/>
    <p:sldLayoutId id="2147483651" r:id="rId17"/>
    <p:sldLayoutId id="2147483652" r:id="rId18"/>
    <p:sldLayoutId id="2147483653" r:id="rId19"/>
    <p:sldLayoutId id="2147483654" r:id="rId20"/>
    <p:sldLayoutId id="2147483655" r:id="rId21"/>
    <p:sldLayoutId id="2147483656" r:id="rId22"/>
    <p:sldLayoutId id="2147483657" r:id="rId23"/>
    <p:sldLayoutId id="2147483658" r:id="rId24"/>
    <p:sldLayoutId id="2147483659" r:id="rId25"/>
    <p:sldLayoutId id="2147483660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jeff-ramos" TargetMode="External"/><Relationship Id="rId2" Type="http://schemas.openxmlformats.org/officeDocument/2006/relationships/hyperlink" Target="mailto:jeffr@magenic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SRFSr" TargetMode="External"/><Relationship Id="rId2" Type="http://schemas.openxmlformats.org/officeDocument/2006/relationships/hyperlink" Target="http://aka.ms/cognit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bit.ly/2wiaOhz" TargetMode="External"/><Relationship Id="rId4" Type="http://schemas.openxmlformats.org/officeDocument/2006/relationships/hyperlink" Target="http://zd.net/2f50oi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4" y="1454203"/>
            <a:ext cx="10104361" cy="1862379"/>
          </a:xfrm>
        </p:spPr>
        <p:txBody>
          <a:bodyPr/>
          <a:lstStyle/>
          <a:p>
            <a:r>
              <a:rPr lang="en-US" sz="3600" i="0" dirty="0">
                <a:solidFill>
                  <a:schemeClr val="tx2"/>
                </a:solidFill>
                <a:latin typeface="Franklin Gothic Medium Cond" panose="020B0606030402020204" pitchFamily="34" charset="0"/>
                <a:cs typeface="+mj-cs"/>
              </a:rPr>
              <a:t>Code Mastery:</a:t>
            </a:r>
            <a:br>
              <a:rPr lang="en-US" sz="3600" b="1" dirty="0"/>
            </a:br>
            <a:r>
              <a:rPr lang="en-US" b="1" dirty="0"/>
              <a:t>Taming Skynet:  </a:t>
            </a:r>
            <a:br>
              <a:rPr lang="en-US" b="1" dirty="0"/>
            </a:br>
            <a:r>
              <a:rPr lang="en-US" sz="3200" b="1" dirty="0"/>
              <a:t>Getting the upper hand on Artificial Intelligence </a:t>
            </a:r>
            <a:br>
              <a:rPr lang="en-US" sz="3200" b="1" dirty="0"/>
            </a:br>
            <a:r>
              <a:rPr lang="en-US" sz="3200" b="1" dirty="0"/>
              <a:t>with Azure Cognitive Services</a:t>
            </a:r>
            <a:br>
              <a:rPr lang="en-US" dirty="0"/>
            </a:br>
            <a:br>
              <a:rPr lang="en-US" sz="3600" b="1" i="0" dirty="0"/>
            </a:br>
            <a:r>
              <a:rPr lang="en-US" sz="2800" b="1" dirty="0"/>
              <a:t>Jeff Ramos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idx="11"/>
          </p:nvPr>
        </p:nvSpPr>
        <p:spPr>
          <a:xfrm>
            <a:off x="641228" y="668256"/>
            <a:ext cx="3782275" cy="412233"/>
          </a:xfrm>
        </p:spPr>
        <p:txBody>
          <a:bodyPr/>
          <a:lstStyle/>
          <a:p>
            <a:r>
              <a:rPr lang="en-US" dirty="0"/>
              <a:t>August 1, 2017</a:t>
            </a:r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99" y="1389667"/>
            <a:ext cx="11430000" cy="4415646"/>
          </a:xfrm>
        </p:spPr>
        <p:txBody>
          <a:bodyPr/>
          <a:lstStyle/>
          <a:p>
            <a:r>
              <a:rPr lang="en-US" dirty="0"/>
              <a:t>Bing Spell Check API</a:t>
            </a:r>
          </a:p>
          <a:p>
            <a:endParaRPr lang="en-US" dirty="0"/>
          </a:p>
          <a:p>
            <a:r>
              <a:rPr lang="en-US" dirty="0"/>
              <a:t>Language Understanding </a:t>
            </a:r>
          </a:p>
          <a:p>
            <a:pPr marL="0" indent="0">
              <a:buNone/>
            </a:pPr>
            <a:r>
              <a:rPr lang="en-US" dirty="0"/>
              <a:t>   Intelligent Service (LUIS)</a:t>
            </a:r>
          </a:p>
          <a:p>
            <a:endParaRPr lang="en-US" dirty="0"/>
          </a:p>
          <a:p>
            <a:r>
              <a:rPr lang="en-US" dirty="0"/>
              <a:t>Text Analytics API</a:t>
            </a:r>
          </a:p>
          <a:p>
            <a:endParaRPr lang="en-US" dirty="0"/>
          </a:p>
          <a:p>
            <a:r>
              <a:rPr lang="en-US" dirty="0"/>
              <a:t>Translator API (Speech or Text)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08" y="637953"/>
            <a:ext cx="5300028" cy="345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6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99" y="1389667"/>
            <a:ext cx="11430000" cy="4415646"/>
          </a:xfrm>
        </p:spPr>
        <p:txBody>
          <a:bodyPr/>
          <a:lstStyle/>
          <a:p>
            <a:r>
              <a:rPr lang="en-US" dirty="0"/>
              <a:t>Academic Knowledge API</a:t>
            </a:r>
          </a:p>
          <a:p>
            <a:endParaRPr lang="en-US" dirty="0"/>
          </a:p>
          <a:p>
            <a:r>
              <a:rPr lang="en-US" dirty="0"/>
              <a:t>Recommendations API</a:t>
            </a:r>
          </a:p>
          <a:p>
            <a:endParaRPr lang="en-US" dirty="0"/>
          </a:p>
          <a:p>
            <a:r>
              <a:rPr lang="en-US" dirty="0" err="1"/>
              <a:t>QnA</a:t>
            </a:r>
            <a:r>
              <a:rPr lang="en-US" dirty="0"/>
              <a:t> Maker API</a:t>
            </a:r>
          </a:p>
          <a:p>
            <a:endParaRPr lang="en-US" dirty="0"/>
          </a:p>
          <a:p>
            <a:r>
              <a:rPr lang="en-US" dirty="0"/>
              <a:t>Entity Linking Intelligence Service API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38" y="795142"/>
            <a:ext cx="5325128" cy="299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3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99" y="1389667"/>
            <a:ext cx="11430000" cy="4415646"/>
          </a:xfrm>
        </p:spPr>
        <p:txBody>
          <a:bodyPr/>
          <a:lstStyle/>
          <a:p>
            <a:r>
              <a:rPr lang="en-US" dirty="0"/>
              <a:t>Bing Search API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/>
              <a:t>News</a:t>
            </a:r>
          </a:p>
          <a:p>
            <a:pPr lvl="1"/>
            <a:r>
              <a:rPr lang="en-US" dirty="0"/>
              <a:t>Video</a:t>
            </a:r>
          </a:p>
          <a:p>
            <a:pPr lvl="1"/>
            <a:r>
              <a:rPr lang="en-US" dirty="0"/>
              <a:t>Custom</a:t>
            </a:r>
          </a:p>
          <a:p>
            <a:pPr lvl="1"/>
            <a:endParaRPr lang="en-US" dirty="0"/>
          </a:p>
          <a:p>
            <a:r>
              <a:rPr lang="en-US" dirty="0"/>
              <a:t>Bing Autosuggest API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54" y="795142"/>
            <a:ext cx="5297368" cy="31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</a:t>
            </a:r>
          </a:p>
          <a:p>
            <a:pPr lvl="1"/>
            <a:r>
              <a:rPr lang="en-US" dirty="0"/>
              <a:t>20 transactions per minute</a:t>
            </a:r>
          </a:p>
          <a:p>
            <a:pPr lvl="1"/>
            <a:r>
              <a:rPr lang="en-US" dirty="0"/>
              <a:t>30,000 transactions per month</a:t>
            </a:r>
          </a:p>
          <a:p>
            <a:pPr lvl="1"/>
            <a:r>
              <a:rPr lang="en-US" dirty="0"/>
              <a:t>No SLA</a:t>
            </a:r>
          </a:p>
          <a:p>
            <a:r>
              <a:rPr lang="en-US" dirty="0"/>
              <a:t>Standard</a:t>
            </a:r>
          </a:p>
          <a:p>
            <a:pPr lvl="1"/>
            <a:r>
              <a:rPr lang="en-US" dirty="0"/>
              <a:t>10 transactions per second</a:t>
            </a:r>
          </a:p>
          <a:p>
            <a:pPr lvl="1"/>
            <a:r>
              <a:rPr lang="en-US" dirty="0"/>
              <a:t>$1.50 per 1,000 transactions, up to 1M</a:t>
            </a:r>
          </a:p>
          <a:p>
            <a:pPr lvl="1"/>
            <a:r>
              <a:rPr lang="en-US" dirty="0"/>
              <a:t>$1.10 per 1,000 transactions, between 1M+1 and 5M</a:t>
            </a:r>
          </a:p>
          <a:p>
            <a:pPr lvl="1"/>
            <a:r>
              <a:rPr lang="en-US" dirty="0"/>
              <a:t>$0.65 per 1,000 transactions, between 5M+1 and 20M</a:t>
            </a:r>
          </a:p>
          <a:p>
            <a:pPr lvl="1"/>
            <a:r>
              <a:rPr lang="en-US" dirty="0"/>
              <a:t>99.9% uptime SLA</a:t>
            </a:r>
          </a:p>
          <a:p>
            <a:r>
              <a:rPr lang="en-US" dirty="0"/>
              <a:t>Face Storage</a:t>
            </a:r>
          </a:p>
          <a:p>
            <a:pPr lvl="1"/>
            <a:r>
              <a:rPr lang="en-US" dirty="0"/>
              <a:t>$0.50 per 1,000 images per month (up to 4 MB each)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Model – Face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A6B1D-1789-462B-840C-FFBC7D3DD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735" y="795142"/>
            <a:ext cx="3906160" cy="253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7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1794776"/>
            <a:ext cx="11430000" cy="4278220"/>
          </a:xfrm>
        </p:spPr>
        <p:txBody>
          <a:bodyPr/>
          <a:lstStyle/>
          <a:p>
            <a:r>
              <a:rPr lang="en-US" dirty="0"/>
              <a:t>REST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HoloLens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dirty="0"/>
              <a:t>Demonstrations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88" y="1365048"/>
            <a:ext cx="6409171" cy="36051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93" y="1597361"/>
            <a:ext cx="884629" cy="884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97" y="3103857"/>
            <a:ext cx="1338019" cy="8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8558" y="2507770"/>
            <a:ext cx="8551023" cy="1058082"/>
          </a:xfrm>
        </p:spPr>
        <p:txBody>
          <a:bodyPr/>
          <a:lstStyle/>
          <a:p>
            <a:r>
              <a:rPr lang="en-US" dirty="0"/>
              <a:t>Question &amp; Answer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14" y="807961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3" y="1708004"/>
            <a:ext cx="11580407" cy="4081964"/>
          </a:xfrm>
        </p:spPr>
        <p:txBody>
          <a:bodyPr/>
          <a:lstStyle/>
          <a:p>
            <a:endParaRPr lang="en-US" sz="1600" dirty="0"/>
          </a:p>
          <a:p>
            <a:pPr marL="457200" lvl="1" indent="0">
              <a:buNone/>
            </a:pPr>
            <a:r>
              <a:rPr lang="en-US" sz="3600" dirty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Jeff Ramos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Associate Lead Consultant </a:t>
            </a:r>
          </a:p>
          <a:p>
            <a:pPr marL="457200" lvl="1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Magenic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 – SoCal (San Diego)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949.398.3563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  <a:hlinkClick r:id="rId2"/>
              </a:rPr>
              <a:t>jeffr@magenic.com</a:t>
            </a:r>
            <a:endParaRPr lang="en-US" sz="36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marL="457200" lvl="1" indent="0">
              <a:buNone/>
            </a:pPr>
            <a:r>
              <a:rPr lang="en-US" sz="3600" dirty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  <a:hlinkClick r:id="rId3" action="ppaction://hlinkfile"/>
              </a:rPr>
              <a:t>linkedin.com/in/</a:t>
            </a:r>
            <a:r>
              <a:rPr lang="en-US" sz="3600" dirty="0" err="1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  <a:hlinkClick r:id="rId3" action="ppaction://hlinkfile"/>
              </a:rPr>
              <a:t>jeff-ramos</a:t>
            </a:r>
            <a:endParaRPr lang="en-US" sz="36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sz="36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sz="36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sz="5400" i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 algn="r">
              <a:buNone/>
            </a:pPr>
            <a:r>
              <a:rPr lang="en-US" sz="4800" dirty="0">
                <a:solidFill>
                  <a:schemeClr val="tx2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Thank you 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CB8C3-76A1-4BF5-A0DF-D3BEE71A4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70" y="795142"/>
            <a:ext cx="3004459" cy="37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88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1309931"/>
            <a:ext cx="11430000" cy="4763064"/>
          </a:xfrm>
        </p:spPr>
        <p:txBody>
          <a:bodyPr/>
          <a:lstStyle/>
          <a:p>
            <a:r>
              <a:rPr lang="en-US" dirty="0"/>
              <a:t>Cognitive Services Documentation</a:t>
            </a:r>
          </a:p>
          <a:p>
            <a:pPr lvl="1"/>
            <a:r>
              <a:rPr lang="en-US" dirty="0"/>
              <a:t>Online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http://aka.ms/cognitive</a:t>
            </a:r>
            <a:endParaRPr lang="en-US" dirty="0"/>
          </a:p>
          <a:p>
            <a:pPr lvl="1"/>
            <a:r>
              <a:rPr lang="en-US" dirty="0"/>
              <a:t>PDF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http://bit.ly/2tSRFSr</a:t>
            </a:r>
            <a:endParaRPr lang="en-US" dirty="0"/>
          </a:p>
          <a:p>
            <a:r>
              <a:rPr lang="en-US" dirty="0"/>
              <a:t>Future Topics</a:t>
            </a:r>
          </a:p>
          <a:p>
            <a:pPr lvl="1"/>
            <a:r>
              <a:rPr lang="en-US" dirty="0"/>
              <a:t>Azure AI Cloud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http://zd.net/2f50oi4</a:t>
            </a:r>
            <a:endParaRPr lang="en-US" dirty="0"/>
          </a:p>
          <a:p>
            <a:pPr lvl="1"/>
            <a:r>
              <a:rPr lang="en-US" dirty="0"/>
              <a:t>HoloLens 2.0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http://bit.ly/2wiaOhz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5400" i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5400" i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 algn="r">
              <a:buNone/>
            </a:pPr>
            <a:endParaRPr lang="en-US" sz="4800" dirty="0">
              <a:solidFill>
                <a:schemeClr val="tx2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4AEC8-4BB5-4A3C-B1E6-64642A00B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19" y="795142"/>
            <a:ext cx="3171854" cy="27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1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58645"/>
            <a:ext cx="11430000" cy="511435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Cognitive Services</a:t>
            </a:r>
          </a:p>
          <a:p>
            <a:pPr lvl="1"/>
            <a:r>
              <a:rPr lang="en-US" dirty="0"/>
              <a:t>What</a:t>
            </a:r>
          </a:p>
          <a:p>
            <a:pPr lvl="1"/>
            <a:r>
              <a:rPr lang="en-US" dirty="0"/>
              <a:t>Why</a:t>
            </a:r>
          </a:p>
          <a:p>
            <a:r>
              <a:rPr lang="en-US" dirty="0"/>
              <a:t>APIs</a:t>
            </a:r>
          </a:p>
          <a:p>
            <a:pPr lvl="1"/>
            <a:r>
              <a:rPr lang="en-US" dirty="0"/>
              <a:t>Functional Areas and Examples</a:t>
            </a:r>
          </a:p>
          <a:p>
            <a:pPr lvl="1"/>
            <a:r>
              <a:rPr lang="en-US" dirty="0"/>
              <a:t>Pricing</a:t>
            </a:r>
            <a:endParaRPr lang="en-US" sz="2000" dirty="0"/>
          </a:p>
          <a:p>
            <a:r>
              <a:rPr lang="en-US" dirty="0"/>
              <a:t>Demonstration of Code</a:t>
            </a:r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/>
              <a:t>Application</a:t>
            </a:r>
            <a:endParaRPr lang="en-US" sz="2400" i="1" dirty="0"/>
          </a:p>
          <a:p>
            <a:r>
              <a:rPr lang="en-US" dirty="0"/>
              <a:t>Question &amp; Answer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154C9-DA12-4B64-B453-FB37D6241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565" y="795142"/>
            <a:ext cx="3713379" cy="31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9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0553" y="2473824"/>
            <a:ext cx="5219701" cy="1871031"/>
          </a:xfrm>
        </p:spPr>
        <p:txBody>
          <a:bodyPr/>
          <a:lstStyle/>
          <a:p>
            <a:r>
              <a:rPr lang="en-US" dirty="0"/>
              <a:t>Jeff Ramos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Associate Lead Consultant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Magenic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– SoCal (San Diego)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49A90-EFED-4F56-AD66-2FFDFE3D2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806" y="2342108"/>
            <a:ext cx="5497480" cy="1337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3ABED-8E76-4560-9A2C-CE32360E0D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879" y="537354"/>
            <a:ext cx="2749064" cy="1543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FF8A6C-B202-4FFC-9C1B-7CEF3B5CA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266" y="3853543"/>
            <a:ext cx="3380324" cy="1901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B0D9A-CC51-4EBC-9622-55B158684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27" y="3982387"/>
            <a:ext cx="3130939" cy="1643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49329A-7F60-49FB-AA07-261486515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05" y="511433"/>
            <a:ext cx="1603602" cy="1568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C9CD6A-E70A-4697-9444-6BDCB2FB1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16" y="537354"/>
            <a:ext cx="1089291" cy="154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3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99" y="972386"/>
            <a:ext cx="11430000" cy="483292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Artificial Intelligence Algorithms</a:t>
            </a:r>
          </a:p>
          <a:p>
            <a:endParaRPr lang="en-US" dirty="0"/>
          </a:p>
          <a:p>
            <a:r>
              <a:rPr lang="en-US" dirty="0"/>
              <a:t>REST APIs</a:t>
            </a:r>
          </a:p>
          <a:p>
            <a:endParaRPr lang="en-US" dirty="0"/>
          </a:p>
          <a:p>
            <a:r>
              <a:rPr lang="en-US" dirty="0"/>
              <a:t>Cross-Platform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Cognitive Services?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30" y="3472945"/>
            <a:ext cx="2898422" cy="2288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001" y="114468"/>
            <a:ext cx="3706666" cy="37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99" y="972387"/>
            <a:ext cx="3998688" cy="1385532"/>
          </a:xfrm>
        </p:spPr>
        <p:txBody>
          <a:bodyPr/>
          <a:lstStyle/>
          <a:p>
            <a:r>
              <a:rPr lang="en-US" dirty="0"/>
              <a:t>User Experiences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Azure Cognitive Services?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365" y="582974"/>
            <a:ext cx="3957483" cy="1972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84" y="2624660"/>
            <a:ext cx="4258098" cy="1528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7" y="4306482"/>
            <a:ext cx="4767166" cy="1498829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2AF5A99-0195-4C73-8E19-69CA132181D4}"/>
              </a:ext>
            </a:extLst>
          </p:cNvPr>
          <p:cNvSpPr txBox="1">
            <a:spLocks/>
          </p:cNvSpPr>
          <p:nvPr/>
        </p:nvSpPr>
        <p:spPr>
          <a:xfrm>
            <a:off x="152984" y="2664542"/>
            <a:ext cx="3010546" cy="1317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Engaging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79B5829-F272-4B16-91F3-B03FEB93C6F0}"/>
              </a:ext>
            </a:extLst>
          </p:cNvPr>
          <p:cNvSpPr txBox="1">
            <a:spLocks/>
          </p:cNvSpPr>
          <p:nvPr/>
        </p:nvSpPr>
        <p:spPr>
          <a:xfrm>
            <a:off x="4435298" y="4436078"/>
            <a:ext cx="3010546" cy="1305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Impactful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8727F50-529B-4B18-BDFC-6E12BD5F9D96}"/>
              </a:ext>
            </a:extLst>
          </p:cNvPr>
          <p:cNvSpPr txBox="1">
            <a:spLocks/>
          </p:cNvSpPr>
          <p:nvPr/>
        </p:nvSpPr>
        <p:spPr>
          <a:xfrm>
            <a:off x="4385187" y="1047389"/>
            <a:ext cx="3010546" cy="1432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Char char="»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Char char="›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Char char="−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Personalized</a:t>
            </a:r>
          </a:p>
        </p:txBody>
      </p:sp>
    </p:spTree>
    <p:extLst>
      <p:ext uri="{BB962C8B-B14F-4D97-AF65-F5344CB8AC3E}">
        <p14:creationId xmlns:p14="http://schemas.microsoft.com/office/powerpoint/2010/main" val="110319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uiExpand="1" build="p"/>
      <p:bldP spid="8" grpId="0" uiExpand="1" build="p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99" y="972386"/>
            <a:ext cx="11430000" cy="4832927"/>
          </a:xfrm>
        </p:spPr>
        <p:txBody>
          <a:bodyPr/>
          <a:lstStyle/>
          <a:p>
            <a:r>
              <a:rPr lang="en-US" dirty="0"/>
              <a:t>Business</a:t>
            </a:r>
          </a:p>
          <a:p>
            <a:endParaRPr lang="en-US" dirty="0"/>
          </a:p>
          <a:p>
            <a:pPr lvl="1"/>
            <a:r>
              <a:rPr lang="en-US" dirty="0"/>
              <a:t>Competitive Advantage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Accessible</a:t>
            </a:r>
          </a:p>
          <a:p>
            <a:endParaRPr lang="en-US" dirty="0"/>
          </a:p>
          <a:p>
            <a:pPr lvl="1"/>
            <a:r>
              <a:rPr lang="en-US" dirty="0"/>
              <a:t>Cost-Effective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Azure Cognitive Services?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48" y="1014565"/>
            <a:ext cx="6589838" cy="37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8558" y="2507770"/>
            <a:ext cx="8551023" cy="1058082"/>
          </a:xfrm>
        </p:spPr>
        <p:txBody>
          <a:bodyPr/>
          <a:lstStyle/>
          <a:p>
            <a:r>
              <a:rPr lang="en-US" dirty="0"/>
              <a:t>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92848-0AEC-4E2B-B03C-ED1E99BF3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85" y="456896"/>
            <a:ext cx="8255726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99" y="1389667"/>
            <a:ext cx="11430000" cy="4415646"/>
          </a:xfrm>
        </p:spPr>
        <p:txBody>
          <a:bodyPr/>
          <a:lstStyle/>
          <a:p>
            <a:r>
              <a:rPr lang="en-US" dirty="0"/>
              <a:t>Computer Vision API</a:t>
            </a:r>
          </a:p>
          <a:p>
            <a:endParaRPr lang="en-US" dirty="0"/>
          </a:p>
          <a:p>
            <a:r>
              <a:rPr lang="en-US" dirty="0"/>
              <a:t>Emotion API</a:t>
            </a:r>
          </a:p>
          <a:p>
            <a:endParaRPr lang="en-US" dirty="0"/>
          </a:p>
          <a:p>
            <a:r>
              <a:rPr lang="en-US" dirty="0"/>
              <a:t>Face API</a:t>
            </a:r>
          </a:p>
          <a:p>
            <a:endParaRPr lang="en-US" dirty="0"/>
          </a:p>
          <a:p>
            <a:r>
              <a:rPr lang="en-US" dirty="0"/>
              <a:t>Video API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61" y="795142"/>
            <a:ext cx="6327622" cy="28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7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99" y="1389667"/>
            <a:ext cx="11430000" cy="4415646"/>
          </a:xfrm>
        </p:spPr>
        <p:txBody>
          <a:bodyPr/>
          <a:lstStyle/>
          <a:p>
            <a:r>
              <a:rPr lang="en-US" dirty="0"/>
              <a:t>Bing Speech API</a:t>
            </a:r>
          </a:p>
          <a:p>
            <a:endParaRPr lang="en-US" dirty="0"/>
          </a:p>
          <a:p>
            <a:r>
              <a:rPr lang="en-US" dirty="0"/>
              <a:t>Speaker Recognition API</a:t>
            </a:r>
          </a:p>
          <a:p>
            <a:endParaRPr lang="en-US" dirty="0"/>
          </a:p>
          <a:p>
            <a:r>
              <a:rPr lang="en-US" dirty="0"/>
              <a:t>Custom Speech Service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16" y="795142"/>
            <a:ext cx="4911026" cy="31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Magenic">
  <a:themeElements>
    <a:clrScheme name="MAGENIC_COLORS">
      <a:dk1>
        <a:srgbClr val="56565A"/>
      </a:dk1>
      <a:lt1>
        <a:sysClr val="window" lastClr="FFFFFF"/>
      </a:lt1>
      <a:dk2>
        <a:srgbClr val="7DC242"/>
      </a:dk2>
      <a:lt2>
        <a:srgbClr val="FFC32C"/>
      </a:lt2>
      <a:accent1>
        <a:srgbClr val="7DC242"/>
      </a:accent1>
      <a:accent2>
        <a:srgbClr val="30AEE4"/>
      </a:accent2>
      <a:accent3>
        <a:srgbClr val="F37121"/>
      </a:accent3>
      <a:accent4>
        <a:srgbClr val="E81C75"/>
      </a:accent4>
      <a:accent5>
        <a:srgbClr val="78787A"/>
      </a:accent5>
      <a:accent6>
        <a:srgbClr val="999899"/>
      </a:accent6>
      <a:hlink>
        <a:srgbClr val="F37121"/>
      </a:hlink>
      <a:folHlink>
        <a:srgbClr val="78787A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enic" id="{59B01470-2074-427D-B275-2419A876B5D4}" vid="{01176793-BB43-42C0-9A44-D888E387F6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920D33F0E424FA307FF4BFD69C6B7" ma:contentTypeVersion="4" ma:contentTypeDescription="Create a new document." ma:contentTypeScope="" ma:versionID="c4aa33fb6a064822f145d15c2a6cdeed">
  <xsd:schema xmlns:xsd="http://www.w3.org/2001/XMLSchema" xmlns:xs="http://www.w3.org/2001/XMLSchema" xmlns:p="http://schemas.microsoft.com/office/2006/metadata/properties" xmlns:ns2="3e9b83a5-fbed-4917-ba15-1f94ccaa0af2" xmlns:ns3="c10a372e-a26c-4049-b542-2b19964cc85e" targetNamespace="http://schemas.microsoft.com/office/2006/metadata/properties" ma:root="true" ma:fieldsID="924e4f65aec7ad841bfd623a2cc91284" ns2:_="" ns3:_="">
    <xsd:import namespace="3e9b83a5-fbed-4917-ba15-1f94ccaa0af2"/>
    <xsd:import namespace="c10a372e-a26c-4049-b542-2b19964cc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9b83a5-fbed-4917-ba15-1f94ccaa0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0a372e-a26c-4049-b542-2b19964cc8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FEF16-5282-4853-ACCC-57112F83B32C}"/>
</file>

<file path=customXml/itemProps2.xml><?xml version="1.0" encoding="utf-8"?>
<ds:datastoreItem xmlns:ds="http://schemas.openxmlformats.org/officeDocument/2006/customXml" ds:itemID="{57723AE6-8C00-4140-96F1-87C6F21B5D1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859619B-284C-4393-8E48-981ECE13AD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Magenic</Template>
  <TotalTime>8762</TotalTime>
  <Words>408</Words>
  <Application>Microsoft Office PowerPoint</Application>
  <PresentationFormat>Widescreen</PresentationFormat>
  <Paragraphs>164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Dotum</vt:lpstr>
      <vt:lpstr>Arial</vt:lpstr>
      <vt:lpstr>Calibri</vt:lpstr>
      <vt:lpstr>Cordia New</vt:lpstr>
      <vt:lpstr>Franklin Gothic Book</vt:lpstr>
      <vt:lpstr>Franklin Gothic Medium Cond</vt:lpstr>
      <vt:lpstr>Wingdings</vt:lpstr>
      <vt:lpstr>Magenic</vt:lpstr>
      <vt:lpstr>Code Mastery: Taming Skynet:   Getting the upper hand on Artificial Intelligence  with Azure Cognitive Services  Jeff Ramos</vt:lpstr>
      <vt:lpstr>Agenda</vt:lpstr>
      <vt:lpstr>Jeff Ramos Associate Lead Consultant Magenic – SoCal (San Diego)</vt:lpstr>
      <vt:lpstr>What is Azure Cognitive Services?</vt:lpstr>
      <vt:lpstr>Why use Azure Cognitive Services?</vt:lpstr>
      <vt:lpstr>Why use Azure Cognitive Services?</vt:lpstr>
      <vt:lpstr>APIs</vt:lpstr>
      <vt:lpstr>Vision</vt:lpstr>
      <vt:lpstr>Speech</vt:lpstr>
      <vt:lpstr>Language</vt:lpstr>
      <vt:lpstr>Knowledge</vt:lpstr>
      <vt:lpstr>Search</vt:lpstr>
      <vt:lpstr>Pricing Model – Face API</vt:lpstr>
      <vt:lpstr>Demonstrations</vt:lpstr>
      <vt:lpstr>Question &amp; Answer</vt:lpstr>
      <vt:lpstr>Contact Info</vt:lpstr>
      <vt:lpstr>Resources</vt:lpstr>
    </vt:vector>
  </TitlesOfParts>
  <Company>Magenic Technologies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Patterson Proposal</dc:title>
  <dc:creator>Jeff James</dc:creator>
  <cp:lastModifiedBy>Jeff Ramos</cp:lastModifiedBy>
  <cp:revision>254</cp:revision>
  <cp:lastPrinted>2017-05-25T17:54:42Z</cp:lastPrinted>
  <dcterms:created xsi:type="dcterms:W3CDTF">2015-01-28T22:34:05Z</dcterms:created>
  <dcterms:modified xsi:type="dcterms:W3CDTF">2017-08-01T16:24:03Z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0x0101005CF920D33F0E424FA307FF4BFD69C6B7</vt:lpwstr>
  </property>
</Properties>
</file>