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0" r:id="rId5"/>
    <p:sldId id="322" r:id="rId6"/>
    <p:sldId id="357" r:id="rId7"/>
    <p:sldId id="355" r:id="rId8"/>
    <p:sldId id="354" r:id="rId9"/>
    <p:sldId id="347" r:id="rId10"/>
    <p:sldId id="356" r:id="rId11"/>
    <p:sldId id="353" r:id="rId12"/>
    <p:sldId id="350" r:id="rId13"/>
    <p:sldId id="351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242"/>
    <a:srgbClr val="33CC33"/>
    <a:srgbClr val="006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1883" autoAdjust="0"/>
  </p:normalViewPr>
  <p:slideViewPr>
    <p:cSldViewPr snapToGrid="0" showGuides="1">
      <p:cViewPr varScale="1">
        <p:scale>
          <a:sx n="61" d="100"/>
          <a:sy n="61" d="100"/>
        </p:scale>
        <p:origin x="64" y="208"/>
      </p:cViewPr>
      <p:guideLst>
        <p:guide orient="horz" pos="139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 system doesn’t have the CORDIA </a:t>
            </a:r>
            <a:r>
              <a:rPr lang="en-US" smtClean="0"/>
              <a:t>NEW font, </a:t>
            </a:r>
            <a:r>
              <a:rPr lang="en-US" dirty="0" smtClean="0"/>
              <a:t>please use “Title</a:t>
            </a:r>
            <a:r>
              <a:rPr lang="en-US" baseline="0" dirty="0" smtClean="0"/>
              <a:t> Slide (Alt)”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579561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8600" i="1" baseline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50540" y="3933642"/>
            <a:ext cx="3254188" cy="2104849"/>
          </a:xfrm>
        </p:spPr>
        <p:txBody>
          <a:bodyPr anchor="ctr"/>
          <a:lstStyle>
            <a:lvl1pPr marL="0" indent="0" algn="r" defTabSz="182880">
              <a:lnSpc>
                <a:spcPts val="18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XX.XX.15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74863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500" b="1" dirty="0" smtClean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877.277.1044  </a:t>
            </a:r>
            <a:r>
              <a:rPr lang="en-US" sz="1800" b="1" dirty="0" smtClean="0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en-US" sz="1500" b="1" dirty="0" smtClean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magenic.com  </a:t>
            </a:r>
            <a:r>
              <a:rPr lang="en-US" sz="1800" b="1" dirty="0" smtClean="0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//</a:t>
            </a:r>
            <a:endParaRPr lang="en-US" sz="1500" b="1" dirty="0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33018" y="367409"/>
            <a:ext cx="395562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28E39B6D-4B99-497D-9F61-EDE8F8EC9C63}" type="slidenum">
              <a:rPr lang="en-US" sz="1500" b="1" baseline="0" smtClean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‹#›</a:t>
            </a:fld>
            <a:endParaRPr lang="en-US" sz="1500" b="1" baseline="0" dirty="0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10000" b="1" i="1" dirty="0" smtClean="0">
                <a:solidFill>
                  <a:srgbClr val="56565A"/>
                </a:solidFill>
                <a:latin typeface="Cordia New" panose="020B0304020202020204" pitchFamily="34" charset="-34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10000" b="1" i="1" dirty="0">
              <a:solidFill>
                <a:srgbClr val="56565A"/>
              </a:solidFill>
              <a:latin typeface="Cordia New" panose="020B0304020202020204" pitchFamily="34" charset="-34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51617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50540" y="3933642"/>
            <a:ext cx="3254188" cy="2104849"/>
          </a:xfrm>
        </p:spPr>
        <p:txBody>
          <a:bodyPr anchor="ctr"/>
          <a:lstStyle>
            <a:lvl1pPr marL="0" indent="0" algn="r" defTabSz="182880">
              <a:lnSpc>
                <a:spcPts val="18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XX.XX.15</a:t>
            </a:r>
          </a:p>
        </p:txBody>
      </p:sp>
    </p:spTree>
    <p:extLst>
      <p:ext uri="{BB962C8B-B14F-4D97-AF65-F5344CB8AC3E}">
        <p14:creationId xmlns:p14="http://schemas.microsoft.com/office/powerpoint/2010/main" val="323024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5" y="1454203"/>
            <a:ext cx="9303384" cy="1862379"/>
          </a:xfrm>
        </p:spPr>
        <p:txBody>
          <a:bodyPr/>
          <a:lstStyle/>
          <a:p>
            <a:r>
              <a:rPr lang="en-US" sz="3600" i="0" dirty="0">
                <a:solidFill>
                  <a:schemeClr val="tx2"/>
                </a:solidFill>
                <a:latin typeface="Franklin Gothic Medium Cond" panose="020B0606030402020204" pitchFamily="34" charset="0"/>
                <a:cs typeface="+mj-cs"/>
              </a:rPr>
              <a:t>Code Mastery: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i="0" dirty="0" smtClean="0"/>
              <a:t>Do You Really Need That SPA?</a:t>
            </a:r>
            <a:br>
              <a:rPr lang="en-US" sz="3600" b="1" i="0" dirty="0" smtClean="0"/>
            </a:br>
            <a:r>
              <a:rPr lang="en-US" sz="2800" b="1" dirty="0" smtClean="0"/>
              <a:t>Lou R. Houlemarde</a:t>
            </a:r>
            <a:endParaRPr lang="en-US" sz="2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August 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pPr marL="457200" lvl="1" indent="0">
              <a:buNone/>
            </a:pP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Lou R. Houlemarde</a:t>
            </a: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LouH@Magenic.com</a:t>
            </a: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r>
              <a:rPr lang="en-US" sz="5400" i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5400" i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5400" i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US" sz="48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Thank </a:t>
            </a:r>
            <a:r>
              <a:rPr lang="en-US" sz="4800" dirty="0" smtClean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you !</a:t>
            </a:r>
            <a:endParaRPr lang="en-US" sz="48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pPr lvl="1"/>
            <a:r>
              <a:rPr lang="en-US" sz="2000" dirty="0"/>
              <a:t>Lead Consultant with Magenic </a:t>
            </a:r>
            <a:r>
              <a:rPr lang="en-US" sz="2000" dirty="0" smtClean="0"/>
              <a:t>with nearly 20 years professional programming experience</a:t>
            </a:r>
          </a:p>
          <a:p>
            <a:pPr lvl="1"/>
            <a:r>
              <a:rPr lang="en-US" sz="2000" dirty="0" smtClean="0"/>
              <a:t>Microsoft technologies since VB6 and ASP to C# and </a:t>
            </a:r>
            <a:r>
              <a:rPr lang="en-US" sz="2000" dirty="0" err="1" smtClean="0"/>
              <a:t>.Net</a:t>
            </a:r>
            <a:r>
              <a:rPr lang="en-US" sz="2000" dirty="0" smtClean="0"/>
              <a:t> Core</a:t>
            </a:r>
          </a:p>
          <a:p>
            <a:pPr lvl="1"/>
            <a:r>
              <a:rPr lang="en-US" sz="2000" dirty="0"/>
              <a:t>Business </a:t>
            </a:r>
            <a:r>
              <a:rPr lang="en-US" sz="2000" dirty="0" smtClean="0"/>
              <a:t>experience (practical solutions and bottom lines…)</a:t>
            </a:r>
            <a:endParaRPr lang="en-US" sz="2000" dirty="0"/>
          </a:p>
          <a:p>
            <a:r>
              <a:rPr lang="en-US" dirty="0" smtClean="0"/>
              <a:t>Single </a:t>
            </a:r>
            <a:r>
              <a:rPr lang="en-US" dirty="0"/>
              <a:t>Page </a:t>
            </a:r>
            <a:r>
              <a:rPr lang="en-US" dirty="0" smtClean="0"/>
              <a:t>Applications…</a:t>
            </a:r>
            <a:endParaRPr lang="en-US" dirty="0"/>
          </a:p>
          <a:p>
            <a:pPr lvl="1"/>
            <a:r>
              <a:rPr lang="en-US" sz="2000" dirty="0" smtClean="0"/>
              <a:t>What are they and key capabilities</a:t>
            </a:r>
          </a:p>
          <a:p>
            <a:pPr lvl="1"/>
            <a:r>
              <a:rPr lang="en-US" sz="2000" dirty="0" smtClean="0"/>
              <a:t>The flip side: complexity, learning curves, development time, costs</a:t>
            </a:r>
          </a:p>
          <a:p>
            <a:pPr lvl="1"/>
            <a:r>
              <a:rPr lang="en-US" sz="2000" dirty="0" smtClean="0"/>
              <a:t>When it makes sense to revisit some solid Microsoft alternatives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Q/A</a:t>
            </a:r>
          </a:p>
          <a:p>
            <a:r>
              <a:rPr lang="en-US" dirty="0" smtClean="0"/>
              <a:t>Contact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Mastery…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0047" y="3751837"/>
            <a:ext cx="3637129" cy="182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Mastering development tools &amp; technologies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99142" y="3751837"/>
            <a:ext cx="3637129" cy="186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Mastering languages and the general practice of coding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9139" y="1339755"/>
            <a:ext cx="3637129" cy="186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Mastering what code solutions work best for the business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500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0078 0.112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60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Frameworks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Large client-side libraries w/ server-side build process (Node.JS)</a:t>
            </a:r>
            <a:endParaRPr lang="en-US" dirty="0"/>
          </a:p>
          <a:p>
            <a:r>
              <a:rPr lang="en-US" dirty="0" smtClean="0"/>
              <a:t>Allow cleaner separation of code</a:t>
            </a:r>
            <a:r>
              <a:rPr lang="en-US" dirty="0"/>
              <a:t> </a:t>
            </a:r>
            <a:r>
              <a:rPr lang="en-US" dirty="0" smtClean="0"/>
              <a:t>&amp; data (M-V-VM)</a:t>
            </a:r>
          </a:p>
          <a:p>
            <a:r>
              <a:rPr lang="en-US" dirty="0" smtClean="0"/>
              <a:t>Abstract the DOM and remove direct manipulation</a:t>
            </a:r>
          </a:p>
          <a:p>
            <a:r>
              <a:rPr lang="en-US" dirty="0" smtClean="0"/>
              <a:t>And </a:t>
            </a:r>
            <a:r>
              <a:rPr lang="en-US" dirty="0"/>
              <a:t>of course… no page </a:t>
            </a:r>
            <a:r>
              <a:rPr lang="en-US" dirty="0" smtClean="0"/>
              <a:t>refreshes!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pic>
        <p:nvPicPr>
          <p:cNvPr id="10" name="Picture 12" descr="Image result for single page applications v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20" y="1449288"/>
            <a:ext cx="2541056" cy="15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single page applications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34" y="1553268"/>
            <a:ext cx="34194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single page applications ember angular react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38" y="1890611"/>
            <a:ext cx="2409089" cy="10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03" y="911225"/>
            <a:ext cx="6579249" cy="51625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</a:t>
            </a:r>
            <a:r>
              <a:rPr lang="en-US" dirty="0" smtClean="0"/>
              <a:t>ypical AngularJS SPA route</a:t>
            </a:r>
            <a:endParaRPr lang="en-US" dirty="0"/>
          </a:p>
        </p:txBody>
      </p:sp>
      <p:sp>
        <p:nvSpPr>
          <p:cNvPr id="2" name="Pentagon 1"/>
          <p:cNvSpPr/>
          <p:nvPr/>
        </p:nvSpPr>
        <p:spPr>
          <a:xfrm>
            <a:off x="807377" y="957471"/>
            <a:ext cx="2211032" cy="9559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Module-based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 flipH="1">
            <a:off x="8654312" y="4448463"/>
            <a:ext cx="2200762" cy="9559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br>
              <a:rPr lang="en-US" dirty="0" smtClean="0"/>
            </a:br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807376" y="4309422"/>
            <a:ext cx="2136371" cy="10510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807376" y="2545069"/>
            <a:ext cx="2136371" cy="10510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 flipH="1">
            <a:off x="8654312" y="2823152"/>
            <a:ext cx="2200762" cy="9559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br>
              <a:rPr lang="en-US" dirty="0" smtClean="0"/>
            </a:b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 flipH="1">
            <a:off x="8701734" y="1331165"/>
            <a:ext cx="2246804" cy="9559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(and URL)</a:t>
            </a:r>
            <a:br>
              <a:rPr lang="en-US" dirty="0" smtClean="0"/>
            </a:b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Complexity</a:t>
            </a:r>
          </a:p>
          <a:p>
            <a:r>
              <a:rPr lang="en-US" sz="3600" dirty="0"/>
              <a:t>Fast rate of change (Angular JS  to 2 to 4…)</a:t>
            </a:r>
          </a:p>
          <a:p>
            <a:r>
              <a:rPr lang="en-US" sz="3600" dirty="0"/>
              <a:t>Tooling </a:t>
            </a:r>
            <a:r>
              <a:rPr lang="en-US" sz="3600" dirty="0" smtClean="0"/>
              <a:t>and ecosystem</a:t>
            </a:r>
            <a:r>
              <a:rPr lang="en-US" sz="3600" b="1" u="sng" dirty="0" smtClean="0"/>
              <a:t>s</a:t>
            </a:r>
            <a:r>
              <a:rPr lang="en-US" sz="3600" dirty="0" smtClean="0"/>
              <a:t> still evolving</a:t>
            </a:r>
          </a:p>
          <a:p>
            <a:r>
              <a:rPr lang="en-US" sz="3600" dirty="0" smtClean="0"/>
              <a:t>May be a lot of additional work, costs…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Side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5568286" y="3452883"/>
            <a:ext cx="5732060" cy="2101755"/>
          </a:xfrm>
          <a:prstGeom prst="cloud">
            <a:avLst/>
          </a:prstGeom>
          <a:solidFill>
            <a:schemeClr val="bg1">
              <a:lumMod val="95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Hey isn’t this supposed to be great for developers? Who’s side are you on?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Think About Success…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098124" y="795142"/>
            <a:ext cx="5168348" cy="386433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84630" y="5018098"/>
            <a:ext cx="15953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Cost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65112" y="1986707"/>
            <a:ext cx="23935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Features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1733" y="1986707"/>
            <a:ext cx="22939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Velocity</a:t>
            </a:r>
            <a:endParaRPr lang="en-US" sz="4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52491" y="1149506"/>
            <a:ext cx="8863223" cy="5913125"/>
            <a:chOff x="1172107" y="2495987"/>
            <a:chExt cx="8863223" cy="5913125"/>
          </a:xfrm>
          <a:scene3d>
            <a:camera prst="perspectiveRelaxed"/>
            <a:lightRig rig="threePt" dir="t"/>
          </a:scene3d>
        </p:grpSpPr>
        <p:sp>
          <p:nvSpPr>
            <p:cNvPr id="18" name="Isosceles Triangle 17"/>
            <p:cNvSpPr/>
            <p:nvPr/>
          </p:nvSpPr>
          <p:spPr>
            <a:xfrm>
              <a:off x="2428058" y="2495987"/>
              <a:ext cx="6460435" cy="4830418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1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4925"/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4585" y="7524254"/>
              <a:ext cx="1994170" cy="884858"/>
            </a:xfrm>
            <a:prstGeom prst="rect">
              <a:avLst/>
            </a:prstGeom>
            <a:noFill/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b="1" dirty="0" smtClean="0"/>
                <a:t>Cost</a:t>
              </a:r>
              <a:endParaRPr lang="en-US" sz="4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38141" y="4411637"/>
              <a:ext cx="2697189" cy="884858"/>
            </a:xfrm>
            <a:prstGeom prst="rect">
              <a:avLst/>
            </a:prstGeom>
            <a:noFill/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b="1" dirty="0" smtClean="0"/>
                <a:t>Features</a:t>
              </a:r>
              <a:endParaRPr lang="en-US" sz="4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72107" y="4411637"/>
              <a:ext cx="2867421" cy="884858"/>
            </a:xfrm>
            <a:prstGeom prst="rect">
              <a:avLst/>
            </a:prstGeom>
            <a:noFill/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b="1" dirty="0" smtClean="0"/>
                <a:t>Velocity</a:t>
              </a:r>
              <a:endParaRPr lang="en-US" sz="4000" b="1" dirty="0"/>
            </a:p>
          </p:txBody>
        </p:sp>
      </p:grpSp>
      <p:sp>
        <p:nvSpPr>
          <p:cNvPr id="23" name="Up Arrow 22"/>
          <p:cNvSpPr/>
          <p:nvPr/>
        </p:nvSpPr>
        <p:spPr>
          <a:xfrm>
            <a:off x="814685" y="1338510"/>
            <a:ext cx="933252" cy="4338150"/>
          </a:xfrm>
          <a:prstGeom prst="upArrow">
            <a:avLst/>
          </a:prstGeom>
          <a:scene3d>
            <a:camera prst="perspectiveHeroicExtremeLeftFacing" fov="900000">
              <a:rot lat="1432616" lon="1309192" rev="126683"/>
            </a:camera>
            <a:lightRig rig="contrasting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/>
              <a:t>Success</a:t>
            </a:r>
            <a:endParaRPr lang="en-US" sz="3200" b="1" dirty="0"/>
          </a:p>
        </p:txBody>
      </p:sp>
      <p:sp>
        <p:nvSpPr>
          <p:cNvPr id="27" name="Can 26"/>
          <p:cNvSpPr/>
          <p:nvPr/>
        </p:nvSpPr>
        <p:spPr>
          <a:xfrm>
            <a:off x="3372297" y="1919741"/>
            <a:ext cx="623467" cy="3088738"/>
          </a:xfrm>
          <a:prstGeom prst="can">
            <a:avLst/>
          </a:prstGeom>
          <a:gradFill flip="none" rotWithShape="1">
            <a:gsLst>
              <a:gs pos="26000">
                <a:schemeClr val="accent2">
                  <a:lumMod val="110000"/>
                  <a:satMod val="105000"/>
                  <a:tint val="67000"/>
                  <a:alpha val="46000"/>
                </a:schemeClr>
              </a:gs>
              <a:gs pos="10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2568301" y="4256209"/>
            <a:ext cx="676174" cy="103600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5487928" y="254524"/>
            <a:ext cx="460460" cy="281063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5318620" y="2590181"/>
            <a:ext cx="506174" cy="804172"/>
          </a:xfrm>
          <a:prstGeom prst="can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64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7270589" y="2435369"/>
            <a:ext cx="654689" cy="2633063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  <a:alpha val="64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86353" y="321012"/>
            <a:ext cx="3719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…What matters most is the value delivered to the business; the underlying technology must allow the project to be </a:t>
            </a:r>
            <a:r>
              <a:rPr lang="en-US" sz="2800" i="1" dirty="0" smtClean="0"/>
              <a:t>positioned</a:t>
            </a:r>
            <a:r>
              <a:rPr lang="en-US" sz="2800" dirty="0" smtClean="0"/>
              <a:t> for it!</a:t>
            </a:r>
            <a:endParaRPr lang="en-US" sz="2800" dirty="0"/>
          </a:p>
        </p:txBody>
      </p:sp>
      <p:sp>
        <p:nvSpPr>
          <p:cNvPr id="31" name="Can 30"/>
          <p:cNvSpPr/>
          <p:nvPr/>
        </p:nvSpPr>
        <p:spPr>
          <a:xfrm>
            <a:off x="8345410" y="4027649"/>
            <a:ext cx="683326" cy="1263654"/>
          </a:xfrm>
          <a:prstGeom prst="can">
            <a:avLst/>
          </a:prstGeom>
          <a:gradFill flip="none" rotWithShape="1">
            <a:gsLst>
              <a:gs pos="26000">
                <a:schemeClr val="accent2">
                  <a:lumMod val="110000"/>
                  <a:satMod val="105000"/>
                  <a:tint val="67000"/>
                  <a:alpha val="46000"/>
                </a:schemeClr>
              </a:gs>
              <a:gs pos="10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7" grpId="0"/>
      <p:bldP spid="7" grpId="1"/>
      <p:bldP spid="8" grpId="0"/>
      <p:bldP spid="8" grpId="1"/>
      <p:bldP spid="23" grpId="0" animBg="1"/>
      <p:bldP spid="27" grpId="0" animBg="1"/>
      <p:bldP spid="26" grpId="0" animBg="1"/>
      <p:bldP spid="28" grpId="0" animBg="1"/>
      <p:bldP spid="30" grpId="0" animBg="1"/>
      <p:bldP spid="29" grpId="0" animBg="1"/>
      <p:bldP spid="32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ASP Forms</a:t>
            </a:r>
          </a:p>
          <a:p>
            <a:pPr lvl="1"/>
            <a:r>
              <a:rPr lang="en-US" sz="2000" dirty="0" smtClean="0"/>
              <a:t>Still going strong!</a:t>
            </a:r>
          </a:p>
          <a:p>
            <a:pPr lvl="1"/>
            <a:r>
              <a:rPr lang="en-US" sz="2000" dirty="0" smtClean="0"/>
              <a:t>RAD is still relevant</a:t>
            </a:r>
          </a:p>
          <a:p>
            <a:pPr lvl="1"/>
            <a:r>
              <a:rPr lang="en-US" sz="2000" dirty="0" smtClean="0"/>
              <a:t>Good designs can be secure and testable.</a:t>
            </a:r>
            <a:endParaRPr lang="en-US" sz="2000" dirty="0"/>
          </a:p>
          <a:p>
            <a:r>
              <a:rPr lang="en-US" sz="2400" dirty="0" smtClean="0"/>
              <a:t>MVC 5 </a:t>
            </a:r>
          </a:p>
          <a:p>
            <a:pPr lvl="1"/>
            <a:r>
              <a:rPr lang="en-US" sz="2000" dirty="0" smtClean="0"/>
              <a:t>Also a vibrant ecosystem</a:t>
            </a:r>
          </a:p>
          <a:p>
            <a:pPr lvl="1"/>
            <a:r>
              <a:rPr lang="en-US" sz="2000" dirty="0" smtClean="0"/>
              <a:t>Mature Framework</a:t>
            </a:r>
          </a:p>
          <a:p>
            <a:r>
              <a:rPr lang="en-US" sz="2400" dirty="0" err="1" smtClean="0"/>
              <a:t>ASP.Net</a:t>
            </a:r>
            <a:r>
              <a:rPr lang="en-US" sz="2400" dirty="0" smtClean="0"/>
              <a:t> Core: </a:t>
            </a:r>
          </a:p>
          <a:p>
            <a:pPr lvl="1"/>
            <a:r>
              <a:rPr lang="en-US" sz="2000" dirty="0" smtClean="0"/>
              <a:t>Open Sourced</a:t>
            </a:r>
          </a:p>
          <a:p>
            <a:pPr lvl="1"/>
            <a:r>
              <a:rPr lang="en-US" sz="2000" dirty="0" smtClean="0"/>
              <a:t>Multi-platform</a:t>
            </a:r>
          </a:p>
          <a:p>
            <a:pPr lvl="1"/>
            <a:r>
              <a:rPr lang="en-US" sz="2000" dirty="0" smtClean="0"/>
              <a:t>Unified API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Microsoft-based Alternatives for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2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/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NC_PPT_FINAL">
  <a:themeElements>
    <a:clrScheme name="MAGENIC_COLORS">
      <a:dk1>
        <a:srgbClr val="56565A"/>
      </a:dk1>
      <a:lt1>
        <a:sysClr val="window" lastClr="FFFFFF"/>
      </a:lt1>
      <a:dk2>
        <a:srgbClr val="7DC242"/>
      </a:dk2>
      <a:lt2>
        <a:srgbClr val="FFC32C"/>
      </a:lt2>
      <a:accent1>
        <a:srgbClr val="7DC242"/>
      </a:accent1>
      <a:accent2>
        <a:srgbClr val="30AEE4"/>
      </a:accent2>
      <a:accent3>
        <a:srgbClr val="F37121"/>
      </a:accent3>
      <a:accent4>
        <a:srgbClr val="E81C75"/>
      </a:accent4>
      <a:accent5>
        <a:srgbClr val="78787A"/>
      </a:accent5>
      <a:accent6>
        <a:srgbClr val="999899"/>
      </a:accent6>
      <a:hlink>
        <a:srgbClr val="F37121"/>
      </a:hlink>
      <a:folHlink>
        <a:srgbClr val="78787A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 Engagement Review.potx" id="{AC55581D-C1EC-496E-9755-164171A2FCA4}" vid="{0A464E3D-DAEE-42FE-B6A1-CED0297B7E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AGENIC_COLORS">
    <a:dk1>
      <a:srgbClr val="56565A"/>
    </a:dk1>
    <a:lt1>
      <a:sysClr val="window" lastClr="FFFFFF"/>
    </a:lt1>
    <a:dk2>
      <a:srgbClr val="7DC242"/>
    </a:dk2>
    <a:lt2>
      <a:srgbClr val="FFC32C"/>
    </a:lt2>
    <a:accent1>
      <a:srgbClr val="7DC242"/>
    </a:accent1>
    <a:accent2>
      <a:srgbClr val="30AEE4"/>
    </a:accent2>
    <a:accent3>
      <a:srgbClr val="F37121"/>
    </a:accent3>
    <a:accent4>
      <a:srgbClr val="E81C75"/>
    </a:accent4>
    <a:accent5>
      <a:srgbClr val="78787A"/>
    </a:accent5>
    <a:accent6>
      <a:srgbClr val="999899"/>
    </a:accent6>
    <a:hlink>
      <a:srgbClr val="F37121"/>
    </a:hlink>
    <a:folHlink>
      <a:srgbClr val="78787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920D33F0E424FA307FF4BFD69C6B7" ma:contentTypeVersion="4" ma:contentTypeDescription="Create a new document." ma:contentTypeScope="" ma:versionID="c4aa33fb6a064822f145d15c2a6cdeed">
  <xsd:schema xmlns:xsd="http://www.w3.org/2001/XMLSchema" xmlns:xs="http://www.w3.org/2001/XMLSchema" xmlns:p="http://schemas.microsoft.com/office/2006/metadata/properties" xmlns:ns2="3e9b83a5-fbed-4917-ba15-1f94ccaa0af2" xmlns:ns3="c10a372e-a26c-4049-b542-2b19964cc85e" targetNamespace="http://schemas.microsoft.com/office/2006/metadata/properties" ma:root="true" ma:fieldsID="924e4f65aec7ad841bfd623a2cc91284" ns2:_="" ns3:_="">
    <xsd:import namespace="3e9b83a5-fbed-4917-ba15-1f94ccaa0af2"/>
    <xsd:import namespace="c10a372e-a26c-4049-b542-2b19964cc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b83a5-fbed-4917-ba15-1f94ccaa0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a372e-a26c-4049-b542-2b19964cc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59619B-284C-4393-8E48-981ECE13AD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723AE6-8C00-4140-96F1-87C6F21B5D1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4B0E491-4C40-491C-8E91-0DC212D63FB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9006</TotalTime>
  <Words>277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Code Mastery: Do You Really Need That SPA? Lou R. Houlemarde</vt:lpstr>
      <vt:lpstr>Agenda</vt:lpstr>
      <vt:lpstr>Code Mastery…</vt:lpstr>
      <vt:lpstr>Single Page Applications</vt:lpstr>
      <vt:lpstr>A typical AngularJS SPA route</vt:lpstr>
      <vt:lpstr>Flip Side</vt:lpstr>
      <vt:lpstr>Let’s Think About Success…</vt:lpstr>
      <vt:lpstr>Great Microsoft-based Alternatives for Web Development</vt:lpstr>
      <vt:lpstr>Question / Answer</vt:lpstr>
      <vt:lpstr>Contact Info:</vt:lpstr>
    </vt:vector>
  </TitlesOfParts>
  <Company>Magenic Technologies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Patterson Proposal</dc:title>
  <dc:creator>LouH@magenic.com</dc:creator>
  <cp:lastModifiedBy>Lou Houlemarde</cp:lastModifiedBy>
  <cp:revision>256</cp:revision>
  <cp:lastPrinted>2017-05-25T17:54:42Z</cp:lastPrinted>
  <dcterms:created xsi:type="dcterms:W3CDTF">2015-01-28T22:34:05Z</dcterms:created>
  <dcterms:modified xsi:type="dcterms:W3CDTF">2017-07-14T17:21:55Z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0x0101005CF920D33F0E424FA307FF4BFD69C6B7</vt:lpwstr>
  </property>
</Properties>
</file>