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sldIdLst>
    <p:sldId id="270" r:id="rId5"/>
    <p:sldId id="271" r:id="rId6"/>
    <p:sldId id="310" r:id="rId7"/>
    <p:sldId id="311" r:id="rId8"/>
    <p:sldId id="323" r:id="rId9"/>
    <p:sldId id="312" r:id="rId10"/>
    <p:sldId id="313" r:id="rId11"/>
    <p:sldId id="314" r:id="rId12"/>
    <p:sldId id="316" r:id="rId13"/>
    <p:sldId id="315" r:id="rId14"/>
    <p:sldId id="317" r:id="rId15"/>
    <p:sldId id="318" r:id="rId16"/>
    <p:sldId id="319" r:id="rId17"/>
    <p:sldId id="321" r:id="rId18"/>
    <p:sldId id="320" r:id="rId19"/>
    <p:sldId id="322" r:id="rId20"/>
    <p:sldId id="324" r:id="rId21"/>
    <p:sldId id="326" r:id="rId22"/>
    <p:sldId id="325" r:id="rId23"/>
    <p:sldId id="327" r:id="rId24"/>
    <p:sldId id="328" r:id="rId25"/>
    <p:sldId id="329" r:id="rId26"/>
    <p:sldId id="30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46" autoAdjust="0"/>
    <p:restoredTop sz="81837" autoAdjust="0"/>
  </p:normalViewPr>
  <p:slideViewPr>
    <p:cSldViewPr snapToGrid="0" showGuides="1">
      <p:cViewPr>
        <p:scale>
          <a:sx n="109" d="100"/>
          <a:sy n="109" d="100"/>
        </p:scale>
        <p:origin x="384" y="144"/>
      </p:cViewPr>
      <p:guideLst>
        <p:guide orient="horz" pos="187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E5BDF-9B7E-3646-B6C9-FC2C3E116129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BADB7-1FBB-B74E-B90C-DA1567BD0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3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48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20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29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06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Normal for work node to be on a single machine or virtual machine.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Kublet</a:t>
            </a:r>
            <a:r>
              <a:rPr lang="en-US" dirty="0"/>
              <a:t> is service that allows the Master node to control the Work Node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Kubproxy</a:t>
            </a:r>
            <a:r>
              <a:rPr lang="en-US" dirty="0"/>
              <a:t> handles external networking from the pods </a:t>
            </a:r>
          </a:p>
          <a:p>
            <a:pPr marL="171450" indent="-171450">
              <a:buFontTx/>
              <a:buChar char="-"/>
            </a:pPr>
            <a:r>
              <a:rPr lang="en-US" dirty="0"/>
              <a:t>Pods are the simplest unit to work with and are created, deployed and removed as a unit</a:t>
            </a:r>
          </a:p>
          <a:p>
            <a:pPr marL="171450" indent="-171450">
              <a:buFontTx/>
              <a:buChar char="-"/>
            </a:pPr>
            <a:r>
              <a:rPr lang="en-US" dirty="0"/>
              <a:t>Pods represent a single running process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In many cases a pod only has one container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90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09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Nodes usually correspond to a physical or virtual machine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40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0846" y="1454203"/>
            <a:ext cx="7226060" cy="1862379"/>
          </a:xfrm>
        </p:spPr>
        <p:txBody>
          <a:bodyPr anchor="t">
            <a:noAutofit/>
          </a:bodyPr>
          <a:lstStyle>
            <a:lvl1pPr algn="l">
              <a:lnSpc>
                <a:spcPts val="5500"/>
              </a:lnSpc>
              <a:defRPr sz="6000" i="1" baseline="0">
                <a:solidFill>
                  <a:schemeClr val="tx1"/>
                </a:solidFill>
                <a:latin typeface="+mn-lt"/>
                <a:cs typeface="Cordia New" panose="020B0304020202020204" pitchFamily="34" charset="-34"/>
              </a:defRPr>
            </a:lvl1pPr>
          </a:lstStyle>
          <a:p>
            <a:r>
              <a:rPr lang="en-US" dirty="0"/>
              <a:t>TITLE OF THE</a:t>
            </a:r>
            <a:br>
              <a:rPr lang="en-US" dirty="0"/>
            </a:br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WILL GO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1228" y="3554081"/>
            <a:ext cx="7165678" cy="379561"/>
          </a:xfrm>
        </p:spPr>
        <p:txBody>
          <a:bodyPr>
            <a:noAutofit/>
          </a:bodyPr>
          <a:lstStyle>
            <a:lvl1pPr marL="0" indent="0" algn="l">
              <a:lnSpc>
                <a:spcPts val="1700"/>
              </a:lnSpc>
              <a:spcBef>
                <a:spcPts val="0"/>
              </a:spcBef>
              <a:buNone/>
              <a:defRPr sz="1350" b="0" kern="0" spc="30" baseline="0">
                <a:solidFill>
                  <a:schemeClr val="accent5"/>
                </a:solidFill>
                <a:latin typeface="+mn-lt"/>
                <a:cs typeface="Cordia New" panose="020B0304020202020204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Title of the presentation will be no longer than three lines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1228" y="3933642"/>
            <a:ext cx="3254188" cy="2104849"/>
          </a:xfrm>
        </p:spPr>
        <p:txBody>
          <a:bodyPr anchor="ctr"/>
          <a:lstStyle>
            <a:lvl1pPr marL="0" indent="0" algn="l" defTabSz="182880">
              <a:lnSpc>
                <a:spcPts val="1800"/>
              </a:lnSpc>
              <a:spcBef>
                <a:spcPts val="0"/>
              </a:spcBef>
              <a:buNone/>
              <a:defRPr sz="1150" b="1" baseline="0">
                <a:solidFill>
                  <a:schemeClr val="tx2"/>
                </a:solidFill>
                <a:latin typeface="+mn-lt"/>
                <a:cs typeface="Cordia New" panose="020B0304020202020204" pitchFamily="34" charset="-3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Presenter One</a:t>
            </a:r>
          </a:p>
          <a:p>
            <a:pPr lvl="0"/>
            <a:r>
              <a:rPr lang="en-US" dirty="0"/>
              <a:t>Presenter Two	</a:t>
            </a:r>
          </a:p>
          <a:p>
            <a:pPr lvl="0"/>
            <a:r>
              <a:rPr lang="en-US" dirty="0"/>
              <a:t>Presenter Three	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641228" y="668256"/>
            <a:ext cx="3782275" cy="412233"/>
          </a:xfrm>
        </p:spPr>
        <p:txBody>
          <a:bodyPr anchor="t"/>
          <a:lstStyle>
            <a:lvl1pPr marL="0" indent="0">
              <a:buNone/>
              <a:defRPr sz="2600" b="1">
                <a:solidFill>
                  <a:schemeClr val="accent6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XX.XX.18</a:t>
            </a:r>
          </a:p>
        </p:txBody>
      </p:sp>
    </p:spTree>
    <p:extLst>
      <p:ext uri="{BB962C8B-B14F-4D97-AF65-F5344CB8AC3E}">
        <p14:creationId xmlns:p14="http://schemas.microsoft.com/office/powerpoint/2010/main" val="323084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2154" y="911225"/>
            <a:ext cx="11430000" cy="48108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59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35671"/>
            <a:ext cx="308688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499" y="235671"/>
            <a:ext cx="8186001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09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 userDrawn="1"/>
        </p:nvSpPr>
        <p:spPr>
          <a:xfrm>
            <a:off x="7047297" y="345238"/>
            <a:ext cx="4433643" cy="3619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100" b="1" dirty="0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877.277.1044   </a:t>
            </a:r>
            <a:r>
              <a:rPr lang="en-US" sz="1200" b="1" i="0" dirty="0">
                <a:solidFill>
                  <a:srgbClr val="7DC242"/>
                </a:solidFill>
                <a:latin typeface="Arial Black" charset="0"/>
                <a:ea typeface="Arial Black" charset="0"/>
                <a:cs typeface="Arial Black" charset="0"/>
              </a:rPr>
              <a:t>/</a:t>
            </a:r>
            <a:r>
              <a:rPr lang="en-US" sz="1100" b="1" dirty="0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   </a:t>
            </a:r>
            <a:r>
              <a:rPr lang="en-US" sz="1100" b="1" dirty="0" err="1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magenic.com</a:t>
            </a:r>
            <a:r>
              <a:rPr lang="en-US" sz="1100" b="1" dirty="0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   </a:t>
            </a:r>
            <a:r>
              <a:rPr lang="en-US" sz="1200" b="1" i="0" dirty="0">
                <a:solidFill>
                  <a:srgbClr val="7DC242"/>
                </a:solidFill>
                <a:latin typeface="Arial Black" charset="0"/>
                <a:ea typeface="Arial Black" charset="0"/>
                <a:cs typeface="Arial Black" charset="0"/>
              </a:rPr>
              <a:t>//</a:t>
            </a:r>
            <a:endParaRPr lang="en-US" sz="1200" b="1" i="0" dirty="0">
              <a:solidFill>
                <a:srgbClr val="56565A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11374267" y="345238"/>
            <a:ext cx="457929" cy="29911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fld id="{28E39B6D-4B99-497D-9F61-EDE8F8EC9C63}" type="slidenum">
              <a:rPr lang="en-US" sz="1100" b="1" baseline="0" smtClean="0">
                <a:solidFill>
                  <a:srgbClr val="56565A"/>
                </a:solidFill>
                <a:latin typeface="+mj-lt"/>
                <a:cs typeface="Cordia New" panose="020B0304020202020204" pitchFamily="34" charset="-34"/>
              </a:rPr>
              <a:pPr algn="l"/>
              <a:t>‹#›</a:t>
            </a:fld>
            <a:endParaRPr lang="en-US" sz="1100" b="1" baseline="0" dirty="0">
              <a:solidFill>
                <a:srgbClr val="56565A"/>
              </a:solidFill>
              <a:latin typeface="+mj-lt"/>
              <a:cs typeface="Cordia New" panose="020B0304020202020204" pitchFamily="34" charset="-34"/>
            </a:endParaRPr>
          </a:p>
        </p:txBody>
      </p:sp>
      <p:sp>
        <p:nvSpPr>
          <p:cNvPr id="5" name="Subtitle 2"/>
          <p:cNvSpPr txBox="1">
            <a:spLocks/>
          </p:cNvSpPr>
          <p:nvPr userDrawn="1"/>
        </p:nvSpPr>
        <p:spPr>
          <a:xfrm>
            <a:off x="6816011" y="4975156"/>
            <a:ext cx="5267132" cy="669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5600"/>
              </a:lnSpc>
              <a:spcBef>
                <a:spcPts val="0"/>
              </a:spcBef>
            </a:pPr>
            <a:r>
              <a:rPr lang="en-US" sz="6500" b="0" i="1" dirty="0">
                <a:solidFill>
                  <a:srgbClr val="56565A"/>
                </a:solidFill>
                <a:latin typeface="+mn-lt"/>
                <a:ea typeface="Dotum" panose="020B0600000101010101" pitchFamily="34" charset="-127"/>
                <a:cs typeface="Cordia New" panose="020B0304020202020204" pitchFamily="34" charset="-34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26564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154" y="911225"/>
            <a:ext cx="11430000" cy="48108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08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447" y="252398"/>
            <a:ext cx="11429999" cy="342395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447" y="3703343"/>
            <a:ext cx="11429999" cy="201872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63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4447" y="914401"/>
            <a:ext cx="5625353" cy="480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914401"/>
            <a:ext cx="5652247" cy="480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94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500" y="904973"/>
            <a:ext cx="5611076" cy="704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500" y="1719359"/>
            <a:ext cx="5611076" cy="40027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04973"/>
            <a:ext cx="5639586" cy="704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19359"/>
            <a:ext cx="5639586" cy="40027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02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00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273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633" y="254524"/>
            <a:ext cx="4685121" cy="90733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0322" y="254524"/>
            <a:ext cx="6628598" cy="546754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3633" y="1282046"/>
            <a:ext cx="4685121" cy="44400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10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36622" y="248270"/>
            <a:ext cx="6616330" cy="54581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3633" y="254524"/>
            <a:ext cx="4685121" cy="90733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33633" y="1282046"/>
            <a:ext cx="4685121" cy="44400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98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154" y="265393"/>
            <a:ext cx="11430000" cy="51089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54" y="911225"/>
            <a:ext cx="11430000" cy="38848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48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15000"/>
        <a:buFont typeface="Franklin Gothic Book" panose="020B0503020102020204" pitchFamily="34" charset="0"/>
        <a:buChar char="»"/>
        <a:defRPr sz="2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SzPct val="130000"/>
        <a:buFont typeface="Franklin Gothic Book" panose="020B0503020102020204" pitchFamily="34" charset="0"/>
        <a:buChar char="›"/>
        <a:defRPr sz="24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Franklin Gothic Book" panose="020B0503020102020204" pitchFamily="34" charset="0"/>
        <a:buChar char="−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bernetes/minikube/releases/tag/v1.4.0" TargetMode="External"/><Relationship Id="rId2" Type="http://schemas.openxmlformats.org/officeDocument/2006/relationships/hyperlink" Target="https://kubernetes.io/docs/tasks/tools/install-kubectl/#install-kubectl-on-window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Kubernetes with Docker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Kevin E Ford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19 Oct 2019	</a:t>
            </a:r>
          </a:p>
        </p:txBody>
      </p:sp>
    </p:spTree>
    <p:extLst>
      <p:ext uri="{BB962C8B-B14F-4D97-AF65-F5344CB8AC3E}">
        <p14:creationId xmlns:p14="http://schemas.microsoft.com/office/powerpoint/2010/main" val="543732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88CB92-0FDE-F446-8E63-77E5A7171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154" y="911225"/>
            <a:ext cx="8428067" cy="4810845"/>
          </a:xfrm>
        </p:spPr>
        <p:txBody>
          <a:bodyPr/>
          <a:lstStyle/>
          <a:p>
            <a:r>
              <a:rPr lang="en-US" dirty="0"/>
              <a:t>Lightweight version of Kubernetes with single work node and master node</a:t>
            </a:r>
          </a:p>
          <a:p>
            <a:r>
              <a:rPr lang="en-US" dirty="0"/>
              <a:t>Normal recommendation for production Kubernetes is to have at least a three node cluster</a:t>
            </a:r>
          </a:p>
          <a:p>
            <a:r>
              <a:rPr lang="en-US" dirty="0"/>
              <a:t>Need to set up a container service first and make sure the network is properly configured</a:t>
            </a:r>
          </a:p>
          <a:p>
            <a:pPr lvl="1"/>
            <a:r>
              <a:rPr lang="en-US" dirty="0"/>
              <a:t>In this case we are using Docker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DB8F31-C4CE-6945-948E-12C8319A8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MiniKube</a:t>
            </a:r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5F5DB907-A17F-5142-90EF-B0795D7CB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997" y="254524"/>
            <a:ext cx="353505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354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88D923-8931-9C44-AD3A-8DA186133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 Hyper-V Manager (Search Hyper-V)</a:t>
            </a:r>
          </a:p>
          <a:p>
            <a:pPr lvl="1"/>
            <a:r>
              <a:rPr lang="en-US" dirty="0"/>
              <a:t>In Virtual Switch Manager Create internal network switch and call it </a:t>
            </a:r>
            <a:r>
              <a:rPr lang="en-US" dirty="0" err="1"/>
              <a:t>Minikube</a:t>
            </a:r>
            <a:endParaRPr lang="en-US" dirty="0"/>
          </a:p>
          <a:p>
            <a:r>
              <a:rPr lang="en-US" dirty="0"/>
              <a:t>In Control Panel enter Network and Sharing Center</a:t>
            </a:r>
          </a:p>
          <a:p>
            <a:pPr lvl="1"/>
            <a:r>
              <a:rPr lang="en-US" dirty="0"/>
              <a:t>Update the “internet” connection by clicking on it to open window</a:t>
            </a:r>
          </a:p>
          <a:p>
            <a:pPr lvl="1"/>
            <a:r>
              <a:rPr lang="en-US" dirty="0"/>
              <a:t>Click properties button</a:t>
            </a:r>
          </a:p>
          <a:p>
            <a:pPr lvl="1"/>
            <a:r>
              <a:rPr lang="en-US" dirty="0"/>
              <a:t>Go to “Sharing”</a:t>
            </a:r>
          </a:p>
          <a:p>
            <a:pPr lvl="1"/>
            <a:r>
              <a:rPr lang="en-US" dirty="0"/>
              <a:t>Turn on “Allow other network users to connect…”</a:t>
            </a:r>
          </a:p>
          <a:p>
            <a:pPr lvl="1"/>
            <a:r>
              <a:rPr lang="en-US" dirty="0"/>
              <a:t>Select the </a:t>
            </a:r>
            <a:r>
              <a:rPr lang="en-US" dirty="0" err="1"/>
              <a:t>Minikube</a:t>
            </a:r>
            <a:r>
              <a:rPr lang="en-US" dirty="0"/>
              <a:t> virtual network under “Home networking connection”</a:t>
            </a:r>
          </a:p>
          <a:p>
            <a:pPr lvl="1"/>
            <a:r>
              <a:rPr lang="en-US" dirty="0"/>
              <a:t>Press OK</a:t>
            </a:r>
          </a:p>
          <a:p>
            <a:pPr lvl="1"/>
            <a:r>
              <a:rPr lang="en-US" dirty="0"/>
              <a:t>It is a good idea to restart the adapter at this point (I’ve found resetting this step fixes several network problems)</a:t>
            </a:r>
          </a:p>
          <a:p>
            <a:pPr marL="0" indent="0">
              <a:buNone/>
            </a:pPr>
            <a:r>
              <a:rPr lang="en-US" b="1" dirty="0"/>
              <a:t>Lab 1: Set up networking for Kubernetes (5 minutes)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433874-29EA-E74E-A535-B72F4269A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Networking for Kubernetes on Windows</a:t>
            </a:r>
          </a:p>
        </p:txBody>
      </p:sp>
    </p:spTree>
    <p:extLst>
      <p:ext uri="{BB962C8B-B14F-4D97-AF65-F5344CB8AC3E}">
        <p14:creationId xmlns:p14="http://schemas.microsoft.com/office/powerpoint/2010/main" val="4053880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1752F1-F77A-FA45-B149-36BC854EB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Browse to </a:t>
            </a:r>
            <a:r>
              <a:rPr lang="en-US" dirty="0">
                <a:hlinkClick r:id="rId2"/>
              </a:rPr>
              <a:t>https://kubernetes.io/docs/tasks/tools/install-kubectl/#install-kubectl-on-windows</a:t>
            </a:r>
            <a:endParaRPr lang="en-US" dirty="0"/>
          </a:p>
          <a:p>
            <a:r>
              <a:rPr lang="en-US" dirty="0"/>
              <a:t>Click “this link” to download</a:t>
            </a:r>
          </a:p>
          <a:p>
            <a:r>
              <a:rPr lang="en-US" dirty="0"/>
              <a:t>Create c:\</a:t>
            </a:r>
            <a:r>
              <a:rPr lang="en-US" dirty="0" err="1"/>
              <a:t>Kube</a:t>
            </a:r>
            <a:r>
              <a:rPr lang="en-US" dirty="0"/>
              <a:t> directory and place </a:t>
            </a:r>
            <a:r>
              <a:rPr lang="en-US" dirty="0" err="1"/>
              <a:t>kubectl.exe</a:t>
            </a:r>
            <a:r>
              <a:rPr lang="en-US" dirty="0"/>
              <a:t> in there</a:t>
            </a:r>
          </a:p>
          <a:p>
            <a:r>
              <a:rPr lang="en-US" dirty="0"/>
              <a:t>Browse to </a:t>
            </a:r>
            <a:r>
              <a:rPr lang="en-US" dirty="0">
                <a:hlinkClick r:id="rId3"/>
              </a:rPr>
              <a:t>https://github.com/kubernetes/minikube/releases/tag/v1.4.0</a:t>
            </a:r>
            <a:endParaRPr lang="en-US" dirty="0"/>
          </a:p>
          <a:p>
            <a:r>
              <a:rPr lang="en-US" dirty="0"/>
              <a:t>Download minikube-windows-amd64.exe and copy to c:\</a:t>
            </a:r>
            <a:r>
              <a:rPr lang="en-US" dirty="0" err="1"/>
              <a:t>kube</a:t>
            </a:r>
            <a:endParaRPr lang="en-US" dirty="0"/>
          </a:p>
          <a:p>
            <a:r>
              <a:rPr lang="en-US" dirty="0"/>
              <a:t>Rename minikube-windows-amd64.exe to </a:t>
            </a:r>
            <a:r>
              <a:rPr lang="en-US" dirty="0" err="1"/>
              <a:t>minikube.exe</a:t>
            </a:r>
            <a:endParaRPr lang="en-US" dirty="0"/>
          </a:p>
          <a:p>
            <a:r>
              <a:rPr lang="en-US" dirty="0"/>
              <a:t>Add c:\</a:t>
            </a:r>
            <a:r>
              <a:rPr lang="en-US" dirty="0" err="1"/>
              <a:t>Kube</a:t>
            </a:r>
            <a:r>
              <a:rPr lang="en-US" dirty="0"/>
              <a:t> to path (under system\system environment variables)</a:t>
            </a:r>
          </a:p>
          <a:p>
            <a:r>
              <a:rPr lang="en-US" dirty="0"/>
              <a:t>Open new command prompt and call </a:t>
            </a:r>
            <a:r>
              <a:rPr lang="en-US" dirty="0" err="1"/>
              <a:t>kubectl</a:t>
            </a:r>
            <a:r>
              <a:rPr lang="en-US" dirty="0"/>
              <a:t> version and </a:t>
            </a:r>
            <a:r>
              <a:rPr lang="en-US" dirty="0" err="1"/>
              <a:t>minikube</a:t>
            </a:r>
            <a:r>
              <a:rPr lang="en-US" dirty="0"/>
              <a:t> version</a:t>
            </a:r>
          </a:p>
          <a:p>
            <a:pPr marL="0" indent="0">
              <a:buNone/>
            </a:pPr>
            <a:r>
              <a:rPr lang="en-US" b="1" dirty="0"/>
              <a:t>Lab 2: Download </a:t>
            </a:r>
            <a:r>
              <a:rPr lang="en-US" b="1" dirty="0" err="1"/>
              <a:t>kubectl</a:t>
            </a:r>
            <a:r>
              <a:rPr lang="en-US" b="1" dirty="0"/>
              <a:t> and </a:t>
            </a:r>
            <a:r>
              <a:rPr lang="en-US" b="1" dirty="0" err="1"/>
              <a:t>minikube</a:t>
            </a:r>
            <a:r>
              <a:rPr lang="en-US" b="1" dirty="0"/>
              <a:t> (10 minutes)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62AF6B-0AC4-1642-BE30-667E741F2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Kubectl</a:t>
            </a:r>
            <a:r>
              <a:rPr lang="en-US" dirty="0"/>
              <a:t> and </a:t>
            </a:r>
            <a:r>
              <a:rPr lang="en-US" dirty="0" err="1"/>
              <a:t>Minikube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01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E9F232-9AFB-BE43-A63D-6079AD189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r>
              <a:rPr lang="en-US" dirty="0"/>
              <a:t>Run in </a:t>
            </a:r>
            <a:r>
              <a:rPr lang="en-US" dirty="0" err="1"/>
              <a:t>Powershell</a:t>
            </a:r>
            <a:r>
              <a:rPr lang="en-US" dirty="0"/>
              <a:t> as administrator:</a:t>
            </a:r>
          </a:p>
          <a:p>
            <a:pPr marL="0" indent="0">
              <a:buNone/>
            </a:pPr>
            <a:r>
              <a:rPr lang="en-US" dirty="0" err="1"/>
              <a:t>minikube</a:t>
            </a:r>
            <a:r>
              <a:rPr lang="en-US" dirty="0"/>
              <a:t> start --</a:t>
            </a:r>
            <a:r>
              <a:rPr lang="en-US" dirty="0" err="1"/>
              <a:t>kubernetes</a:t>
            </a:r>
            <a:r>
              <a:rPr lang="en-US" dirty="0"/>
              <a:t>-version="v1.16.0" --</a:t>
            </a:r>
            <a:r>
              <a:rPr lang="en-US" dirty="0" err="1"/>
              <a:t>vm</a:t>
            </a:r>
            <a:r>
              <a:rPr lang="en-US" dirty="0"/>
              <a:t>-driver="</a:t>
            </a:r>
            <a:r>
              <a:rPr lang="en-US" dirty="0" err="1"/>
              <a:t>hyperv</a:t>
            </a:r>
            <a:r>
              <a:rPr lang="en-US" dirty="0"/>
              <a:t>" --</a:t>
            </a:r>
            <a:r>
              <a:rPr lang="en-US" dirty="0" err="1"/>
              <a:t>hyperv</a:t>
            </a:r>
            <a:r>
              <a:rPr lang="en-US" dirty="0"/>
              <a:t>-virtual-switch="</a:t>
            </a:r>
            <a:r>
              <a:rPr lang="en-US" dirty="0" err="1"/>
              <a:t>Minikube</a:t>
            </a:r>
            <a:r>
              <a:rPr lang="en-US" dirty="0"/>
              <a:t>"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Run </a:t>
            </a:r>
            <a:r>
              <a:rPr lang="en-US" dirty="0" err="1"/>
              <a:t>kubectl</a:t>
            </a:r>
            <a:r>
              <a:rPr lang="en-US" dirty="0"/>
              <a:t> get pods</a:t>
            </a:r>
          </a:p>
          <a:p>
            <a:pPr lvl="1"/>
            <a:r>
              <a:rPr lang="en-US" dirty="0"/>
              <a:t>Should return “No resources found.”</a:t>
            </a:r>
          </a:p>
          <a:p>
            <a:endParaRPr lang="en-US" dirty="0"/>
          </a:p>
          <a:p>
            <a:r>
              <a:rPr lang="en-US" dirty="0"/>
              <a:t>Run </a:t>
            </a:r>
            <a:r>
              <a:rPr lang="en-US" dirty="0" err="1"/>
              <a:t>kubctl</a:t>
            </a:r>
            <a:r>
              <a:rPr lang="en-US" dirty="0"/>
              <a:t> get nodes</a:t>
            </a:r>
          </a:p>
          <a:p>
            <a:pPr lvl="1"/>
            <a:r>
              <a:rPr lang="en-US" dirty="0"/>
              <a:t>Should return a single node</a:t>
            </a:r>
          </a:p>
          <a:p>
            <a:r>
              <a:rPr lang="en-US" dirty="0"/>
              <a:t>Run </a:t>
            </a:r>
            <a:r>
              <a:rPr lang="en-US" dirty="0" err="1"/>
              <a:t>minikube</a:t>
            </a:r>
            <a:r>
              <a:rPr lang="en-US" dirty="0"/>
              <a:t> dashboard</a:t>
            </a:r>
          </a:p>
          <a:p>
            <a:pPr marL="0" indent="0">
              <a:buNone/>
            </a:pPr>
            <a:r>
              <a:rPr lang="en-US" b="1" dirty="0"/>
              <a:t>Lab 3: Setup </a:t>
            </a:r>
            <a:r>
              <a:rPr lang="en-US" b="1" dirty="0" err="1"/>
              <a:t>Minikube</a:t>
            </a:r>
            <a:r>
              <a:rPr lang="en-US" b="1" dirty="0"/>
              <a:t> (15 minutes)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507F2A-BEF1-BA47-8A0C-19E3532F6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</a:t>
            </a:r>
            <a:r>
              <a:rPr lang="en-US" dirty="0" err="1"/>
              <a:t>MiniKube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A79742-9A6A-BC4D-813F-8DC8A9C54146}"/>
              </a:ext>
            </a:extLst>
          </p:cNvPr>
          <p:cNvSpPr/>
          <p:nvPr/>
        </p:nvSpPr>
        <p:spPr>
          <a:xfrm>
            <a:off x="2790497" y="1401118"/>
            <a:ext cx="4682358" cy="43554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7F72BB-0F82-A446-8EBA-6BCC62F3ADE2}"/>
              </a:ext>
            </a:extLst>
          </p:cNvPr>
          <p:cNvSpPr/>
          <p:nvPr/>
        </p:nvSpPr>
        <p:spPr>
          <a:xfrm>
            <a:off x="7490019" y="1399127"/>
            <a:ext cx="3025581" cy="42439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C7DC56-2962-B148-9FA2-16F3A001EF5F}"/>
              </a:ext>
            </a:extLst>
          </p:cNvPr>
          <p:cNvSpPr/>
          <p:nvPr/>
        </p:nvSpPr>
        <p:spPr>
          <a:xfrm>
            <a:off x="457899" y="1837297"/>
            <a:ext cx="5123093" cy="43554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2BDA9B-1648-C947-B2A9-2E3D86C5813C}"/>
              </a:ext>
            </a:extLst>
          </p:cNvPr>
          <p:cNvSpPr/>
          <p:nvPr/>
        </p:nvSpPr>
        <p:spPr>
          <a:xfrm>
            <a:off x="1937846" y="1399127"/>
            <a:ext cx="852652" cy="43554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71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0E1FCC-7E8B-2842-B1EC-A9AC042CD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Kubernetes Commands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52AD5B-5FA7-314C-8F20-1A9394D7C767}"/>
              </a:ext>
            </a:extLst>
          </p:cNvPr>
          <p:cNvSpPr/>
          <p:nvPr/>
        </p:nvSpPr>
        <p:spPr>
          <a:xfrm>
            <a:off x="386499" y="1134593"/>
            <a:ext cx="11425287" cy="605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 create deployment –Creates a deployment and a pod with one or more containers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2E4714-F21B-8044-AAF7-9B0BDD982307}"/>
              </a:ext>
            </a:extLst>
          </p:cNvPr>
          <p:cNvSpPr/>
          <p:nvPr/>
        </p:nvSpPr>
        <p:spPr>
          <a:xfrm>
            <a:off x="386499" y="2079525"/>
            <a:ext cx="11425287" cy="605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 get (pods, containers, </a:t>
            </a:r>
            <a:r>
              <a:rPr lang="en-US" dirty="0" err="1"/>
              <a:t>rc</a:t>
            </a:r>
            <a:r>
              <a:rPr lang="en-US" dirty="0"/>
              <a:t>, services, nodes, all)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45776C-9B90-854D-B6FE-2E91DAF5CCA2}"/>
              </a:ext>
            </a:extLst>
          </p:cNvPr>
          <p:cNvSpPr/>
          <p:nvPr/>
        </p:nvSpPr>
        <p:spPr>
          <a:xfrm>
            <a:off x="383356" y="3024457"/>
            <a:ext cx="11425287" cy="605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 delete (pod, container, </a:t>
            </a:r>
            <a:r>
              <a:rPr lang="en-US" dirty="0" err="1"/>
              <a:t>rc</a:t>
            </a:r>
            <a:r>
              <a:rPr lang="en-US" dirty="0"/>
              <a:t>, service, node) {name}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E06518-F77F-B248-A854-4A0E8F8D5864}"/>
              </a:ext>
            </a:extLst>
          </p:cNvPr>
          <p:cNvSpPr/>
          <p:nvPr/>
        </p:nvSpPr>
        <p:spPr>
          <a:xfrm>
            <a:off x="383355" y="3969389"/>
            <a:ext cx="11425287" cy="605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kubectl</a:t>
            </a:r>
            <a:r>
              <a:rPr lang="en-US" dirty="0"/>
              <a:t> get (pod, container, </a:t>
            </a:r>
            <a:r>
              <a:rPr lang="en-US" dirty="0" err="1"/>
              <a:t>rc</a:t>
            </a:r>
            <a:r>
              <a:rPr lang="en-US" dirty="0"/>
              <a:t>, service, node)/{name} -o </a:t>
            </a:r>
            <a:r>
              <a:rPr lang="en-US" dirty="0" err="1"/>
              <a:t>yaml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3598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FC78F4-E0EB-A24D-8E43-205FA2935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24" y="911225"/>
            <a:ext cx="11887200" cy="4810845"/>
          </a:xfrm>
        </p:spPr>
        <p:txBody>
          <a:bodyPr/>
          <a:lstStyle/>
          <a:p>
            <a:r>
              <a:rPr lang="en-US" dirty="0"/>
              <a:t>Run in </a:t>
            </a:r>
            <a:r>
              <a:rPr lang="en-US" dirty="0" err="1"/>
              <a:t>Powershell</a:t>
            </a:r>
            <a:r>
              <a:rPr lang="en-US" dirty="0"/>
              <a:t> as administrator:</a:t>
            </a:r>
          </a:p>
          <a:p>
            <a:r>
              <a:rPr lang="en-US" dirty="0"/>
              <a:t>docker pull </a:t>
            </a:r>
            <a:r>
              <a:rPr lang="en-US" dirty="0" err="1"/>
              <a:t>karthequian</a:t>
            </a:r>
            <a:r>
              <a:rPr lang="en-US" dirty="0"/>
              <a:t>/</a:t>
            </a:r>
            <a:r>
              <a:rPr lang="en-US" dirty="0" err="1"/>
              <a:t>helloworld</a:t>
            </a:r>
            <a:endParaRPr lang="en-US" dirty="0"/>
          </a:p>
          <a:p>
            <a:r>
              <a:rPr lang="en-US" dirty="0"/>
              <a:t>Create a deployment / will also create a pod</a:t>
            </a:r>
          </a:p>
          <a:p>
            <a:pPr lvl="1"/>
            <a:r>
              <a:rPr lang="en-US" dirty="0" err="1"/>
              <a:t>kubectl</a:t>
            </a:r>
            <a:r>
              <a:rPr lang="en-US" dirty="0"/>
              <a:t> create deployment first-deployment --image=</a:t>
            </a:r>
            <a:r>
              <a:rPr lang="en-US" dirty="0" err="1"/>
              <a:t>karthequian</a:t>
            </a:r>
            <a:r>
              <a:rPr lang="en-US" dirty="0"/>
              <a:t>/</a:t>
            </a:r>
            <a:r>
              <a:rPr lang="en-US" dirty="0" err="1"/>
              <a:t>helloworld:latest</a:t>
            </a:r>
            <a:endParaRPr lang="en-US" dirty="0"/>
          </a:p>
          <a:p>
            <a:r>
              <a:rPr lang="en-US" dirty="0"/>
              <a:t>Create a service</a:t>
            </a:r>
          </a:p>
          <a:p>
            <a:pPr lvl="1"/>
            <a:r>
              <a:rPr lang="en-US" dirty="0" err="1"/>
              <a:t>kubectl</a:t>
            </a:r>
            <a:r>
              <a:rPr lang="en-US" dirty="0"/>
              <a:t> expose deployment first-deployment --type=</a:t>
            </a:r>
            <a:r>
              <a:rPr lang="en-US" dirty="0" err="1"/>
              <a:t>LoadBalancer</a:t>
            </a:r>
            <a:r>
              <a:rPr lang="en-US" dirty="0"/>
              <a:t> --port=80</a:t>
            </a:r>
          </a:p>
          <a:p>
            <a:pPr lvl="1"/>
            <a:r>
              <a:rPr lang="en-US" dirty="0" err="1"/>
              <a:t>kubectl</a:t>
            </a:r>
            <a:r>
              <a:rPr lang="en-US" dirty="0"/>
              <a:t> get services</a:t>
            </a:r>
          </a:p>
          <a:p>
            <a:r>
              <a:rPr lang="en-US" dirty="0"/>
              <a:t>Run the service</a:t>
            </a:r>
          </a:p>
          <a:p>
            <a:pPr lvl="1"/>
            <a:r>
              <a:rPr lang="en-US" dirty="0" err="1"/>
              <a:t>minikube</a:t>
            </a:r>
            <a:r>
              <a:rPr lang="en-US" dirty="0"/>
              <a:t> service first-deployment </a:t>
            </a:r>
          </a:p>
          <a:p>
            <a:pPr marL="0" indent="0">
              <a:buNone/>
            </a:pPr>
            <a:r>
              <a:rPr lang="en-US" b="1" dirty="0"/>
              <a:t>Lab 4: Kubernetes Hello World, when done remove the service and deployment we created (20 minutes)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FF8C81-5FAA-9D45-AE89-116F3E0D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Kubernetes Hello World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3B8AFD-A31D-D54F-9D0F-A7B29A801712}"/>
              </a:ext>
            </a:extLst>
          </p:cNvPr>
          <p:cNvSpPr/>
          <p:nvPr/>
        </p:nvSpPr>
        <p:spPr>
          <a:xfrm>
            <a:off x="1874783" y="2360823"/>
            <a:ext cx="2460733" cy="43554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B9F8B8-8C0D-7142-A8C0-6EC10C245E3F}"/>
              </a:ext>
            </a:extLst>
          </p:cNvPr>
          <p:cNvSpPr/>
          <p:nvPr/>
        </p:nvSpPr>
        <p:spPr>
          <a:xfrm>
            <a:off x="4335517" y="2360823"/>
            <a:ext cx="2191408" cy="43554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4305EB-26E0-3C4B-A5D8-ABF73BC0028B}"/>
              </a:ext>
            </a:extLst>
          </p:cNvPr>
          <p:cNvSpPr/>
          <p:nvPr/>
        </p:nvSpPr>
        <p:spPr>
          <a:xfrm>
            <a:off x="6526924" y="2360823"/>
            <a:ext cx="4997669" cy="43554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24B4D2-D044-BB47-BFDA-CAD8E6CA008E}"/>
              </a:ext>
            </a:extLst>
          </p:cNvPr>
          <p:cNvSpPr/>
          <p:nvPr/>
        </p:nvSpPr>
        <p:spPr>
          <a:xfrm>
            <a:off x="1874782" y="3301499"/>
            <a:ext cx="2571093" cy="43554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81B19B-C936-094D-AF50-94F4915A5018}"/>
              </a:ext>
            </a:extLst>
          </p:cNvPr>
          <p:cNvSpPr/>
          <p:nvPr/>
        </p:nvSpPr>
        <p:spPr>
          <a:xfrm>
            <a:off x="4445875" y="3301499"/>
            <a:ext cx="2191408" cy="43554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D5486B-AC6F-4C48-84D8-EE6D41EB166B}"/>
              </a:ext>
            </a:extLst>
          </p:cNvPr>
          <p:cNvSpPr/>
          <p:nvPr/>
        </p:nvSpPr>
        <p:spPr>
          <a:xfrm>
            <a:off x="6637282" y="3301499"/>
            <a:ext cx="2711669" cy="43554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23E641-1505-204D-B985-ED7BF1F1D9B4}"/>
              </a:ext>
            </a:extLst>
          </p:cNvPr>
          <p:cNvSpPr/>
          <p:nvPr/>
        </p:nvSpPr>
        <p:spPr>
          <a:xfrm>
            <a:off x="9348951" y="3301499"/>
            <a:ext cx="1261242" cy="43554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DAE466-B62C-494D-87B5-0EDCA361FDB9}"/>
              </a:ext>
            </a:extLst>
          </p:cNvPr>
          <p:cNvSpPr/>
          <p:nvPr/>
        </p:nvSpPr>
        <p:spPr>
          <a:xfrm>
            <a:off x="876301" y="4511784"/>
            <a:ext cx="2261038" cy="43554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0D91F4-1390-A241-9088-4CF04A5DD9EE}"/>
              </a:ext>
            </a:extLst>
          </p:cNvPr>
          <p:cNvSpPr/>
          <p:nvPr/>
        </p:nvSpPr>
        <p:spPr>
          <a:xfrm>
            <a:off x="3126171" y="4507146"/>
            <a:ext cx="2191408" cy="43554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38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DD81B84-181F-844C-B48C-4C1955562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look at our replica set</a:t>
            </a:r>
          </a:p>
          <a:p>
            <a:pPr lvl="1"/>
            <a:r>
              <a:rPr lang="en-US" dirty="0" err="1"/>
              <a:t>kubectl</a:t>
            </a:r>
            <a:r>
              <a:rPr lang="en-US" dirty="0"/>
              <a:t> get </a:t>
            </a:r>
            <a:r>
              <a:rPr lang="en-US" dirty="0" err="1"/>
              <a:t>rs</a:t>
            </a:r>
            <a:endParaRPr lang="en-US" dirty="0"/>
          </a:p>
          <a:p>
            <a:r>
              <a:rPr lang="en-US" dirty="0"/>
              <a:t>Scale the deployment</a:t>
            </a:r>
          </a:p>
          <a:p>
            <a:pPr lvl="1"/>
            <a:r>
              <a:rPr lang="en-US" dirty="0" err="1"/>
              <a:t>kubectl</a:t>
            </a:r>
            <a:r>
              <a:rPr lang="en-US" dirty="0"/>
              <a:t> scale --replicas={# replicas} deploy/{deployment name}</a:t>
            </a:r>
          </a:p>
          <a:p>
            <a:r>
              <a:rPr lang="en-US" dirty="0"/>
              <a:t>Check that everything is running</a:t>
            </a:r>
          </a:p>
          <a:p>
            <a:pPr lvl="1"/>
            <a:r>
              <a:rPr lang="en-US" dirty="0" err="1"/>
              <a:t>kubctl</a:t>
            </a:r>
            <a:r>
              <a:rPr lang="en-US" dirty="0"/>
              <a:t> get deployments</a:t>
            </a:r>
          </a:p>
          <a:p>
            <a:pPr lvl="1"/>
            <a:r>
              <a:rPr lang="en-US" dirty="0" err="1"/>
              <a:t>kubctl</a:t>
            </a:r>
            <a:r>
              <a:rPr lang="en-US" dirty="0"/>
              <a:t> get </a:t>
            </a:r>
            <a:r>
              <a:rPr lang="en-US" dirty="0" err="1"/>
              <a:t>rs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/>
              <a:t>Lab 5: Scale as above with two replicas and browse to the website. Get the list of pods and delete them both (</a:t>
            </a:r>
            <a:r>
              <a:rPr lang="en-US" b="1" dirty="0" err="1"/>
              <a:t>kubectl</a:t>
            </a:r>
            <a:r>
              <a:rPr lang="en-US" b="1" dirty="0"/>
              <a:t> delete pod {pod name}). If you go and browse to the website, does it still work? (10 minutes)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86A3E8-5791-0042-9578-AC39CDA06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our deployment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02B485-05E7-A646-8CAE-1B6EAFDAB099}"/>
              </a:ext>
            </a:extLst>
          </p:cNvPr>
          <p:cNvSpPr/>
          <p:nvPr/>
        </p:nvSpPr>
        <p:spPr>
          <a:xfrm>
            <a:off x="2940819" y="2233502"/>
            <a:ext cx="2829785" cy="43554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7951AE-EC73-F344-83D7-EFFB14DB5E83}"/>
              </a:ext>
            </a:extLst>
          </p:cNvPr>
          <p:cNvSpPr/>
          <p:nvPr/>
        </p:nvSpPr>
        <p:spPr>
          <a:xfrm>
            <a:off x="5770604" y="2233502"/>
            <a:ext cx="3583461" cy="43554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47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B62C68-E744-0849-AD00-168134293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 files can be used to create entities in Kubernetes</a:t>
            </a:r>
          </a:p>
          <a:p>
            <a:r>
              <a:rPr lang="en-US" dirty="0"/>
              <a:t>YAML configurations allow </a:t>
            </a:r>
          </a:p>
          <a:p>
            <a:pPr lvl="1"/>
            <a:r>
              <a:rPr lang="en-US" dirty="0"/>
              <a:t>Deployments to be moved from one provider to another with relative ease</a:t>
            </a:r>
          </a:p>
          <a:p>
            <a:pPr lvl="1"/>
            <a:r>
              <a:rPr lang="en-US" dirty="0"/>
              <a:t>Configuration changes tracked in source control</a:t>
            </a:r>
          </a:p>
          <a:p>
            <a:r>
              <a:rPr lang="en-US" dirty="0"/>
              <a:t>We can use </a:t>
            </a:r>
            <a:r>
              <a:rPr lang="en-US" dirty="0" err="1"/>
              <a:t>kubectl</a:t>
            </a:r>
            <a:r>
              <a:rPr lang="en-US" dirty="0"/>
              <a:t> to get the </a:t>
            </a:r>
            <a:r>
              <a:rPr lang="en-US" dirty="0" err="1"/>
              <a:t>yaml</a:t>
            </a:r>
            <a:r>
              <a:rPr lang="en-US" dirty="0"/>
              <a:t> of our current </a:t>
            </a:r>
            <a:r>
              <a:rPr lang="en-US" dirty="0" err="1"/>
              <a:t>deployement</a:t>
            </a:r>
            <a:endParaRPr lang="en-US" dirty="0"/>
          </a:p>
          <a:p>
            <a:pPr lvl="1"/>
            <a:r>
              <a:rPr lang="en-US" dirty="0" err="1"/>
              <a:t>kubectl</a:t>
            </a:r>
            <a:r>
              <a:rPr lang="en-US" dirty="0"/>
              <a:t> get deployment/first-deployment -o </a:t>
            </a:r>
            <a:r>
              <a:rPr lang="en-US" dirty="0" err="1"/>
              <a:t>yaml</a:t>
            </a:r>
            <a:endParaRPr lang="en-US" dirty="0"/>
          </a:p>
          <a:p>
            <a:r>
              <a:rPr lang="en-US" dirty="0"/>
              <a:t>If we have a YAML file we can use it to create our deployment without running many commands</a:t>
            </a:r>
          </a:p>
          <a:p>
            <a:r>
              <a:rPr lang="en-US" dirty="0"/>
              <a:t>Unfortunately there are a lot, and I mean a lot, of settings that can be set</a:t>
            </a:r>
          </a:p>
          <a:p>
            <a:r>
              <a:rPr lang="en-US" dirty="0"/>
              <a:t>Required information: </a:t>
            </a:r>
            <a:r>
              <a:rPr lang="en-US" dirty="0" err="1"/>
              <a:t>apiVersion</a:t>
            </a:r>
            <a:r>
              <a:rPr lang="en-US" dirty="0"/>
              <a:t>, Kind, metadata, spec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267CC7-CE50-E14C-8BF1-4E49D27E9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YAML</a:t>
            </a:r>
          </a:p>
        </p:txBody>
      </p:sp>
    </p:spTree>
    <p:extLst>
      <p:ext uri="{BB962C8B-B14F-4D97-AF65-F5344CB8AC3E}">
        <p14:creationId xmlns:p14="http://schemas.microsoft.com/office/powerpoint/2010/main" val="4204906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E3AC3FE-CA88-C04D-BF19-9A04B7FA8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--- </a:t>
            </a:r>
          </a:p>
          <a:p>
            <a:pPr marL="0" indent="0">
              <a:buNone/>
            </a:pPr>
            <a:r>
              <a:rPr lang="en-US" sz="1800" dirty="0" err="1"/>
              <a:t>apiVersion</a:t>
            </a:r>
            <a:r>
              <a:rPr lang="en-US" sz="1800" dirty="0"/>
              <a:t>: apps/v1 </a:t>
            </a:r>
          </a:p>
          <a:p>
            <a:pPr marL="0" indent="0">
              <a:buNone/>
            </a:pPr>
            <a:r>
              <a:rPr lang="en-US" sz="1800" dirty="0"/>
              <a:t>kind: Deployment</a:t>
            </a:r>
          </a:p>
          <a:p>
            <a:pPr marL="0" indent="0">
              <a:buNone/>
            </a:pPr>
            <a:r>
              <a:rPr lang="en-US" sz="1800" dirty="0"/>
              <a:t>metadata:</a:t>
            </a:r>
          </a:p>
          <a:p>
            <a:pPr marL="0" indent="0">
              <a:buNone/>
            </a:pPr>
            <a:r>
              <a:rPr lang="en-US" sz="1800" dirty="0"/>
              <a:t>  labels:</a:t>
            </a:r>
          </a:p>
          <a:p>
            <a:pPr marL="0" indent="0">
              <a:buNone/>
            </a:pPr>
            <a:r>
              <a:rPr lang="en-US" sz="1800" dirty="0"/>
              <a:t>    app: {deployment name}</a:t>
            </a:r>
          </a:p>
          <a:p>
            <a:pPr marL="0" indent="0">
              <a:buNone/>
            </a:pPr>
            <a:r>
              <a:rPr lang="en-US" sz="1800" dirty="0"/>
              <a:t>  name: {deployment name}</a:t>
            </a:r>
          </a:p>
          <a:p>
            <a:pPr marL="0" indent="0">
              <a:buNone/>
            </a:pPr>
            <a:r>
              <a:rPr lang="en-US" sz="1800" dirty="0"/>
              <a:t>  namespace: default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3E34B4-ED9F-0E4E-AD08-796577576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 YAML File (Part 1)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F265F2-8348-F547-83B2-5934B782808C}"/>
              </a:ext>
            </a:extLst>
          </p:cNvPr>
          <p:cNvSpPr/>
          <p:nvPr/>
        </p:nvSpPr>
        <p:spPr>
          <a:xfrm>
            <a:off x="432152" y="1145216"/>
            <a:ext cx="2829785" cy="43554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B3BFC8-406B-7844-9BD9-BFE5A5BD6C1E}"/>
              </a:ext>
            </a:extLst>
          </p:cNvPr>
          <p:cNvSpPr/>
          <p:nvPr/>
        </p:nvSpPr>
        <p:spPr>
          <a:xfrm>
            <a:off x="432151" y="1580762"/>
            <a:ext cx="2829785" cy="43554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9EA3DE-2886-2F41-9B74-AA0C969CA68D}"/>
              </a:ext>
            </a:extLst>
          </p:cNvPr>
          <p:cNvSpPr/>
          <p:nvPr/>
        </p:nvSpPr>
        <p:spPr>
          <a:xfrm>
            <a:off x="403988" y="3098874"/>
            <a:ext cx="2829785" cy="43554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2792FF-9BDA-4843-B20F-D5EF7D147666}"/>
              </a:ext>
            </a:extLst>
          </p:cNvPr>
          <p:cNvSpPr/>
          <p:nvPr/>
        </p:nvSpPr>
        <p:spPr>
          <a:xfrm>
            <a:off x="432151" y="2016308"/>
            <a:ext cx="2829785" cy="43554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25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2EACC74-2FBE-8545-AC5A-C7FF67A33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spec:</a:t>
            </a:r>
          </a:p>
          <a:p>
            <a:pPr marL="0" indent="0">
              <a:buNone/>
            </a:pPr>
            <a:r>
              <a:rPr lang="en-US" sz="1800" dirty="0"/>
              <a:t>  replicas: 2</a:t>
            </a:r>
          </a:p>
          <a:p>
            <a:pPr marL="0" indent="0">
              <a:buNone/>
            </a:pPr>
            <a:r>
              <a:rPr lang="en-US" sz="1800" dirty="0"/>
              <a:t>  selector: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matchLabels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/>
              <a:t>      app: {deployment name}</a:t>
            </a:r>
          </a:p>
          <a:p>
            <a:pPr marL="0" indent="0">
              <a:buNone/>
            </a:pPr>
            <a:r>
              <a:rPr lang="en-US" sz="1800" dirty="0"/>
              <a:t>  template:</a:t>
            </a:r>
          </a:p>
          <a:p>
            <a:pPr marL="0" indent="0">
              <a:buNone/>
            </a:pPr>
            <a:r>
              <a:rPr lang="en-US" sz="1800" dirty="0"/>
              <a:t>    metadata:</a:t>
            </a:r>
          </a:p>
          <a:p>
            <a:pPr marL="0" indent="0">
              <a:buNone/>
            </a:pPr>
            <a:r>
              <a:rPr lang="en-US" sz="1800" dirty="0"/>
              <a:t>      labels:</a:t>
            </a:r>
          </a:p>
          <a:p>
            <a:pPr marL="0" indent="0">
              <a:buNone/>
            </a:pPr>
            <a:r>
              <a:rPr lang="en-US" sz="1800" dirty="0"/>
              <a:t>        app: {deployment name}</a:t>
            </a:r>
          </a:p>
          <a:p>
            <a:pPr marL="0" indent="0">
              <a:buNone/>
            </a:pPr>
            <a:r>
              <a:rPr lang="en-US" sz="1800" dirty="0"/>
              <a:t>    spec:</a:t>
            </a:r>
          </a:p>
          <a:p>
            <a:pPr marL="0" indent="0">
              <a:buNone/>
            </a:pPr>
            <a:r>
              <a:rPr lang="en-US" sz="1800" dirty="0"/>
              <a:t>      containers:</a:t>
            </a:r>
          </a:p>
          <a:p>
            <a:pPr marL="0" indent="0">
              <a:buNone/>
            </a:pPr>
            <a:r>
              <a:rPr lang="en-US" sz="1800" dirty="0"/>
              <a:t>      - image: {image name}</a:t>
            </a:r>
          </a:p>
          <a:p>
            <a:pPr marL="0" indent="0">
              <a:buNone/>
            </a:pPr>
            <a:r>
              <a:rPr lang="en-US" sz="1800" dirty="0"/>
              <a:t>        name: {name of image}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 err="1"/>
              <a:t>dnsPolicy</a:t>
            </a:r>
            <a:r>
              <a:rPr lang="en-US" sz="1800" dirty="0"/>
              <a:t>: </a:t>
            </a:r>
            <a:r>
              <a:rPr lang="en-US" sz="1800" dirty="0" err="1"/>
              <a:t>ClusterFirst</a:t>
            </a:r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CAF66D-A14E-1F4C-90AB-71D585DB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 YAML File (Part 2)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238B81-B590-AC44-8CD9-CB9844CBE182}"/>
              </a:ext>
            </a:extLst>
          </p:cNvPr>
          <p:cNvSpPr/>
          <p:nvPr/>
        </p:nvSpPr>
        <p:spPr>
          <a:xfrm>
            <a:off x="243349" y="795142"/>
            <a:ext cx="2829785" cy="43554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260000-8F1C-894A-9C37-097015C33575}"/>
              </a:ext>
            </a:extLst>
          </p:cNvPr>
          <p:cNvSpPr/>
          <p:nvPr/>
        </p:nvSpPr>
        <p:spPr>
          <a:xfrm>
            <a:off x="243348" y="1230688"/>
            <a:ext cx="2829785" cy="43554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704D53-5643-B240-BE85-C8FCF994F496}"/>
              </a:ext>
            </a:extLst>
          </p:cNvPr>
          <p:cNvSpPr/>
          <p:nvPr/>
        </p:nvSpPr>
        <p:spPr>
          <a:xfrm>
            <a:off x="243347" y="2773517"/>
            <a:ext cx="2829785" cy="43554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071FDA-A8E4-E146-B0D8-37F37D2D18F7}"/>
              </a:ext>
            </a:extLst>
          </p:cNvPr>
          <p:cNvSpPr/>
          <p:nvPr/>
        </p:nvSpPr>
        <p:spPr>
          <a:xfrm>
            <a:off x="243346" y="4247793"/>
            <a:ext cx="2829785" cy="43554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A8602E-5563-D444-9C96-9B65E2656822}"/>
              </a:ext>
            </a:extLst>
          </p:cNvPr>
          <p:cNvSpPr/>
          <p:nvPr/>
        </p:nvSpPr>
        <p:spPr>
          <a:xfrm>
            <a:off x="243346" y="4997109"/>
            <a:ext cx="4504500" cy="43554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38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22E5F39-845E-4047-9D39-8136F9D9F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just">
              <a:buNone/>
            </a:pPr>
            <a:r>
              <a:rPr lang="en-US" dirty="0"/>
              <a:t>Kubernetes is an open source system for managing applications in a container technology environment. Kubernetes automates the manual processes to deploy and scale containerized applications.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81AA8B-C702-3146-85DE-D773BD91F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Kubernetes (other than a weird name)?</a:t>
            </a:r>
          </a:p>
        </p:txBody>
      </p:sp>
    </p:spTree>
    <p:extLst>
      <p:ext uri="{BB962C8B-B14F-4D97-AF65-F5344CB8AC3E}">
        <p14:creationId xmlns:p14="http://schemas.microsoft.com/office/powerpoint/2010/main" val="2267569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072B04-5FEF-E64A-874E-0E1AA4F2B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Kubectl</a:t>
            </a:r>
            <a:r>
              <a:rPr lang="en-US" dirty="0"/>
              <a:t> delete deployment/{deployment name}</a:t>
            </a:r>
          </a:p>
          <a:p>
            <a:endParaRPr lang="en-US" dirty="0"/>
          </a:p>
          <a:p>
            <a:r>
              <a:rPr lang="en-US" dirty="0" err="1"/>
              <a:t>kubectl</a:t>
            </a:r>
            <a:r>
              <a:rPr lang="en-US" dirty="0"/>
              <a:t> create -f {</a:t>
            </a:r>
            <a:r>
              <a:rPr lang="en-US" dirty="0" err="1"/>
              <a:t>filename.yaml</a:t>
            </a: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Lab 6: Delete your current deployment, create a new </a:t>
            </a:r>
            <a:r>
              <a:rPr lang="en-US" b="1" dirty="0" err="1"/>
              <a:t>yaml</a:t>
            </a:r>
            <a:r>
              <a:rPr lang="en-US" b="1" dirty="0"/>
              <a:t> from scratch to make a new deployment for the hello world container with two scaled to two replicas (15 minutes)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8D9747-6846-4441-B768-7204F0DB0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39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DA76403-CC02-6448-8D89-7F8532D17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deploy our docker example we need to ensure the following can happen</a:t>
            </a:r>
          </a:p>
          <a:p>
            <a:pPr lvl="1"/>
            <a:r>
              <a:rPr lang="en-US" dirty="0"/>
              <a:t>We can send configuration information to the </a:t>
            </a:r>
            <a:r>
              <a:rPr lang="en-US" dirty="0" err="1"/>
              <a:t>ASP.Net</a:t>
            </a:r>
            <a:r>
              <a:rPr lang="en-US" dirty="0"/>
              <a:t> app</a:t>
            </a:r>
          </a:p>
          <a:p>
            <a:pPr lvl="1"/>
            <a:r>
              <a:rPr lang="en-US" dirty="0"/>
              <a:t>We can send secret configuration information to the </a:t>
            </a:r>
            <a:r>
              <a:rPr lang="en-US" dirty="0" err="1"/>
              <a:t>ASP.Net</a:t>
            </a:r>
            <a:r>
              <a:rPr lang="en-US" dirty="0"/>
              <a:t> app</a:t>
            </a:r>
          </a:p>
          <a:p>
            <a:pPr lvl="1"/>
            <a:r>
              <a:rPr lang="en-US" dirty="0"/>
              <a:t>Kubernetes can find our container images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Asp.Net</a:t>
            </a:r>
            <a:r>
              <a:rPr lang="en-US" dirty="0"/>
              <a:t> web service can communicate with our MySQL database</a:t>
            </a:r>
          </a:p>
          <a:p>
            <a:pPr lvl="1"/>
            <a:r>
              <a:rPr lang="en-US" dirty="0"/>
              <a:t>Our MySQL database has persistent storage</a:t>
            </a:r>
          </a:p>
          <a:p>
            <a:pPr lvl="1"/>
            <a:r>
              <a:rPr lang="en-US" dirty="0"/>
              <a:t>Both services will be deployed at the same time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Asp.Net</a:t>
            </a:r>
            <a:r>
              <a:rPr lang="en-US" dirty="0"/>
              <a:t> web service can scale independently from the MySQL database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901EDC-7E6E-8649-9294-0B503EBF6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Complex Example, Our Docker Containers</a:t>
            </a:r>
          </a:p>
        </p:txBody>
      </p:sp>
    </p:spTree>
    <p:extLst>
      <p:ext uri="{BB962C8B-B14F-4D97-AF65-F5344CB8AC3E}">
        <p14:creationId xmlns:p14="http://schemas.microsoft.com/office/powerpoint/2010/main" val="1082283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07CE09-C34B-E945-B707-8EAF6BA5B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wouldn’t want things like port numbers and the </a:t>
            </a:r>
            <a:r>
              <a:rPr lang="en-US" dirty="0" err="1"/>
              <a:t>ip</a:t>
            </a:r>
            <a:r>
              <a:rPr lang="en-US" dirty="0"/>
              <a:t> address of the </a:t>
            </a:r>
            <a:r>
              <a:rPr lang="en-US" dirty="0" err="1"/>
              <a:t>MySql</a:t>
            </a:r>
            <a:r>
              <a:rPr lang="en-US" dirty="0"/>
              <a:t> database compiled in to the app</a:t>
            </a:r>
          </a:p>
          <a:p>
            <a:r>
              <a:rPr lang="en-US" dirty="0"/>
              <a:t>We can set environment variables that our containers can use</a:t>
            </a:r>
          </a:p>
          <a:p>
            <a:r>
              <a:rPr lang="en-US" dirty="0"/>
              <a:t>To do this:</a:t>
            </a:r>
          </a:p>
          <a:p>
            <a:r>
              <a:rPr lang="en-US" dirty="0"/>
              <a:t>Create a file to contain three static variables: </a:t>
            </a:r>
            <a:r>
              <a:rPr lang="en-US" dirty="0" err="1"/>
              <a:t>MySqlLocation</a:t>
            </a:r>
            <a:r>
              <a:rPr lang="en-US" dirty="0"/>
              <a:t>, </a:t>
            </a:r>
            <a:r>
              <a:rPr lang="en-US" dirty="0" err="1"/>
              <a:t>UserId</a:t>
            </a:r>
            <a:r>
              <a:rPr lang="en-US" dirty="0"/>
              <a:t>, </a:t>
            </a:r>
            <a:r>
              <a:rPr lang="en-US" dirty="0" err="1"/>
              <a:t>Pwd</a:t>
            </a:r>
            <a:endParaRPr lang="en-US" dirty="0"/>
          </a:p>
          <a:p>
            <a:r>
              <a:rPr lang="en-US" dirty="0"/>
              <a:t>we modify the </a:t>
            </a:r>
            <a:r>
              <a:rPr lang="en-US" dirty="0" err="1"/>
              <a:t>Startup.cs</a:t>
            </a:r>
            <a:r>
              <a:rPr lang="en-US" dirty="0"/>
              <a:t> file’s </a:t>
            </a:r>
            <a:r>
              <a:rPr lang="en-US" dirty="0" err="1"/>
              <a:t>ConfigurationBuilder</a:t>
            </a:r>
            <a:r>
              <a:rPr lang="en-US" dirty="0"/>
              <a:t>() line to add: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AddEnvironmentVariables</a:t>
            </a:r>
            <a:r>
              <a:rPr lang="en-US" dirty="0"/>
              <a:t>();</a:t>
            </a:r>
          </a:p>
          <a:p>
            <a:r>
              <a:rPr lang="en-US" dirty="0"/>
              <a:t>Pull out the environment values to set the static variables </a:t>
            </a:r>
            <a:r>
              <a:rPr lang="en-US"/>
              <a:t>we created: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78E199-147B-1048-8EB3-C51DC1218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Configuration Information to our </a:t>
            </a:r>
            <a:r>
              <a:rPr lang="en-US" dirty="0" err="1"/>
              <a:t>ASP.Net</a:t>
            </a:r>
            <a:r>
              <a:rPr lang="en-US" dirty="0"/>
              <a:t> App</a:t>
            </a:r>
          </a:p>
        </p:txBody>
      </p:sp>
    </p:spTree>
    <p:extLst>
      <p:ext uri="{BB962C8B-B14F-4D97-AF65-F5344CB8AC3E}">
        <p14:creationId xmlns:p14="http://schemas.microsoft.com/office/powerpoint/2010/main" val="3020070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6F5690-8E05-7B45-BF1A-8CF035E44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marL="0" indent="0" algn="ctr">
              <a:buNone/>
            </a:pPr>
            <a:r>
              <a:rPr lang="en-US" sz="4000" dirty="0"/>
              <a:t>Q&amp;A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F80414-58B3-2B40-B547-846800FA7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16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3D3312-F61E-1F4F-9710-D3C768204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Things to Know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5EB6A3-120A-E44F-AC40-6D0B2F815289}"/>
              </a:ext>
            </a:extLst>
          </p:cNvPr>
          <p:cNvSpPr/>
          <p:nvPr/>
        </p:nvSpPr>
        <p:spPr>
          <a:xfrm>
            <a:off x="386499" y="1161535"/>
            <a:ext cx="11425287" cy="605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Came from Google in 2014 from a project called Borg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72EEDB-487F-044A-BA80-031DB5FEE338}"/>
              </a:ext>
            </a:extLst>
          </p:cNvPr>
          <p:cNvSpPr/>
          <p:nvPr/>
        </p:nvSpPr>
        <p:spPr>
          <a:xfrm>
            <a:off x="383354" y="2013865"/>
            <a:ext cx="11425287" cy="605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Confusingly also known as K8s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C0B525-785D-5440-83AE-D430533F4FFC}"/>
              </a:ext>
            </a:extLst>
          </p:cNvPr>
          <p:cNvSpPr/>
          <p:nvPr/>
        </p:nvSpPr>
        <p:spPr>
          <a:xfrm>
            <a:off x="383354" y="2866195"/>
            <a:ext cx="11425287" cy="605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 Source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D6A41B-945F-1549-B3A6-57AEB6678927}"/>
              </a:ext>
            </a:extLst>
          </p:cNvPr>
          <p:cNvSpPr/>
          <p:nvPr/>
        </p:nvSpPr>
        <p:spPr>
          <a:xfrm>
            <a:off x="383353" y="3718525"/>
            <a:ext cx="11425287" cy="605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work with a variety of container types and hosting platforms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EA956F-5F92-6648-A4FA-2DDE59C61C00}"/>
              </a:ext>
            </a:extLst>
          </p:cNvPr>
          <p:cNvSpPr/>
          <p:nvPr/>
        </p:nvSpPr>
        <p:spPr>
          <a:xfrm>
            <a:off x="383352" y="4570855"/>
            <a:ext cx="11425287" cy="605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Allows for much easier migration capabilities between providers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D5FCDB-8998-CF4B-B807-135B830A2612}"/>
              </a:ext>
            </a:extLst>
          </p:cNvPr>
          <p:cNvSpPr/>
          <p:nvPr/>
        </p:nvSpPr>
        <p:spPr>
          <a:xfrm>
            <a:off x="383352" y="5423185"/>
            <a:ext cx="11425287" cy="605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 prepared to hate YAML</a:t>
            </a:r>
          </a:p>
        </p:txBody>
      </p:sp>
    </p:spTree>
    <p:extLst>
      <p:ext uri="{BB962C8B-B14F-4D97-AF65-F5344CB8AC3E}">
        <p14:creationId xmlns:p14="http://schemas.microsoft.com/office/powerpoint/2010/main" val="384553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6B8AC78-0B1B-0147-95F7-BEEA2EE39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Problems does Kubernetes Solve?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7E5DF7-D690-8646-BC20-540A4A10AD7D}"/>
              </a:ext>
            </a:extLst>
          </p:cNvPr>
          <p:cNvSpPr/>
          <p:nvPr/>
        </p:nvSpPr>
        <p:spPr>
          <a:xfrm>
            <a:off x="386499" y="1161535"/>
            <a:ext cx="11425287" cy="605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Provisioning containers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AC5A59-D586-3B4F-9900-28C894780B38}"/>
              </a:ext>
            </a:extLst>
          </p:cNvPr>
          <p:cNvSpPr/>
          <p:nvPr/>
        </p:nvSpPr>
        <p:spPr>
          <a:xfrm>
            <a:off x="386499" y="2133409"/>
            <a:ext cx="11425287" cy="605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Instantiation of containers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1F5661-FAC8-E44A-B418-5527AA3AE4B3}"/>
              </a:ext>
            </a:extLst>
          </p:cNvPr>
          <p:cNvSpPr/>
          <p:nvPr/>
        </p:nvSpPr>
        <p:spPr>
          <a:xfrm>
            <a:off x="386499" y="3105283"/>
            <a:ext cx="11425287" cy="605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Visibility of containers to outside entities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BD2091-E7D9-CC4A-9802-08D5FFB6CC68}"/>
              </a:ext>
            </a:extLst>
          </p:cNvPr>
          <p:cNvSpPr/>
          <p:nvPr/>
        </p:nvSpPr>
        <p:spPr>
          <a:xfrm>
            <a:off x="383356" y="4077157"/>
            <a:ext cx="11425287" cy="605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Health and restarting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3FA508-0323-C34B-A6DF-1A76EA005B59}"/>
              </a:ext>
            </a:extLst>
          </p:cNvPr>
          <p:cNvSpPr/>
          <p:nvPr/>
        </p:nvSpPr>
        <p:spPr>
          <a:xfrm>
            <a:off x="383355" y="5049031"/>
            <a:ext cx="11425287" cy="605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Scaling up and down</a:t>
            </a:r>
          </a:p>
        </p:txBody>
      </p:sp>
    </p:spTree>
    <p:extLst>
      <p:ext uri="{BB962C8B-B14F-4D97-AF65-F5344CB8AC3E}">
        <p14:creationId xmlns:p14="http://schemas.microsoft.com/office/powerpoint/2010/main" val="9852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A7F635-296C-7643-ADE3-646E60D9C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 – a machine or virtual machine where Kubernetes is running</a:t>
            </a:r>
          </a:p>
          <a:p>
            <a:pPr lvl="1"/>
            <a:r>
              <a:rPr lang="en-US" dirty="0"/>
              <a:t>Master node – the main controller for the Kubernetes cluster of nodes</a:t>
            </a:r>
          </a:p>
          <a:p>
            <a:pPr lvl="1"/>
            <a:r>
              <a:rPr lang="en-US" dirty="0"/>
              <a:t>Worker Node - an individual node where containers can be run</a:t>
            </a:r>
          </a:p>
          <a:p>
            <a:r>
              <a:rPr lang="en-US" dirty="0"/>
              <a:t>Pod – A single unit that contains one or more containers</a:t>
            </a:r>
          </a:p>
          <a:p>
            <a:r>
              <a:rPr lang="en-US" dirty="0"/>
              <a:t>Deployment – A deployment of one or more pods, deployments can be scaled</a:t>
            </a:r>
          </a:p>
          <a:p>
            <a:pPr lvl="1"/>
            <a:r>
              <a:rPr lang="en-US" dirty="0"/>
              <a:t>Normally deployments will be worked with, not pods</a:t>
            </a:r>
          </a:p>
          <a:p>
            <a:r>
              <a:rPr lang="en-US" dirty="0"/>
              <a:t>Replica Set – Ensures how many replicas of a pod should be running</a:t>
            </a:r>
          </a:p>
          <a:p>
            <a:r>
              <a:rPr lang="en-US" dirty="0"/>
              <a:t>Labels – Key value pairs attached to entities such as pods to identify attributes such as release type, environment,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Selectors – Equality based and set based, allows to find items with certain labels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BEAD17-C714-B649-99B2-1B121B9DC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Kubernetes terms</a:t>
            </a:r>
          </a:p>
        </p:txBody>
      </p:sp>
    </p:spTree>
    <p:extLst>
      <p:ext uri="{BB962C8B-B14F-4D97-AF65-F5344CB8AC3E}">
        <p14:creationId xmlns:p14="http://schemas.microsoft.com/office/powerpoint/2010/main" val="2677908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973DB02-C116-C14F-A7C4-4CD7DC971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 dirty="0"/>
              <a:t>Let’s look at the parts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0A332E-D193-964A-83AD-AAFD3E90BC24}"/>
              </a:ext>
            </a:extLst>
          </p:cNvPr>
          <p:cNvSpPr/>
          <p:nvPr/>
        </p:nvSpPr>
        <p:spPr>
          <a:xfrm>
            <a:off x="2718486" y="1631092"/>
            <a:ext cx="4015946" cy="3583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Master Node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CB7392-D3A4-C748-B092-10DB3DA88627}"/>
              </a:ext>
            </a:extLst>
          </p:cNvPr>
          <p:cNvSpPr/>
          <p:nvPr/>
        </p:nvSpPr>
        <p:spPr>
          <a:xfrm>
            <a:off x="3762273" y="2187863"/>
            <a:ext cx="1928371" cy="64832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Kubernetes API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86AF4E-5E5B-274F-A2FB-517218FE24E5}"/>
              </a:ext>
            </a:extLst>
          </p:cNvPr>
          <p:cNvSpPr/>
          <p:nvPr/>
        </p:nvSpPr>
        <p:spPr>
          <a:xfrm>
            <a:off x="3762272" y="3231893"/>
            <a:ext cx="1928371" cy="64832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Scheduler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293096-2533-EF4A-B7AC-A67A3F98DCED}"/>
              </a:ext>
            </a:extLst>
          </p:cNvPr>
          <p:cNvSpPr/>
          <p:nvPr/>
        </p:nvSpPr>
        <p:spPr>
          <a:xfrm>
            <a:off x="3762272" y="4275923"/>
            <a:ext cx="1928371" cy="64832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Controller Manager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EE388DC6-F5E9-F342-971D-6555F2B89E41}"/>
              </a:ext>
            </a:extLst>
          </p:cNvPr>
          <p:cNvSpPr/>
          <p:nvPr/>
        </p:nvSpPr>
        <p:spPr>
          <a:xfrm>
            <a:off x="650929" y="3556056"/>
            <a:ext cx="1394847" cy="136819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etcd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32B7B9-82D0-A147-B656-0DAFB8E4FB54}"/>
              </a:ext>
            </a:extLst>
          </p:cNvPr>
          <p:cNvCxnSpPr>
            <a:stCxn id="10" idx="4"/>
            <a:endCxn id="4" idx="1"/>
          </p:cNvCxnSpPr>
          <p:nvPr/>
        </p:nvCxnSpPr>
        <p:spPr>
          <a:xfrm flipV="1">
            <a:off x="2045776" y="3422822"/>
            <a:ext cx="672710" cy="81733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nip Single Corner Rectangle 12">
            <a:extLst>
              <a:ext uri="{FF2B5EF4-FFF2-40B4-BE49-F238E27FC236}">
                <a16:creationId xmlns:a16="http://schemas.microsoft.com/office/drawing/2014/main" id="{5CA6698E-4732-BE40-88C7-9904193F5D55}"/>
              </a:ext>
            </a:extLst>
          </p:cNvPr>
          <p:cNvSpPr/>
          <p:nvPr/>
        </p:nvSpPr>
        <p:spPr>
          <a:xfrm>
            <a:off x="650929" y="1631092"/>
            <a:ext cx="1394847" cy="105011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kubectl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E0D435-064E-EB44-BF15-FA9CD310E7BE}"/>
              </a:ext>
            </a:extLst>
          </p:cNvPr>
          <p:cNvCxnSpPr>
            <a:stCxn id="13" idx="0"/>
            <a:endCxn id="5" idx="1"/>
          </p:cNvCxnSpPr>
          <p:nvPr/>
        </p:nvCxnSpPr>
        <p:spPr>
          <a:xfrm>
            <a:off x="2045776" y="2156150"/>
            <a:ext cx="1716497" cy="35587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EB98C25-F905-0D49-962A-3CACD84E13AF}"/>
              </a:ext>
            </a:extLst>
          </p:cNvPr>
          <p:cNvSpPr/>
          <p:nvPr/>
        </p:nvSpPr>
        <p:spPr>
          <a:xfrm>
            <a:off x="7984210" y="2533970"/>
            <a:ext cx="3099661" cy="1768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 Nodes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410465-47BD-BA40-8DE8-4BA325B3B4F4}"/>
              </a:ext>
            </a:extLst>
          </p:cNvPr>
          <p:cNvSpPr/>
          <p:nvPr/>
        </p:nvSpPr>
        <p:spPr>
          <a:xfrm>
            <a:off x="8136610" y="2686370"/>
            <a:ext cx="3099661" cy="1768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 Nodes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3D6793-19C4-3344-B300-CEDE21BC3DC6}"/>
              </a:ext>
            </a:extLst>
          </p:cNvPr>
          <p:cNvSpPr/>
          <p:nvPr/>
        </p:nvSpPr>
        <p:spPr>
          <a:xfrm>
            <a:off x="8289010" y="2838770"/>
            <a:ext cx="3099661" cy="1768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 Nodes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26E6FC-EC57-8843-AC3E-CF3B9B5E4AFF}"/>
              </a:ext>
            </a:extLst>
          </p:cNvPr>
          <p:cNvSpPr/>
          <p:nvPr/>
        </p:nvSpPr>
        <p:spPr>
          <a:xfrm>
            <a:off x="8441410" y="2991170"/>
            <a:ext cx="3099661" cy="1768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 Nodes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BF846C4-43C6-E549-98A4-297BA3C52A75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 flipV="1">
            <a:off x="6734432" y="3418082"/>
            <a:ext cx="1249778" cy="474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889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4EFAB6B-5F1D-6E4F-8F9A-1F9F39553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a Work Node?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2B9656-AA05-D04C-B87C-438A8140DFA1}"/>
              </a:ext>
            </a:extLst>
          </p:cNvPr>
          <p:cNvSpPr/>
          <p:nvPr/>
        </p:nvSpPr>
        <p:spPr>
          <a:xfrm>
            <a:off x="2092270" y="1631092"/>
            <a:ext cx="9701940" cy="4196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Work Node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F08520-D9AC-6646-BEA5-1CEE127D07C1}"/>
              </a:ext>
            </a:extLst>
          </p:cNvPr>
          <p:cNvSpPr/>
          <p:nvPr/>
        </p:nvSpPr>
        <p:spPr>
          <a:xfrm>
            <a:off x="2294211" y="2456509"/>
            <a:ext cx="1928371" cy="64832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Kubelet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AD8B83-7A05-654F-9779-5FBDFFDFF261}"/>
              </a:ext>
            </a:extLst>
          </p:cNvPr>
          <p:cNvSpPr/>
          <p:nvPr/>
        </p:nvSpPr>
        <p:spPr>
          <a:xfrm>
            <a:off x="2294212" y="4578581"/>
            <a:ext cx="1928371" cy="64832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Kubeproxy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51B626-6325-E44D-8350-63A3AEA465AE}"/>
              </a:ext>
            </a:extLst>
          </p:cNvPr>
          <p:cNvSpPr/>
          <p:nvPr/>
        </p:nvSpPr>
        <p:spPr>
          <a:xfrm>
            <a:off x="4432516" y="2456509"/>
            <a:ext cx="7051729" cy="29833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Docker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84282F-8C81-A146-B0EE-F30F07FC67BC}"/>
              </a:ext>
            </a:extLst>
          </p:cNvPr>
          <p:cNvSpPr/>
          <p:nvPr/>
        </p:nvSpPr>
        <p:spPr>
          <a:xfrm>
            <a:off x="4788977" y="3104836"/>
            <a:ext cx="1999282" cy="2122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Pod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5CC41D-23E4-CC4B-BFED-5A30B3C65C5A}"/>
              </a:ext>
            </a:extLst>
          </p:cNvPr>
          <p:cNvSpPr/>
          <p:nvPr/>
        </p:nvSpPr>
        <p:spPr>
          <a:xfrm>
            <a:off x="4963917" y="3682732"/>
            <a:ext cx="1359393" cy="53280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Container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61B43B-FE2C-4344-8891-505B44338110}"/>
              </a:ext>
            </a:extLst>
          </p:cNvPr>
          <p:cNvSpPr/>
          <p:nvPr/>
        </p:nvSpPr>
        <p:spPr>
          <a:xfrm>
            <a:off x="5116317" y="3835132"/>
            <a:ext cx="1359393" cy="53280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Container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A8FC90-00B6-0241-9AE3-1FD647B03C3D}"/>
              </a:ext>
            </a:extLst>
          </p:cNvPr>
          <p:cNvSpPr/>
          <p:nvPr/>
        </p:nvSpPr>
        <p:spPr>
          <a:xfrm>
            <a:off x="5268717" y="3987532"/>
            <a:ext cx="1359393" cy="53280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Container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5F2B1E-B0C9-6748-97CC-6083A8EDA8F8}"/>
              </a:ext>
            </a:extLst>
          </p:cNvPr>
          <p:cNvSpPr/>
          <p:nvPr/>
        </p:nvSpPr>
        <p:spPr>
          <a:xfrm>
            <a:off x="6971655" y="3104836"/>
            <a:ext cx="1999282" cy="2122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Pod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CC9A05-AE4C-A142-9C7C-28F04F4249C8}"/>
              </a:ext>
            </a:extLst>
          </p:cNvPr>
          <p:cNvSpPr/>
          <p:nvPr/>
        </p:nvSpPr>
        <p:spPr>
          <a:xfrm>
            <a:off x="7146595" y="3682732"/>
            <a:ext cx="1359393" cy="53280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Container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4C06AC-4D4D-4B4B-BC62-4B8A06FB72CE}"/>
              </a:ext>
            </a:extLst>
          </p:cNvPr>
          <p:cNvSpPr/>
          <p:nvPr/>
        </p:nvSpPr>
        <p:spPr>
          <a:xfrm>
            <a:off x="7298995" y="3835132"/>
            <a:ext cx="1359393" cy="53280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Container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A259D2-342E-7E44-8ED7-7C9E7F4EB279}"/>
              </a:ext>
            </a:extLst>
          </p:cNvPr>
          <p:cNvSpPr/>
          <p:nvPr/>
        </p:nvSpPr>
        <p:spPr>
          <a:xfrm>
            <a:off x="7451395" y="3987532"/>
            <a:ext cx="1359393" cy="53280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Container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AFBED2-8DAB-A449-ABB9-1ECCA1BF85A1}"/>
              </a:ext>
            </a:extLst>
          </p:cNvPr>
          <p:cNvSpPr/>
          <p:nvPr/>
        </p:nvSpPr>
        <p:spPr>
          <a:xfrm>
            <a:off x="9154333" y="3104836"/>
            <a:ext cx="1999282" cy="2122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Pod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AF7026-321A-554B-B0BD-4359ED11056B}"/>
              </a:ext>
            </a:extLst>
          </p:cNvPr>
          <p:cNvSpPr/>
          <p:nvPr/>
        </p:nvSpPr>
        <p:spPr>
          <a:xfrm>
            <a:off x="9329273" y="3682732"/>
            <a:ext cx="1359393" cy="53280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Container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56931B-7A34-124B-9C29-9E9CCBF141C8}"/>
              </a:ext>
            </a:extLst>
          </p:cNvPr>
          <p:cNvSpPr/>
          <p:nvPr/>
        </p:nvSpPr>
        <p:spPr>
          <a:xfrm>
            <a:off x="9481673" y="3835132"/>
            <a:ext cx="1359393" cy="53280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Container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F01C88-0C8A-304E-A8D4-BBDB40D8738B}"/>
              </a:ext>
            </a:extLst>
          </p:cNvPr>
          <p:cNvSpPr/>
          <p:nvPr/>
        </p:nvSpPr>
        <p:spPr>
          <a:xfrm>
            <a:off x="9634073" y="3987532"/>
            <a:ext cx="1359393" cy="53280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Container</a:t>
            </a:r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BC0FAB4C-0EA6-AE42-BEAE-7DF6F6171470}"/>
              </a:ext>
            </a:extLst>
          </p:cNvPr>
          <p:cNvSpPr/>
          <p:nvPr/>
        </p:nvSpPr>
        <p:spPr>
          <a:xfrm>
            <a:off x="149815" y="4347275"/>
            <a:ext cx="1518834" cy="11092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1A09B1-0C46-584D-8853-D28BE6E67267}"/>
              </a:ext>
            </a:extLst>
          </p:cNvPr>
          <p:cNvCxnSpPr>
            <a:cxnSpLocks/>
            <a:stCxn id="20" idx="0"/>
            <a:endCxn id="6" idx="1"/>
          </p:cNvCxnSpPr>
          <p:nvPr/>
        </p:nvCxnSpPr>
        <p:spPr>
          <a:xfrm>
            <a:off x="1667383" y="4901924"/>
            <a:ext cx="626829" cy="8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9AF085D-971A-8144-8AF4-D788E774D85E}"/>
              </a:ext>
            </a:extLst>
          </p:cNvPr>
          <p:cNvSpPr/>
          <p:nvPr/>
        </p:nvSpPr>
        <p:spPr>
          <a:xfrm>
            <a:off x="277094" y="2220372"/>
            <a:ext cx="1390289" cy="1109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 Node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EEB4035-A378-9841-A6D0-C4A740D2DCCC}"/>
              </a:ext>
            </a:extLst>
          </p:cNvPr>
          <p:cNvCxnSpPr>
            <a:cxnSpLocks/>
            <a:stCxn id="24" idx="3"/>
            <a:endCxn id="5" idx="1"/>
          </p:cNvCxnSpPr>
          <p:nvPr/>
        </p:nvCxnSpPr>
        <p:spPr>
          <a:xfrm>
            <a:off x="1667383" y="2775021"/>
            <a:ext cx="626828" cy="565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807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6A8DF7-3D63-8340-AE24-5C955C02A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Requirements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B8E2FC-2843-DF49-AFDC-2E4E6E607582}"/>
              </a:ext>
            </a:extLst>
          </p:cNvPr>
          <p:cNvSpPr/>
          <p:nvPr/>
        </p:nvSpPr>
        <p:spPr>
          <a:xfrm>
            <a:off x="386499" y="1161535"/>
            <a:ext cx="6408439" cy="605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Kublet</a:t>
            </a:r>
            <a:r>
              <a:rPr lang="en-US" dirty="0"/>
              <a:t> running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B3F768-AAD1-E34D-9613-166B93DB8E48}"/>
              </a:ext>
            </a:extLst>
          </p:cNvPr>
          <p:cNvSpPr/>
          <p:nvPr/>
        </p:nvSpPr>
        <p:spPr>
          <a:xfrm>
            <a:off x="386499" y="2133409"/>
            <a:ext cx="6408439" cy="605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Kubeproxy</a:t>
            </a:r>
            <a:r>
              <a:rPr lang="en-US" dirty="0"/>
              <a:t> running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85754C-53EB-F742-8571-ACAA28EAE567}"/>
              </a:ext>
            </a:extLst>
          </p:cNvPr>
          <p:cNvSpPr/>
          <p:nvPr/>
        </p:nvSpPr>
        <p:spPr>
          <a:xfrm>
            <a:off x="386499" y="3105283"/>
            <a:ext cx="11425287" cy="605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 sort of Container (Docker for us)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C229A9-33D3-2344-8357-91639E7369EE}"/>
              </a:ext>
            </a:extLst>
          </p:cNvPr>
          <p:cNvSpPr/>
          <p:nvPr/>
        </p:nvSpPr>
        <p:spPr>
          <a:xfrm>
            <a:off x="383356" y="4077157"/>
            <a:ext cx="11425287" cy="605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way to restart containers</a:t>
            </a:r>
          </a:p>
        </p:txBody>
      </p:sp>
      <p:pic>
        <p:nvPicPr>
          <p:cNvPr id="9" name="Picture 8" descr="A picture containing object, skiing, boat, water&#10;&#10;Description automatically generated">
            <a:extLst>
              <a:ext uri="{FF2B5EF4-FFF2-40B4-BE49-F238E27FC236}">
                <a16:creationId xmlns:a16="http://schemas.microsoft.com/office/drawing/2014/main" id="{5702BA01-C1DA-2245-B787-EDFD2AFDB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979" y="1161535"/>
            <a:ext cx="4851522" cy="161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337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erson standing in front of a building&#10;&#10;Description automatically generated">
            <a:extLst>
              <a:ext uri="{FF2B5EF4-FFF2-40B4-BE49-F238E27FC236}">
                <a16:creationId xmlns:a16="http://schemas.microsoft.com/office/drawing/2014/main" id="{FA2F9866-212D-684F-910D-983FF08B65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712" y="935694"/>
            <a:ext cx="4642750" cy="2611547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041BF4A-34B4-FB48-A883-F227EB131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thoughts on pods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CE80FA-936E-E541-801F-82EEECBD9702}"/>
              </a:ext>
            </a:extLst>
          </p:cNvPr>
          <p:cNvSpPr/>
          <p:nvPr/>
        </p:nvSpPr>
        <p:spPr>
          <a:xfrm>
            <a:off x="386499" y="1161535"/>
            <a:ext cx="6408439" cy="605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Come and Go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DE6BD2-D5FE-0949-9017-A71ACEF970BB}"/>
              </a:ext>
            </a:extLst>
          </p:cNvPr>
          <p:cNvSpPr/>
          <p:nvPr/>
        </p:nvSpPr>
        <p:spPr>
          <a:xfrm>
            <a:off x="386495" y="2015544"/>
            <a:ext cx="6408439" cy="605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Don’t self heal/restart - replaced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D2CA8D-2B2E-7645-A156-252E1C766DCF}"/>
              </a:ext>
            </a:extLst>
          </p:cNvPr>
          <p:cNvSpPr/>
          <p:nvPr/>
        </p:nvSpPr>
        <p:spPr>
          <a:xfrm>
            <a:off x="386493" y="2869553"/>
            <a:ext cx="6408439" cy="605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Don’t use directly, use controllers instead: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46F81A-DB45-8943-A644-AC825795B82D}"/>
              </a:ext>
            </a:extLst>
          </p:cNvPr>
          <p:cNvSpPr txBox="1"/>
          <p:nvPr/>
        </p:nvSpPr>
        <p:spPr>
          <a:xfrm>
            <a:off x="386497" y="4572000"/>
            <a:ext cx="114252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Succeeded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Failed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CrashLoopBackOff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05B354-CD32-9B46-AF6F-2A742C583143}"/>
              </a:ext>
            </a:extLst>
          </p:cNvPr>
          <p:cNvSpPr/>
          <p:nvPr/>
        </p:nvSpPr>
        <p:spPr>
          <a:xfrm>
            <a:off x="386492" y="3717991"/>
            <a:ext cx="6408439" cy="605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states:</a:t>
            </a:r>
          </a:p>
        </p:txBody>
      </p:sp>
    </p:spTree>
    <p:extLst>
      <p:ext uri="{BB962C8B-B14F-4D97-AF65-F5344CB8AC3E}">
        <p14:creationId xmlns:p14="http://schemas.microsoft.com/office/powerpoint/2010/main" val="3944034347"/>
      </p:ext>
    </p:extLst>
  </p:cSld>
  <p:clrMapOvr>
    <a:masterClrMapping/>
  </p:clrMapOvr>
</p:sld>
</file>

<file path=ppt/theme/theme1.xml><?xml version="1.0" encoding="utf-8"?>
<a:theme xmlns:a="http://schemas.openxmlformats.org/drawingml/2006/main" name="MGNC_PPT_FINAL">
  <a:themeElements>
    <a:clrScheme name="MAGENIC COLORS">
      <a:dk1>
        <a:srgbClr val="53565A"/>
      </a:dk1>
      <a:lt1>
        <a:sysClr val="window" lastClr="FFFFFF"/>
      </a:lt1>
      <a:dk2>
        <a:srgbClr val="78BE3C"/>
      </a:dk2>
      <a:lt2>
        <a:srgbClr val="FFC32C"/>
      </a:lt2>
      <a:accent1>
        <a:srgbClr val="78BE3C"/>
      </a:accent1>
      <a:accent2>
        <a:srgbClr val="00A9E0"/>
      </a:accent2>
      <a:accent3>
        <a:srgbClr val="F26A21"/>
      </a:accent3>
      <a:accent4>
        <a:srgbClr val="E31C79"/>
      </a:accent4>
      <a:accent5>
        <a:srgbClr val="75787B"/>
      </a:accent5>
      <a:accent6>
        <a:srgbClr val="97999B"/>
      </a:accent6>
      <a:hlink>
        <a:srgbClr val="F37121"/>
      </a:hlink>
      <a:folHlink>
        <a:srgbClr val="75787B"/>
      </a:folHlink>
    </a:clrScheme>
    <a:fontScheme name="Magenic_Fonts">
      <a:majorFont>
        <a:latin typeface="Franklin Gothic Medium Cond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CF1A160-B0CE-3C4D-9F6A-6C89068F8B2D}" vid="{A2F92795-CF60-FA4A-97CB-5EECB64895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B59129734990429158C9532F53265D" ma:contentTypeVersion="0" ma:contentTypeDescription="Create a new document." ma:contentTypeScope="" ma:versionID="a64af0cd0a67022d67afb0052b69501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A3A91F-3324-4EE4-8BF2-C3B78E1D167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18D97D8-3C52-47EE-88EC-CF46155D74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103C3A5-BBCE-4249-935E-ACAB179EA0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MGNC_PPT_FINAL</Template>
  <TotalTime>19285</TotalTime>
  <Words>1420</Words>
  <Application>Microsoft Macintosh PowerPoint</Application>
  <PresentationFormat>Widescreen</PresentationFormat>
  <Paragraphs>209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Arial Black</vt:lpstr>
      <vt:lpstr>Calibri</vt:lpstr>
      <vt:lpstr>Cordia New</vt:lpstr>
      <vt:lpstr>Franklin Gothic Book</vt:lpstr>
      <vt:lpstr>Franklin Gothic Medium Cond</vt:lpstr>
      <vt:lpstr>Wingdings</vt:lpstr>
      <vt:lpstr>MGNC_PPT_FINAL</vt:lpstr>
      <vt:lpstr>Using Kubernetes with Docker</vt:lpstr>
      <vt:lpstr>What is Kubernetes (other than a weird name)?</vt:lpstr>
      <vt:lpstr>Some Things to Know</vt:lpstr>
      <vt:lpstr>What Problems does Kubernetes Solve?</vt:lpstr>
      <vt:lpstr>Some Kubernetes terms</vt:lpstr>
      <vt:lpstr>Let’s look at the parts</vt:lpstr>
      <vt:lpstr>What’s in a Work Node?</vt:lpstr>
      <vt:lpstr>Node Requirements</vt:lpstr>
      <vt:lpstr>Some thoughts on pods</vt:lpstr>
      <vt:lpstr>Installing MiniKube</vt:lpstr>
      <vt:lpstr>Setting up Networking for Kubernetes on Windows</vt:lpstr>
      <vt:lpstr>Install Kubectl and Minikube</vt:lpstr>
      <vt:lpstr>Starting MiniKube</vt:lpstr>
      <vt:lpstr>Some Common Kubernetes Commands</vt:lpstr>
      <vt:lpstr>The Kubernetes Hello World</vt:lpstr>
      <vt:lpstr>Scaling our deployment</vt:lpstr>
      <vt:lpstr>YAML</vt:lpstr>
      <vt:lpstr>Minimal YAML File (Part 1)</vt:lpstr>
      <vt:lpstr>Minimal YAML File (Part 2)</vt:lpstr>
      <vt:lpstr>PowerPoint Presentation</vt:lpstr>
      <vt:lpstr>A more Complex Example, Our Docker Containers</vt:lpstr>
      <vt:lpstr>Sending Configuration Information to our ASP.Net App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E. Ford</dc:creator>
  <cp:lastModifiedBy>Kevin E. Ford</cp:lastModifiedBy>
  <cp:revision>143</cp:revision>
  <dcterms:created xsi:type="dcterms:W3CDTF">2019-10-04T15:51:38Z</dcterms:created>
  <dcterms:modified xsi:type="dcterms:W3CDTF">2019-10-18T06:01:33Z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0x01010002B59129734990429158C9532F53265D</vt:lpwstr>
  </property>
</Properties>
</file>