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476" r:id="rId5"/>
    <p:sldId id="508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34" r:id="rId21"/>
    <p:sldId id="30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4437"/>
    <a:srgbClr val="F36D50"/>
    <a:srgbClr val="FFFA9E"/>
    <a:srgbClr val="719E8B"/>
    <a:srgbClr val="6C9986"/>
    <a:srgbClr val="7CAD98"/>
    <a:srgbClr val="9DB52E"/>
    <a:srgbClr val="4A6596"/>
    <a:srgbClr val="E8A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21"/>
    <p:restoredTop sz="79388"/>
  </p:normalViewPr>
  <p:slideViewPr>
    <p:cSldViewPr snapToGrid="0">
      <p:cViewPr varScale="1">
        <p:scale>
          <a:sx n="79" d="100"/>
          <a:sy n="79" d="100"/>
        </p:scale>
        <p:origin x="240" y="648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FFE52E-3C23-214A-AFC7-5A0FDE3C5F37}"/>
              </a:ext>
            </a:extLst>
          </p:cNvPr>
          <p:cNvSpPr/>
          <p:nvPr userDrawn="1"/>
        </p:nvSpPr>
        <p:spPr>
          <a:xfrm>
            <a:off x="301083" y="5854390"/>
            <a:ext cx="3557239" cy="57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8497-26BB-1B43-8DC7-DC310B353F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AF493-8553-F64D-9DD1-212BE76418A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6379" y="884355"/>
            <a:ext cx="2033239" cy="8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6841B-46D0-AB45-9498-9AC2186FB7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59794-ECCE-9047-87DB-E7CDED2F621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enic/IntroToXamarinForm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295544" y="668256"/>
            <a:ext cx="3782275" cy="41223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2.25.2021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3089" y="2125377"/>
            <a:ext cx="129293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316217" y="3762739"/>
            <a:ext cx="7885827" cy="902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5500"/>
              </a:lnSpc>
              <a:spcBef>
                <a:spcPct val="0"/>
              </a:spcBef>
              <a:buNone/>
              <a:defRPr sz="6000" i="1" kern="1200" baseline="0">
                <a:solidFill>
                  <a:schemeClr val="tx1"/>
                </a:solidFill>
                <a:latin typeface="+mn-lt"/>
                <a:ea typeface="+mj-ea"/>
                <a:cs typeface="Cordia New" panose="020B0304020202020204" pitchFamily="34" charset="-34"/>
              </a:defRPr>
            </a:lvl1pPr>
          </a:lstStyle>
          <a:p>
            <a:r>
              <a:rPr lang="en-US" sz="2800" b="1" i="0" dirty="0">
                <a:solidFill>
                  <a:srgbClr val="53565A"/>
                </a:solidFill>
                <a:latin typeface="Franklin Gothic Demi" panose="020B0703020102020204" pitchFamily="34" charset="0"/>
              </a:rPr>
              <a:t>Introduction to </a:t>
            </a:r>
            <a:r>
              <a:rPr lang="en-US" sz="2800" b="1" i="0" dirty="0" err="1">
                <a:solidFill>
                  <a:srgbClr val="53565A"/>
                </a:solidFill>
                <a:latin typeface="Franklin Gothic Demi" panose="020B0703020102020204" pitchFamily="34" charset="0"/>
              </a:rPr>
              <a:t>Xamarin.Forms</a:t>
            </a:r>
            <a:endParaRPr lang="en-US" sz="2800" b="1" i="0" dirty="0">
              <a:solidFill>
                <a:srgbClr val="53565A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84752" y="4818790"/>
            <a:ext cx="4198448" cy="99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None/>
              <a:defRPr sz="1350" b="0" kern="0" spc="30" baseline="0">
                <a:solidFill>
                  <a:schemeClr val="accent5"/>
                </a:solidFill>
                <a:latin typeface="+mn-lt"/>
                <a:ea typeface="+mn-ea"/>
                <a:cs typeface="Cordia New" panose="020B0304020202020204" pitchFamily="34" charset="-34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None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None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8BE3C"/>
              </a:buClr>
            </a:pPr>
            <a:r>
              <a:rPr lang="en-US" sz="1200" b="1" dirty="0">
                <a:solidFill>
                  <a:prstClr val="white">
                    <a:lumMod val="65000"/>
                  </a:prstClr>
                </a:solidFill>
              </a:rPr>
              <a:t>Kevin Ford</a:t>
            </a:r>
          </a:p>
          <a:p>
            <a:pPr>
              <a:buClr>
                <a:srgbClr val="78BE3C"/>
              </a:buClr>
            </a:pPr>
            <a:r>
              <a:rPr lang="en-US" sz="1200" dirty="0" err="1">
                <a:solidFill>
                  <a:prstClr val="white">
                    <a:lumMod val="65000"/>
                  </a:prstClr>
                </a:solidFill>
              </a:rPr>
              <a:t>kevinf@magenic.com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buClr>
                <a:srgbClr val="78BE3C"/>
              </a:buClr>
            </a:pPr>
            <a:r>
              <a:rPr lang="is-IS" sz="1200" dirty="0">
                <a:solidFill>
                  <a:prstClr val="white">
                    <a:lumMod val="65000"/>
                  </a:prstClr>
                </a:solidFill>
              </a:rPr>
              <a:t>617 359-5192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13FA46-8FCB-3841-8717-A87553B9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Precompiled Bindings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97E29-5664-CE4D-AA33-3320885626EB}"/>
              </a:ext>
            </a:extLst>
          </p:cNvPr>
          <p:cNvSpPr/>
          <p:nvPr/>
        </p:nvSpPr>
        <p:spPr>
          <a:xfrm>
            <a:off x="440899" y="1217354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Better Performance - </a:t>
            </a:r>
            <a:r>
              <a:rPr lang="en-US" dirty="0" err="1"/>
              <a:t>intellisense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19A2F-2BAB-5443-845C-F9BE65E3D68C}"/>
              </a:ext>
            </a:extLst>
          </p:cNvPr>
          <p:cNvSpPr/>
          <p:nvPr/>
        </p:nvSpPr>
        <p:spPr>
          <a:xfrm>
            <a:off x="440899" y="2113095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 location of view model to page 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1FA69-E4A8-7E47-BF1E-5B432F3B997D}"/>
              </a:ext>
            </a:extLst>
          </p:cNvPr>
          <p:cNvSpPr txBox="1"/>
          <p:nvPr/>
        </p:nvSpPr>
        <p:spPr>
          <a:xfrm>
            <a:off x="944334" y="2965544"/>
            <a:ext cx="1030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xmlns:local</a:t>
            </a:r>
            <a:r>
              <a:rPr lang="en-US" dirty="0"/>
              <a:t>="</a:t>
            </a:r>
            <a:r>
              <a:rPr lang="en-US" dirty="0" err="1"/>
              <a:t>clr-namespace:IntroToXamarin.ViewModels;assembly</a:t>
            </a:r>
            <a:r>
              <a:rPr lang="en-US" dirty="0"/>
              <a:t>=</a:t>
            </a:r>
            <a:r>
              <a:rPr lang="en-US" dirty="0" err="1"/>
              <a:t>IntroToXamarin</a:t>
            </a:r>
            <a:r>
              <a:rPr lang="en-US" dirty="0"/>
              <a:t>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7F9891-B7E2-6140-B501-66408576AF96}"/>
              </a:ext>
            </a:extLst>
          </p:cNvPr>
          <p:cNvSpPr/>
          <p:nvPr/>
        </p:nvSpPr>
        <p:spPr>
          <a:xfrm>
            <a:off x="440898" y="3507781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static information, setup data 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68BE02-A813-4848-BD3E-7DE4C1C80328}"/>
              </a:ext>
            </a:extLst>
          </p:cNvPr>
          <p:cNvSpPr/>
          <p:nvPr/>
        </p:nvSpPr>
        <p:spPr>
          <a:xfrm>
            <a:off x="386498" y="4902467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Tell the parent container the datatype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AF5D1-CF6F-964D-A368-0F135E4F1E44}"/>
              </a:ext>
            </a:extLst>
          </p:cNvPr>
          <p:cNvSpPr txBox="1"/>
          <p:nvPr/>
        </p:nvSpPr>
        <p:spPr>
          <a:xfrm>
            <a:off x="944334" y="5588267"/>
            <a:ext cx="1030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x:DataType</a:t>
            </a:r>
            <a:r>
              <a:rPr lang="en-US" dirty="0"/>
              <a:t>="</a:t>
            </a:r>
            <a:r>
              <a:rPr lang="en-US" dirty="0" err="1"/>
              <a:t>local:ViewModelB</a:t>
            </a:r>
            <a:r>
              <a:rPr lang="en-US" dirty="0"/>
              <a:t>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CCD2B-71A4-E24F-863A-80274F144213}"/>
              </a:ext>
            </a:extLst>
          </p:cNvPr>
          <p:cNvSpPr txBox="1"/>
          <p:nvPr/>
        </p:nvSpPr>
        <p:spPr>
          <a:xfrm>
            <a:off x="944334" y="4374901"/>
            <a:ext cx="849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StackLayout.BindingContext</a:t>
            </a:r>
            <a:r>
              <a:rPr lang="en-US" dirty="0"/>
              <a:t>&gt; &lt;</a:t>
            </a:r>
            <a:r>
              <a:rPr lang="en-US" dirty="0" err="1"/>
              <a:t>local:ViewModelB</a:t>
            </a:r>
            <a:r>
              <a:rPr lang="en-US" dirty="0"/>
              <a:t> /&gt; &lt;/</a:t>
            </a:r>
            <a:r>
              <a:rPr lang="en-US" dirty="0" err="1"/>
              <a:t>StackLayout.BindingContext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2: Basic Binding</a:t>
            </a:r>
          </a:p>
        </p:txBody>
      </p:sp>
    </p:spTree>
    <p:extLst>
      <p:ext uri="{BB962C8B-B14F-4D97-AF65-F5344CB8AC3E}">
        <p14:creationId xmlns:p14="http://schemas.microsoft.com/office/powerpoint/2010/main" val="175946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496ECEA-7EFB-454D-9582-BBEAA30D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786" y="1132456"/>
            <a:ext cx="3884201" cy="48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AA2DE2-C084-F548-8176-A276758F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63E959-3415-1541-BDF2-A7EB32A94E35}"/>
              </a:ext>
            </a:extLst>
          </p:cNvPr>
          <p:cNvSpPr/>
          <p:nvPr/>
        </p:nvSpPr>
        <p:spPr>
          <a:xfrm>
            <a:off x="440900" y="1217354"/>
            <a:ext cx="873575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Lists where the number of items is static can inherit from any </a:t>
            </a:r>
            <a:r>
              <a:rPr lang="en-US" dirty="0" err="1"/>
              <a:t>IList</a:t>
            </a:r>
            <a:r>
              <a:rPr lang="en-US" dirty="0"/>
              <a:t> or array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0F099-FC7C-DB4B-A05C-2A455CFEE478}"/>
              </a:ext>
            </a:extLst>
          </p:cNvPr>
          <p:cNvSpPr/>
          <p:nvPr/>
        </p:nvSpPr>
        <p:spPr>
          <a:xfrm>
            <a:off x="440898" y="2847880"/>
            <a:ext cx="873575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Lists where items can be added or removed should inherit from </a:t>
            </a:r>
            <a:r>
              <a:rPr lang="en-US" dirty="0" err="1"/>
              <a:t>ObservableCollection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6E45B1-2B87-A04A-8022-3972E50E8B46}"/>
              </a:ext>
            </a:extLst>
          </p:cNvPr>
          <p:cNvSpPr/>
          <p:nvPr/>
        </p:nvSpPr>
        <p:spPr>
          <a:xfrm>
            <a:off x="1126672" y="2032617"/>
            <a:ext cx="804998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This is true even if the items in the list are editable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01EE93-0D5A-1F40-9FA1-6B546681814A}"/>
              </a:ext>
            </a:extLst>
          </p:cNvPr>
          <p:cNvSpPr/>
          <p:nvPr/>
        </p:nvSpPr>
        <p:spPr>
          <a:xfrm>
            <a:off x="440898" y="3663143"/>
            <a:ext cx="873575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ListViews</a:t>
            </a:r>
            <a:r>
              <a:rPr lang="en-US" dirty="0"/>
              <a:t> generally have an </a:t>
            </a:r>
            <a:r>
              <a:rPr lang="en-US" dirty="0" err="1"/>
              <a:t>ItemsSource</a:t>
            </a:r>
            <a:r>
              <a:rPr lang="en-US" dirty="0"/>
              <a:t> property to bind to</a:t>
            </a:r>
          </a:p>
        </p:txBody>
      </p:sp>
    </p:spTree>
    <p:extLst>
      <p:ext uri="{BB962C8B-B14F-4D97-AF65-F5344CB8AC3E}">
        <p14:creationId xmlns:p14="http://schemas.microsoft.com/office/powerpoint/2010/main" val="429272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3: Lists</a:t>
            </a:r>
          </a:p>
        </p:txBody>
      </p:sp>
    </p:spTree>
    <p:extLst>
      <p:ext uri="{BB962C8B-B14F-4D97-AF65-F5344CB8AC3E}">
        <p14:creationId xmlns:p14="http://schemas.microsoft.com/office/powerpoint/2010/main" val="306649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48768-6E68-C041-861B-E4ECB774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Converters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72279-2782-8946-BBF9-DE0DB292001F}"/>
              </a:ext>
            </a:extLst>
          </p:cNvPr>
          <p:cNvSpPr/>
          <p:nvPr/>
        </p:nvSpPr>
        <p:spPr>
          <a:xfrm>
            <a:off x="440900" y="1217354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format data is stored in is not always the format needed for display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91730-43C4-4248-A378-7E2E96DCE3D6}"/>
              </a:ext>
            </a:extLst>
          </p:cNvPr>
          <p:cNvSpPr/>
          <p:nvPr/>
        </p:nvSpPr>
        <p:spPr>
          <a:xfrm>
            <a:off x="440900" y="2169854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Changing the format for display is display logic and belongs in the presentation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6FF51B-180F-F047-89D0-5CCB32D5C0AE}"/>
              </a:ext>
            </a:extLst>
          </p:cNvPr>
          <p:cNvSpPr/>
          <p:nvPr/>
        </p:nvSpPr>
        <p:spPr>
          <a:xfrm>
            <a:off x="440900" y="3122354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ValueConverters</a:t>
            </a:r>
            <a:r>
              <a:rPr lang="en-US" dirty="0"/>
              <a:t> convert back and forth from the format needed by the source to target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AD49D-E94C-7242-A166-B73FD3B8BA91}"/>
              </a:ext>
            </a:extLst>
          </p:cNvPr>
          <p:cNvSpPr/>
          <p:nvPr/>
        </p:nvSpPr>
        <p:spPr>
          <a:xfrm>
            <a:off x="440900" y="4002347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 </a:t>
            </a:r>
            <a:r>
              <a:rPr lang="en-US" dirty="0" err="1"/>
              <a:t>IValueConverter</a:t>
            </a:r>
            <a:r>
              <a:rPr lang="en-US" dirty="0"/>
              <a:t>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7819D7-0D62-004D-B955-CBCB76C7F313}"/>
              </a:ext>
            </a:extLst>
          </p:cNvPr>
          <p:cNvSpPr/>
          <p:nvPr/>
        </p:nvSpPr>
        <p:spPr>
          <a:xfrm>
            <a:off x="440900" y="4954847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ValueConverters</a:t>
            </a:r>
            <a:r>
              <a:rPr lang="en-US" dirty="0"/>
              <a:t> can be general or specific to the </a:t>
            </a:r>
            <a:r>
              <a:rPr lang="en-US" dirty="0" err="1"/>
              <a:t>ViewModel</a:t>
            </a:r>
            <a:r>
              <a:rPr lang="en-US" dirty="0"/>
              <a:t>/Model</a:t>
            </a:r>
          </a:p>
        </p:txBody>
      </p:sp>
    </p:spTree>
    <p:extLst>
      <p:ext uri="{BB962C8B-B14F-4D97-AF65-F5344CB8AC3E}">
        <p14:creationId xmlns:p14="http://schemas.microsoft.com/office/powerpoint/2010/main" val="405013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D7C50E-F822-E044-B473-8028753D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using multiple pieces of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466780-A6F0-344C-B813-CEAC2A301873}"/>
              </a:ext>
            </a:extLst>
          </p:cNvPr>
          <p:cNvSpPr/>
          <p:nvPr/>
        </p:nvSpPr>
        <p:spPr>
          <a:xfrm>
            <a:off x="440900" y="1217354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ValueConverters</a:t>
            </a:r>
            <a:r>
              <a:rPr lang="en-US" dirty="0"/>
              <a:t> can only be bound to one item, usually the property they are converting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E2708-3F1D-224A-BA4E-C8A96823B588}"/>
              </a:ext>
            </a:extLst>
          </p:cNvPr>
          <p:cNvSpPr/>
          <p:nvPr/>
        </p:nvSpPr>
        <p:spPr>
          <a:xfrm>
            <a:off x="440900" y="2104539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This causes problems when two or more properties are needed for conversion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6A4A7-4F37-864F-9E71-3B5EEE1583E3}"/>
              </a:ext>
            </a:extLst>
          </p:cNvPr>
          <p:cNvSpPr txBox="1"/>
          <p:nvPr/>
        </p:nvSpPr>
        <p:spPr>
          <a:xfrm>
            <a:off x="1191986" y="2988129"/>
            <a:ext cx="951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display of a local currency where the value converter needs to know the amount to display in the saved currency and the currency type they want to display.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63954-4533-D54C-BA97-6988F01A10F5}"/>
              </a:ext>
            </a:extLst>
          </p:cNvPr>
          <p:cNvSpPr/>
          <p:nvPr/>
        </p:nvSpPr>
        <p:spPr>
          <a:xfrm>
            <a:off x="386499" y="3832250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Enter the </a:t>
            </a:r>
            <a:r>
              <a:rPr lang="en-US" dirty="0" err="1"/>
              <a:t>ViewModel</a:t>
            </a:r>
            <a:r>
              <a:rPr lang="en-US" dirty="0"/>
              <a:t>/Model/Interface specific </a:t>
            </a:r>
            <a:r>
              <a:rPr lang="en-US" dirty="0" err="1"/>
              <a:t>ValueConverter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8F905-C8CE-B142-A183-39E30A2D9C72}"/>
              </a:ext>
            </a:extLst>
          </p:cNvPr>
          <p:cNvSpPr/>
          <p:nvPr/>
        </p:nvSpPr>
        <p:spPr>
          <a:xfrm>
            <a:off x="386499" y="4715840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Properties can be bound to objects where a </a:t>
            </a:r>
            <a:r>
              <a:rPr lang="en-US" dirty="0" err="1"/>
              <a:t>ValueConverter</a:t>
            </a:r>
            <a:r>
              <a:rPr lang="en-US" dirty="0"/>
              <a:t> uses multiple properties to determine what to use </a:t>
            </a:r>
          </a:p>
        </p:txBody>
      </p:sp>
    </p:spTree>
    <p:extLst>
      <p:ext uri="{BB962C8B-B14F-4D97-AF65-F5344CB8AC3E}">
        <p14:creationId xmlns:p14="http://schemas.microsoft.com/office/powerpoint/2010/main" val="79080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4: </a:t>
            </a:r>
            <a:r>
              <a:rPr lang="en-US" dirty="0" err="1"/>
              <a:t>ValueConverters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5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7145-6662-8147-9CC9-822B3280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with navigation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4B4579-82D0-4845-952F-27348A2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350403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7A72-3239-5742-844A-0446DAE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C791-741A-D840-B1AE-33245AF3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  <a:p>
            <a:endParaRPr lang="en-US" dirty="0"/>
          </a:p>
          <a:p>
            <a:r>
              <a:rPr lang="en-US" dirty="0"/>
              <a:t>Next week – Binding</a:t>
            </a:r>
          </a:p>
        </p:txBody>
      </p:sp>
    </p:spTree>
    <p:extLst>
      <p:ext uri="{BB962C8B-B14F-4D97-AF65-F5344CB8AC3E}">
        <p14:creationId xmlns:p14="http://schemas.microsoft.com/office/powerpoint/2010/main" val="149323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F8307D-74D9-C444-814B-3F1E811C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https://github.com/Magenic/IntroToXamarinForms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44E0C2-1942-7D4E-A0E1-1ABD5308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Topics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B3BBF6-20DE-8441-9AB0-C2A0958A4BF9}"/>
              </a:ext>
            </a:extLst>
          </p:cNvPr>
          <p:cNvSpPr/>
          <p:nvPr/>
        </p:nvSpPr>
        <p:spPr>
          <a:xfrm>
            <a:off x="386499" y="939800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Basic Binding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BA3B-066B-874D-839A-435E1EC62899}"/>
              </a:ext>
            </a:extLst>
          </p:cNvPr>
          <p:cNvSpPr/>
          <p:nvPr/>
        </p:nvSpPr>
        <p:spPr>
          <a:xfrm>
            <a:off x="386498" y="1770258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Binding to lists and complex objects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55D1A-33AC-104C-8527-CDB521FE3F3B}"/>
              </a:ext>
            </a:extLst>
          </p:cNvPr>
          <p:cNvSpPr/>
          <p:nvPr/>
        </p:nvSpPr>
        <p:spPr>
          <a:xfrm>
            <a:off x="386497" y="2618374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Changing the values for display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9548A-84F8-5B44-A4C7-B7FA3E2FCA76}"/>
              </a:ext>
            </a:extLst>
          </p:cNvPr>
          <p:cNvSpPr/>
          <p:nvPr/>
        </p:nvSpPr>
        <p:spPr>
          <a:xfrm>
            <a:off x="386497" y="3466490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Creating bindable views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4B1C5B-DB8F-FD41-B8EA-D08908A81E55}"/>
              </a:ext>
            </a:extLst>
          </p:cNvPr>
          <p:cNvSpPr/>
          <p:nvPr/>
        </p:nvSpPr>
        <p:spPr>
          <a:xfrm>
            <a:off x="386497" y="4314606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Advanced Binding</a:t>
            </a:r>
          </a:p>
        </p:txBody>
      </p:sp>
    </p:spTree>
    <p:extLst>
      <p:ext uri="{BB962C8B-B14F-4D97-AF65-F5344CB8AC3E}">
        <p14:creationId xmlns:p14="http://schemas.microsoft.com/office/powerpoint/2010/main" val="167138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86BDD8-1652-2E41-9E91-4D50773C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4E6DBC-B99D-4741-AC5B-FE82D72DCD95}"/>
              </a:ext>
            </a:extLst>
          </p:cNvPr>
          <p:cNvSpPr/>
          <p:nvPr/>
        </p:nvSpPr>
        <p:spPr>
          <a:xfrm>
            <a:off x="386499" y="939800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Connection from a source of information to a 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B804D-C285-DE4E-8A6E-F9C616AE671F}"/>
              </a:ext>
            </a:extLst>
          </p:cNvPr>
          <p:cNvSpPr/>
          <p:nvPr/>
        </p:nvSpPr>
        <p:spPr>
          <a:xfrm>
            <a:off x="685800" y="1770258"/>
            <a:ext cx="497839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Object to 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16AF4-823C-3C4A-9805-BF7714BA323E}"/>
              </a:ext>
            </a:extLst>
          </p:cNvPr>
          <p:cNvSpPr/>
          <p:nvPr/>
        </p:nvSpPr>
        <p:spPr>
          <a:xfrm>
            <a:off x="685800" y="2600716"/>
            <a:ext cx="497839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View to 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C37667-B58C-CA45-9280-4EAEBDEB6701}"/>
              </a:ext>
            </a:extLst>
          </p:cNvPr>
          <p:cNvSpPr/>
          <p:nvPr/>
        </p:nvSpPr>
        <p:spPr>
          <a:xfrm>
            <a:off x="9729051" y="701866"/>
            <a:ext cx="1372337" cy="1313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br>
              <a:rPr lang="en-US" dirty="0"/>
            </a:br>
            <a:r>
              <a:rPr lang="en-US" dirty="0"/>
              <a:t>(source)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D0B3A-2FC4-0A40-B4C0-EFBEC876690F}"/>
              </a:ext>
            </a:extLst>
          </p:cNvPr>
          <p:cNvSpPr/>
          <p:nvPr/>
        </p:nvSpPr>
        <p:spPr>
          <a:xfrm>
            <a:off x="6337300" y="935230"/>
            <a:ext cx="1249363" cy="836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(Target)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A4C66A-1A9A-E14D-AEB8-2A7926511C09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flipH="1" flipV="1">
            <a:off x="7586663" y="1353439"/>
            <a:ext cx="2142388" cy="49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B0F92-6734-9A4D-B716-3881E0C28428}"/>
              </a:ext>
            </a:extLst>
          </p:cNvPr>
          <p:cNvSpPr/>
          <p:nvPr/>
        </p:nvSpPr>
        <p:spPr>
          <a:xfrm>
            <a:off x="386497" y="3431315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Views have a default binding 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00CE5-2733-F949-985F-1A7238A6DDA6}"/>
              </a:ext>
            </a:extLst>
          </p:cNvPr>
          <p:cNvSpPr txBox="1"/>
          <p:nvPr/>
        </p:nvSpPr>
        <p:spPr>
          <a:xfrm>
            <a:off x="8259763" y="930274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OneWay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B4DA6B-8EED-BE4A-8568-0D5174CDEC77}"/>
              </a:ext>
            </a:extLst>
          </p:cNvPr>
          <p:cNvSpPr/>
          <p:nvPr/>
        </p:nvSpPr>
        <p:spPr>
          <a:xfrm>
            <a:off x="9729051" y="2189856"/>
            <a:ext cx="1372337" cy="1313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br>
              <a:rPr lang="en-US" dirty="0"/>
            </a:br>
            <a:r>
              <a:rPr lang="en-US" dirty="0"/>
              <a:t>(source)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03E4E8-E202-6048-8D3A-6F24628B2B85}"/>
              </a:ext>
            </a:extLst>
          </p:cNvPr>
          <p:cNvSpPr/>
          <p:nvPr/>
        </p:nvSpPr>
        <p:spPr>
          <a:xfrm>
            <a:off x="6337300" y="2423220"/>
            <a:ext cx="1249363" cy="836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(Target)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438902-159C-7E49-824C-6996D95041F8}"/>
              </a:ext>
            </a:extLst>
          </p:cNvPr>
          <p:cNvCxnSpPr>
            <a:cxnSpLocks/>
            <a:stCxn id="18" idx="3"/>
            <a:endCxn id="17" idx="2"/>
          </p:cNvCxnSpPr>
          <p:nvPr/>
        </p:nvCxnSpPr>
        <p:spPr>
          <a:xfrm>
            <a:off x="7586663" y="2841429"/>
            <a:ext cx="2142388" cy="49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33E47B-CDC5-4C4A-9789-F33D3C9086AD}"/>
              </a:ext>
            </a:extLst>
          </p:cNvPr>
          <p:cNvSpPr txBox="1"/>
          <p:nvPr/>
        </p:nvSpPr>
        <p:spPr>
          <a:xfrm>
            <a:off x="7806587" y="2447659"/>
            <a:ext cx="186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OneWayToSource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E106FF-D8AD-1449-A689-6980E12175EC}"/>
              </a:ext>
            </a:extLst>
          </p:cNvPr>
          <p:cNvSpPr txBox="1"/>
          <p:nvPr/>
        </p:nvSpPr>
        <p:spPr>
          <a:xfrm>
            <a:off x="8184178" y="1400926"/>
            <a:ext cx="111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OneTime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CDA0C3E-3ABC-5545-A783-45DDE3EA5915}"/>
              </a:ext>
            </a:extLst>
          </p:cNvPr>
          <p:cNvSpPr/>
          <p:nvPr/>
        </p:nvSpPr>
        <p:spPr>
          <a:xfrm>
            <a:off x="9729051" y="3700646"/>
            <a:ext cx="1372337" cy="1313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br>
              <a:rPr lang="en-US" dirty="0"/>
            </a:br>
            <a:r>
              <a:rPr lang="en-US" dirty="0"/>
              <a:t>(source)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2BFA35-7027-284A-8D70-4BB744199F47}"/>
              </a:ext>
            </a:extLst>
          </p:cNvPr>
          <p:cNvSpPr/>
          <p:nvPr/>
        </p:nvSpPr>
        <p:spPr>
          <a:xfrm>
            <a:off x="6337300" y="3934010"/>
            <a:ext cx="1249363" cy="836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(Target)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FE71D5-AEC3-634A-86C9-FA3CCD23A854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>
            <a:off x="7586663" y="4352219"/>
            <a:ext cx="2142388" cy="495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C9E9EE-04B4-4146-A7CA-FEC6410FE52D}"/>
              </a:ext>
            </a:extLst>
          </p:cNvPr>
          <p:cNvSpPr txBox="1"/>
          <p:nvPr/>
        </p:nvSpPr>
        <p:spPr>
          <a:xfrm>
            <a:off x="8283744" y="3906255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TwoWay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619CFF-5A30-9840-927E-A5DBA2AC98D2}"/>
              </a:ext>
            </a:extLst>
          </p:cNvPr>
          <p:cNvSpPr/>
          <p:nvPr/>
        </p:nvSpPr>
        <p:spPr>
          <a:xfrm>
            <a:off x="386497" y="4261773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view has a </a:t>
            </a:r>
            <a:r>
              <a:rPr lang="en-US" dirty="0" err="1"/>
              <a:t>CindingContext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0C2B75-C02E-2C47-A712-F44C46E49BD1}"/>
              </a:ext>
            </a:extLst>
          </p:cNvPr>
          <p:cNvSpPr/>
          <p:nvPr/>
        </p:nvSpPr>
        <p:spPr>
          <a:xfrm>
            <a:off x="386497" y="5092231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binding’s Path is the property or sub property it is bound 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44050-12A3-6441-AC96-1A0A3E2B743B}"/>
              </a:ext>
            </a:extLst>
          </p:cNvPr>
          <p:cNvSpPr txBox="1"/>
          <p:nvPr/>
        </p:nvSpPr>
        <p:spPr>
          <a:xfrm>
            <a:off x="6031918" y="307856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BindableProperty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F45443-D769-0A46-BDE3-A899C377E94B}"/>
              </a:ext>
            </a:extLst>
          </p:cNvPr>
          <p:cNvSpPr txBox="1"/>
          <p:nvPr/>
        </p:nvSpPr>
        <p:spPr>
          <a:xfrm>
            <a:off x="9175072" y="306706"/>
            <a:ext cx="24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INotifyPropertyChanged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66AD9-3DFA-9A4C-9BDA-3001E3421437}"/>
              </a:ext>
            </a:extLst>
          </p:cNvPr>
          <p:cNvSpPr txBox="1"/>
          <p:nvPr/>
        </p:nvSpPr>
        <p:spPr>
          <a:xfrm>
            <a:off x="5988538" y="5189550"/>
            <a:ext cx="610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Bindings should generally be done to properties, not methods</a:t>
            </a:r>
          </a:p>
        </p:txBody>
      </p:sp>
    </p:spTree>
    <p:extLst>
      <p:ext uri="{BB962C8B-B14F-4D97-AF65-F5344CB8AC3E}">
        <p14:creationId xmlns:p14="http://schemas.microsoft.com/office/powerpoint/2010/main" val="13138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8229FF-F2C6-F346-8753-098CAF939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1806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&lt;Label Text="{Binding Foo}"&gt;&lt;/Label&gt;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&lt;Label Text="{Binding Foo, Mode=</a:t>
            </a:r>
            <a:r>
              <a:rPr lang="en-US" dirty="0" err="1"/>
              <a:t>OneTime</a:t>
            </a:r>
            <a:r>
              <a:rPr lang="en-US" dirty="0"/>
              <a:t>}"&gt;&lt;/Label&gt;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B57CFB-CB4A-4345-9379-4067A359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Binding 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0BB46-7898-0B46-A01D-9939392A1E9A}"/>
              </a:ext>
            </a:extLst>
          </p:cNvPr>
          <p:cNvSpPr/>
          <p:nvPr/>
        </p:nvSpPr>
        <p:spPr>
          <a:xfrm>
            <a:off x="551953" y="2833883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Need to set </a:t>
            </a:r>
            <a:r>
              <a:rPr lang="en-US" dirty="0" err="1"/>
              <a:t>BindingContext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A5CC6-93F1-364F-B5A1-4E647DDA4BE2}"/>
              </a:ext>
            </a:extLst>
          </p:cNvPr>
          <p:cNvSpPr/>
          <p:nvPr/>
        </p:nvSpPr>
        <p:spPr>
          <a:xfrm>
            <a:off x="551953" y="3797301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Views do implement </a:t>
            </a:r>
            <a:r>
              <a:rPr lang="en-US" dirty="0" err="1"/>
              <a:t>INotifyPropertyChanged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EB6850-0B99-4F47-8DE6-8AFC2E04F45D}"/>
              </a:ext>
            </a:extLst>
          </p:cNvPr>
          <p:cNvSpPr/>
          <p:nvPr/>
        </p:nvSpPr>
        <p:spPr>
          <a:xfrm>
            <a:off x="1244600" y="4760720"/>
            <a:ext cx="1061755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 </a:t>
            </a:r>
            <a:r>
              <a:rPr lang="en-US" dirty="0" err="1"/>
              <a:t>OnPropertyChanged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12810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1: Basic Binding</a:t>
            </a:r>
          </a:p>
        </p:txBody>
      </p:sp>
    </p:spTree>
    <p:extLst>
      <p:ext uri="{BB962C8B-B14F-4D97-AF65-F5344CB8AC3E}">
        <p14:creationId xmlns:p14="http://schemas.microsoft.com/office/powerpoint/2010/main" val="248881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B1A0BB-69A4-A747-88FC-A5BC708D84D9}"/>
              </a:ext>
            </a:extLst>
          </p:cNvPr>
          <p:cNvSpPr/>
          <p:nvPr/>
        </p:nvSpPr>
        <p:spPr>
          <a:xfrm>
            <a:off x="965200" y="3131455"/>
            <a:ext cx="2489200" cy="2044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355268-E748-7049-B190-5D718089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CBAF2-4B9C-AD4A-B3CB-229A93FC1F2F}"/>
              </a:ext>
            </a:extLst>
          </p:cNvPr>
          <p:cNvSpPr/>
          <p:nvPr/>
        </p:nvSpPr>
        <p:spPr>
          <a:xfrm>
            <a:off x="440899" y="1134412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Generally bad practice to bind views to a page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5A25A-73A4-8B4B-89F6-5FA47711512A}"/>
              </a:ext>
            </a:extLst>
          </p:cNvPr>
          <p:cNvSpPr/>
          <p:nvPr/>
        </p:nvSpPr>
        <p:spPr>
          <a:xfrm>
            <a:off x="440899" y="2124979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Xamarin Forms is designed to Support MVVM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2E6E2-6CDA-DB46-A6C1-ED367D11270C}"/>
              </a:ext>
            </a:extLst>
          </p:cNvPr>
          <p:cNvSpPr/>
          <p:nvPr/>
        </p:nvSpPr>
        <p:spPr>
          <a:xfrm>
            <a:off x="1517650" y="3516081"/>
            <a:ext cx="13843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247F63-559A-0C45-916D-BDB2026E02BA}"/>
              </a:ext>
            </a:extLst>
          </p:cNvPr>
          <p:cNvSpPr/>
          <p:nvPr/>
        </p:nvSpPr>
        <p:spPr>
          <a:xfrm>
            <a:off x="4985656" y="3131455"/>
            <a:ext cx="2220686" cy="204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Model</a:t>
            </a:r>
          </a:p>
          <a:p>
            <a:pPr algn="ctr"/>
            <a:r>
              <a:rPr lang="en-US" dirty="0"/>
              <a:t>(View Specific logic, business logic?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BC6098-B89B-2B49-92EA-E2EDF2A496EE}"/>
              </a:ext>
            </a:extLst>
          </p:cNvPr>
          <p:cNvSpPr/>
          <p:nvPr/>
        </p:nvSpPr>
        <p:spPr>
          <a:xfrm>
            <a:off x="8737598" y="3133302"/>
            <a:ext cx="2220686" cy="204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br>
              <a:rPr lang="en-US" dirty="0"/>
            </a:br>
            <a:r>
              <a:rPr lang="en-US" dirty="0"/>
              <a:t>(Data, business logic?)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88F5EB-30C1-6A42-ACC9-FBFECCFD2441}"/>
              </a:ext>
            </a:extLst>
          </p:cNvPr>
          <p:cNvSpPr/>
          <p:nvPr/>
        </p:nvSpPr>
        <p:spPr>
          <a:xfrm>
            <a:off x="440898" y="5353955"/>
            <a:ext cx="540473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Views bound to </a:t>
            </a:r>
            <a:r>
              <a:rPr lang="en-US" dirty="0" err="1"/>
              <a:t>ViewModels</a:t>
            </a:r>
            <a:r>
              <a:rPr lang="en-US" dirty="0"/>
              <a:t> and sometimes 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5D5D1-2EB2-8A42-86C1-D2153DBF431F}"/>
              </a:ext>
            </a:extLst>
          </p:cNvPr>
          <p:cNvSpPr/>
          <p:nvPr/>
        </p:nvSpPr>
        <p:spPr>
          <a:xfrm>
            <a:off x="6346369" y="5353955"/>
            <a:ext cx="540473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Business logic belongs in the </a:t>
            </a:r>
            <a:r>
              <a:rPr lang="en-US" dirty="0" err="1"/>
              <a:t>ViewModel</a:t>
            </a:r>
            <a:r>
              <a:rPr lang="en-US" dirty="0"/>
              <a:t> or Model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F7C655-320E-B747-AAF3-0E4C94AB48B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901950" y="4144731"/>
            <a:ext cx="2083706" cy="9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871723-21DA-A240-9FB3-20EBC746ADD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06342" y="4153805"/>
            <a:ext cx="1531256" cy="18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A216FC-3481-634D-BBCB-5CF5896D07F4}"/>
              </a:ext>
            </a:extLst>
          </p:cNvPr>
          <p:cNvSpPr txBox="1"/>
          <p:nvPr/>
        </p:nvSpPr>
        <p:spPr>
          <a:xfrm>
            <a:off x="3403382" y="4259683"/>
            <a:ext cx="164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</a:t>
            </a:r>
          </a:p>
          <a:p>
            <a:r>
              <a:rPr lang="en-US" dirty="0" err="1"/>
              <a:t>BindingContext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3BFB2E-45C3-D24A-932F-4F983C7685FF}"/>
              </a:ext>
            </a:extLst>
          </p:cNvPr>
          <p:cNvSpPr txBox="1"/>
          <p:nvPr/>
        </p:nvSpPr>
        <p:spPr>
          <a:xfrm>
            <a:off x="7409215" y="4236227"/>
            <a:ext cx="11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66C553-F9E1-0C4E-A9EF-CE1DCCE82FC7}"/>
              </a:ext>
            </a:extLst>
          </p:cNvPr>
          <p:cNvCxnSpPr>
            <a:cxnSpLocks/>
          </p:cNvCxnSpPr>
          <p:nvPr/>
        </p:nvCxnSpPr>
        <p:spPr>
          <a:xfrm flipH="1">
            <a:off x="7230382" y="3516081"/>
            <a:ext cx="150721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9F35EE-B071-3E4A-876D-E59DAAD99183}"/>
              </a:ext>
            </a:extLst>
          </p:cNvPr>
          <p:cNvSpPr txBox="1"/>
          <p:nvPr/>
        </p:nvSpPr>
        <p:spPr>
          <a:xfrm>
            <a:off x="7632096" y="3131455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96EF49-CAC4-9F4B-A29C-8D63F380F607}"/>
              </a:ext>
            </a:extLst>
          </p:cNvPr>
          <p:cNvCxnSpPr>
            <a:cxnSpLocks/>
          </p:cNvCxnSpPr>
          <p:nvPr/>
        </p:nvCxnSpPr>
        <p:spPr>
          <a:xfrm flipH="1">
            <a:off x="2901950" y="3610876"/>
            <a:ext cx="2083708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FC1625-58EF-6B47-B536-82737E349C6C}"/>
              </a:ext>
            </a:extLst>
          </p:cNvPr>
          <p:cNvSpPr txBox="1"/>
          <p:nvPr/>
        </p:nvSpPr>
        <p:spPr>
          <a:xfrm>
            <a:off x="3880154" y="3226250"/>
            <a:ext cx="72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EEDB28-9461-C748-A3D2-9FCD4CD7469B}"/>
              </a:ext>
            </a:extLst>
          </p:cNvPr>
          <p:cNvCxnSpPr>
            <a:cxnSpLocks/>
          </p:cNvCxnSpPr>
          <p:nvPr/>
        </p:nvCxnSpPr>
        <p:spPr>
          <a:xfrm flipH="1">
            <a:off x="3454400" y="3763276"/>
            <a:ext cx="153125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3BB296-F217-8342-824E-D22F55435197}"/>
              </a:ext>
            </a:extLst>
          </p:cNvPr>
          <p:cNvCxnSpPr>
            <a:cxnSpLocks/>
          </p:cNvCxnSpPr>
          <p:nvPr/>
        </p:nvCxnSpPr>
        <p:spPr>
          <a:xfrm flipH="1">
            <a:off x="2901950" y="3915676"/>
            <a:ext cx="55245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D083E6-0994-1D46-BB87-DC22C6917826}"/>
              </a:ext>
            </a:extLst>
          </p:cNvPr>
          <p:cNvCxnSpPr>
            <a:cxnSpLocks/>
          </p:cNvCxnSpPr>
          <p:nvPr/>
        </p:nvCxnSpPr>
        <p:spPr>
          <a:xfrm flipV="1">
            <a:off x="2902365" y="4410974"/>
            <a:ext cx="542662" cy="8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10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EEF51F-B70E-FC41-B610-626C8FCB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12684E-576D-1A42-A920-32BCE900179E}"/>
              </a:ext>
            </a:extLst>
          </p:cNvPr>
          <p:cNvSpPr/>
          <p:nvPr/>
        </p:nvSpPr>
        <p:spPr>
          <a:xfrm>
            <a:off x="440899" y="1134412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ViewModels</a:t>
            </a:r>
            <a:r>
              <a:rPr lang="en-US" dirty="0"/>
              <a:t> need to implement </a:t>
            </a:r>
            <a:r>
              <a:rPr lang="en-US" dirty="0" err="1"/>
              <a:t>INotifyPropertyChanged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45944-092A-A04F-AA9E-DEB9EF17BF13}"/>
              </a:ext>
            </a:extLst>
          </p:cNvPr>
          <p:cNvSpPr/>
          <p:nvPr/>
        </p:nvSpPr>
        <p:spPr>
          <a:xfrm>
            <a:off x="440899" y="2159482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MVVM frameworks have different methods to map the View to the 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C209A-4AE2-FB42-ABF2-F6540C3FD990}"/>
              </a:ext>
            </a:extLst>
          </p:cNvPr>
          <p:cNvSpPr/>
          <p:nvPr/>
        </p:nvSpPr>
        <p:spPr>
          <a:xfrm>
            <a:off x="440899" y="3184552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ViewModels</a:t>
            </a:r>
            <a:r>
              <a:rPr lang="en-US" dirty="0"/>
              <a:t> should know nothing about about the views that use them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897C1-E4E3-4C4A-B4A2-04B16E697291}"/>
              </a:ext>
            </a:extLst>
          </p:cNvPr>
          <p:cNvSpPr/>
          <p:nvPr/>
        </p:nvSpPr>
        <p:spPr>
          <a:xfrm>
            <a:off x="1126671" y="4029528"/>
            <a:ext cx="1062442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Any UI specific logic (dialogs, navigation, </a:t>
            </a:r>
            <a:r>
              <a:rPr lang="en-US" dirty="0" err="1"/>
              <a:t>etc</a:t>
            </a:r>
            <a:r>
              <a:rPr lang="en-US" dirty="0"/>
              <a:t>) needs to be abstracted from the </a:t>
            </a:r>
            <a:r>
              <a:rPr lang="en-US" dirty="0" err="1"/>
              <a:t>ViewModel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277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C1D330-ADA9-9A4F-AA0A-5ADE189D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B3ADC-0E46-6441-A401-369E570CA7C4}"/>
              </a:ext>
            </a:extLst>
          </p:cNvPr>
          <p:cNvSpPr/>
          <p:nvPr/>
        </p:nvSpPr>
        <p:spPr>
          <a:xfrm>
            <a:off x="440899" y="1134412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MVVM rarely should buttons, </a:t>
            </a:r>
            <a:r>
              <a:rPr lang="en-US" dirty="0" err="1"/>
              <a:t>etc</a:t>
            </a:r>
            <a:r>
              <a:rPr lang="en-US" dirty="0"/>
              <a:t> call code in the views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D11FD-5A62-CF42-AEC0-02A98CF45861}"/>
              </a:ext>
            </a:extLst>
          </p:cNvPr>
          <p:cNvSpPr/>
          <p:nvPr/>
        </p:nvSpPr>
        <p:spPr>
          <a:xfrm>
            <a:off x="440899" y="2037926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ViewModels</a:t>
            </a:r>
            <a:r>
              <a:rPr lang="en-US" dirty="0"/>
              <a:t> can implement </a:t>
            </a:r>
            <a:r>
              <a:rPr lang="en-US" dirty="0" err="1"/>
              <a:t>readonly</a:t>
            </a:r>
            <a:r>
              <a:rPr lang="en-US" dirty="0"/>
              <a:t> properties that return an </a:t>
            </a:r>
            <a:r>
              <a:rPr lang="en-US" dirty="0" err="1"/>
              <a:t>ICommand</a:t>
            </a:r>
            <a:r>
              <a:rPr lang="en-US" dirty="0"/>
              <a:t> object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DEC55-99D8-4341-96C7-33EAB70B4E67}"/>
              </a:ext>
            </a:extLst>
          </p:cNvPr>
          <p:cNvSpPr/>
          <p:nvPr/>
        </p:nvSpPr>
        <p:spPr>
          <a:xfrm>
            <a:off x="800100" y="2941440"/>
            <a:ext cx="1095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Many views have a Command property that can be bound to a property that return </a:t>
            </a:r>
            <a:r>
              <a:rPr lang="en-US" dirty="0" err="1"/>
              <a:t>ICommand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398978-FB8E-6740-BB34-1619F266C104}"/>
              </a:ext>
            </a:extLst>
          </p:cNvPr>
          <p:cNvSpPr/>
          <p:nvPr/>
        </p:nvSpPr>
        <p:spPr>
          <a:xfrm>
            <a:off x="800100" y="3834590"/>
            <a:ext cx="1095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Many views have a </a:t>
            </a:r>
            <a:r>
              <a:rPr lang="en-US" dirty="0" err="1"/>
              <a:t>CommandParameter</a:t>
            </a:r>
            <a:r>
              <a:rPr lang="en-US" dirty="0"/>
              <a:t> property return information sent to the command</a:t>
            </a:r>
          </a:p>
        </p:txBody>
      </p:sp>
    </p:spTree>
    <p:extLst>
      <p:ext uri="{BB962C8B-B14F-4D97-AF65-F5344CB8AC3E}">
        <p14:creationId xmlns:p14="http://schemas.microsoft.com/office/powerpoint/2010/main" val="3104250355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9CE1393071B489BF600220B5AAF8D" ma:contentTypeVersion="10" ma:contentTypeDescription="Create a new document." ma:contentTypeScope="" ma:versionID="d9386e682046a7a51a31dad2d2f8bda6">
  <xsd:schema xmlns:xsd="http://www.w3.org/2001/XMLSchema" xmlns:xs="http://www.w3.org/2001/XMLSchema" xmlns:p="http://schemas.microsoft.com/office/2006/metadata/properties" xmlns:ns2="30b37a6d-16ce-47e4-86a8-845424d2b9c1" xmlns:ns3="95019713-393c-4a4d-a828-5ce659f37839" targetNamespace="http://schemas.microsoft.com/office/2006/metadata/properties" ma:root="true" ma:fieldsID="e2c97f914c92a1a387d4835726ac5a88" ns2:_="" ns3:_="">
    <xsd:import namespace="30b37a6d-16ce-47e4-86a8-845424d2b9c1"/>
    <xsd:import namespace="95019713-393c-4a4d-a828-5ce659f378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37a6d-16ce-47e4-86a8-845424d2b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19713-393c-4a4d-a828-5ce659f3783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A3A91F-3324-4EE4-8BF2-C3B78E1D1674}">
  <ds:schemaRefs>
    <ds:schemaRef ds:uri="9dc32095-d95f-42cf-993f-bcc1f153f4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E07A9E-BE61-4C9A-A4B3-CA1782BD8A92}">
  <ds:schemaRefs>
    <ds:schemaRef ds:uri="30b37a6d-16ce-47e4-86a8-845424d2b9c1"/>
    <ds:schemaRef ds:uri="95019713-393c-4a4d-a828-5ce659f378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25081</TotalTime>
  <Words>615</Words>
  <Application>Microsoft Macintosh PowerPoint</Application>
  <PresentationFormat>Widescreen</PresentationFormat>
  <Paragraphs>103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Franklin Gothic Book</vt:lpstr>
      <vt:lpstr>Franklin Gothic Demi</vt:lpstr>
      <vt:lpstr>Franklin Gothic Medium Cond</vt:lpstr>
      <vt:lpstr>Wingdings</vt:lpstr>
      <vt:lpstr>MGNC_PPT_FINAL</vt:lpstr>
      <vt:lpstr>PowerPoint Presentation</vt:lpstr>
      <vt:lpstr>PowerPoint Presentation</vt:lpstr>
      <vt:lpstr>Binding Topics</vt:lpstr>
      <vt:lpstr>What is Binding</vt:lpstr>
      <vt:lpstr>Simple Binding Syntax</vt:lpstr>
      <vt:lpstr>PowerPoint Presentation</vt:lpstr>
      <vt:lpstr>ViewModels</vt:lpstr>
      <vt:lpstr>ViewModels</vt:lpstr>
      <vt:lpstr>Commands</vt:lpstr>
      <vt:lpstr>Precompiled Bindings</vt:lpstr>
      <vt:lpstr>PowerPoint Presentation</vt:lpstr>
      <vt:lpstr>Lists</vt:lpstr>
      <vt:lpstr>PowerPoint Presentation</vt:lpstr>
      <vt:lpstr>Value Converters</vt:lpstr>
      <vt:lpstr>Converting using multiple pieces of information</vt:lpstr>
      <vt:lpstr>PowerPoint Presentation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 Miller</dc:creator>
  <cp:lastModifiedBy>Kevin E. Ford</cp:lastModifiedBy>
  <cp:revision>164</cp:revision>
  <dcterms:created xsi:type="dcterms:W3CDTF">1601-01-01T00:00:00Z</dcterms:created>
  <dcterms:modified xsi:type="dcterms:W3CDTF">2021-03-17T23:03:15Z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0x01010048D9CE1393071B489BF600220B5AAF8D</vt:lpwstr>
  </property>
</Properties>
</file>