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76" r:id="rId5"/>
    <p:sldId id="508" r:id="rId6"/>
    <p:sldId id="555" r:id="rId7"/>
    <p:sldId id="542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34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9"/>
    <p:restoredTop sz="79388"/>
  </p:normalViewPr>
  <p:slideViewPr>
    <p:cSldViewPr snapToGrid="0">
      <p:cViewPr varScale="1">
        <p:scale>
          <a:sx n="100" d="100"/>
          <a:sy n="100" d="100"/>
        </p:scale>
        <p:origin x="960" y="16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BE5CF0-8343-AB42-95E7-5F2AA5BB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Tabbed 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3B915-5030-FF46-A058-A6AB4B8CACB4}"/>
              </a:ext>
            </a:extLst>
          </p:cNvPr>
          <p:cNvSpPr/>
          <p:nvPr/>
        </p:nvSpPr>
        <p:spPr>
          <a:xfrm>
            <a:off x="386499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(iOS), top/bottom (Android)c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C1B9-B63F-2444-BD62-F7974D05A8DC}"/>
              </a:ext>
            </a:extLst>
          </p:cNvPr>
          <p:cNvSpPr/>
          <p:nvPr/>
        </p:nvSpPr>
        <p:spPr>
          <a:xfrm>
            <a:off x="386499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and or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5CEC0-0D1D-1F44-9822-EC7937E026C5}"/>
              </a:ext>
            </a:extLst>
          </p:cNvPr>
          <p:cNvSpPr/>
          <p:nvPr/>
        </p:nvSpPr>
        <p:spPr>
          <a:xfrm>
            <a:off x="386499" y="287987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root (not in </a:t>
            </a:r>
            <a:r>
              <a:rPr lang="en-US" dirty="0" err="1"/>
              <a:t>NavigationPage</a:t>
            </a:r>
            <a:r>
              <a:rPr lang="en-US" dirty="0"/>
              <a:t>) (iOS)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708CA-85DA-E548-9EFD-307143B79634}"/>
              </a:ext>
            </a:extLst>
          </p:cNvPr>
          <p:cNvSpPr/>
          <p:nvPr/>
        </p:nvSpPr>
        <p:spPr>
          <a:xfrm>
            <a:off x="386499" y="3838349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than five tabs results in “more” tab when bottom tabs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EF6FF-35CB-5C4E-93E1-4D85A4BD5F52}"/>
              </a:ext>
            </a:extLst>
          </p:cNvPr>
          <p:cNvSpPr/>
          <p:nvPr/>
        </p:nvSpPr>
        <p:spPr>
          <a:xfrm>
            <a:off x="253999" y="4644936"/>
            <a:ext cx="5727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451A5"/>
                </a:solidFill>
                <a:latin typeface="SFMono-Regular"/>
              </a:rPr>
              <a:t>xmlns:android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"clr-namespace:Xamarin.Forms.PlatformConfiguration.AndroidSpecific;assembly=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Xamarin.Forms.Core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android:TabbedPage.ToolbarPlacement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"Bottom"</a:t>
            </a:r>
            <a:endParaRPr lang="en-US" dirty="0"/>
          </a:p>
        </p:txBody>
      </p:sp>
      <p:pic>
        <p:nvPicPr>
          <p:cNvPr id="4098" name="Picture 2" descr="Screenshot of a TabbedPage containing three tabs, on iOS and Android">
            <a:extLst>
              <a:ext uri="{FF2B5EF4-FFF2-40B4-BE49-F238E27FC236}">
                <a16:creationId xmlns:a16="http://schemas.microsoft.com/office/drawing/2014/main" id="{09AD8E20-B949-9242-BB6A-A8CE9E97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01"/>
            <a:ext cx="6096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Tabbed Page</a:t>
            </a:r>
          </a:p>
        </p:txBody>
      </p:sp>
    </p:spTree>
    <p:extLst>
      <p:ext uri="{BB962C8B-B14F-4D97-AF65-F5344CB8AC3E}">
        <p14:creationId xmlns:p14="http://schemas.microsoft.com/office/powerpoint/2010/main" val="27664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CBC50-B523-8247-B984-C950C279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FlyoutPage</a:t>
            </a:r>
            <a:r>
              <a:rPr lang="en-US" dirty="0"/>
              <a:t> (was </a:t>
            </a:r>
            <a:r>
              <a:rPr lang="en-US" dirty="0" err="1"/>
              <a:t>MasterDetailPage</a:t>
            </a:r>
            <a:r>
              <a:rPr lang="en-US" dirty="0"/>
              <a:t>)</a:t>
            </a:r>
          </a:p>
        </p:txBody>
      </p:sp>
      <p:pic>
        <p:nvPicPr>
          <p:cNvPr id="5122" name="Picture 2" descr="Flyout Page Components">
            <a:extLst>
              <a:ext uri="{FF2B5EF4-FFF2-40B4-BE49-F238E27FC236}">
                <a16:creationId xmlns:a16="http://schemas.microsoft.com/office/drawing/2014/main" id="{764C516A-62C9-CF47-8567-00985121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6" y="795142"/>
            <a:ext cx="63373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70005D-A7C5-BB4B-8EAC-D509AC6BB998}"/>
              </a:ext>
            </a:extLst>
          </p:cNvPr>
          <p:cNvSpPr/>
          <p:nvPr/>
        </p:nvSpPr>
        <p:spPr>
          <a:xfrm>
            <a:off x="386499" y="1144228"/>
            <a:ext cx="5087987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or items and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529B9-FD88-084E-885B-A12587DEB91A}"/>
              </a:ext>
            </a:extLst>
          </p:cNvPr>
          <p:cNvSpPr/>
          <p:nvPr/>
        </p:nvSpPr>
        <p:spPr>
          <a:xfrm>
            <a:off x="386499" y="3404359"/>
            <a:ext cx="5087987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with tablet size 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BE196-0E9A-2A42-8372-AF407EC52340}"/>
              </a:ext>
            </a:extLst>
          </p:cNvPr>
          <p:cNvSpPr/>
          <p:nvPr/>
        </p:nvSpPr>
        <p:spPr>
          <a:xfrm>
            <a:off x="386499" y="4157736"/>
            <a:ext cx="5087986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root (not in </a:t>
            </a:r>
            <a:r>
              <a:rPr lang="en-US" dirty="0" err="1"/>
              <a:t>NavigationPage</a:t>
            </a:r>
            <a:r>
              <a:rPr lang="en-US" dirty="0"/>
              <a:t>) (iOS)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0FB2A-5931-CA42-8394-358884705FD6}"/>
              </a:ext>
            </a:extLst>
          </p:cNvPr>
          <p:cNvSpPr/>
          <p:nvPr/>
        </p:nvSpPr>
        <p:spPr>
          <a:xfrm>
            <a:off x="1128713" y="1897605"/>
            <a:ext cx="4345771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Flyout (Menu)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5AE84-F112-6D45-94E2-860118519FD6}"/>
              </a:ext>
            </a:extLst>
          </p:cNvPr>
          <p:cNvSpPr/>
          <p:nvPr/>
        </p:nvSpPr>
        <p:spPr>
          <a:xfrm>
            <a:off x="1128713" y="2650982"/>
            <a:ext cx="4345771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(detail pages)</a:t>
            </a:r>
          </a:p>
        </p:txBody>
      </p:sp>
    </p:spTree>
    <p:extLst>
      <p:ext uri="{BB962C8B-B14F-4D97-AF65-F5344CB8AC3E}">
        <p14:creationId xmlns:p14="http://schemas.microsoft.com/office/powerpoint/2010/main" val="190145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Flyout Page</a:t>
            </a:r>
          </a:p>
        </p:txBody>
      </p:sp>
    </p:spTree>
    <p:extLst>
      <p:ext uri="{BB962C8B-B14F-4D97-AF65-F5344CB8AC3E}">
        <p14:creationId xmlns:p14="http://schemas.microsoft.com/office/powerpoint/2010/main" val="277159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Next week </a:t>
            </a:r>
            <a:r>
              <a:rPr lang="en-US"/>
              <a:t>–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Navigation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Modal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Tabbed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Flyout Navigation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785284-1224-B945-9319-5BA8FA3C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476369-4C0E-C54B-8ED7-856084BDA73D}"/>
              </a:ext>
            </a:extLst>
          </p:cNvPr>
          <p:cNvSpPr/>
          <p:nvPr/>
        </p:nvSpPr>
        <p:spPr>
          <a:xfrm>
            <a:off x="228600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other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471C6-EED1-4C43-8DA0-259CE807E289}"/>
              </a:ext>
            </a:extLst>
          </p:cNvPr>
          <p:cNvSpPr/>
          <p:nvPr/>
        </p:nvSpPr>
        <p:spPr>
          <a:xfrm>
            <a:off x="228600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AC6C6-D2BD-3A4A-9E59-CD77AEFDDBD5}"/>
              </a:ext>
            </a:extLst>
          </p:cNvPr>
          <p:cNvSpPr/>
          <p:nvPr/>
        </p:nvSpPr>
        <p:spPr>
          <a:xfrm>
            <a:off x="6329397" y="1144228"/>
            <a:ext cx="5482389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Handles transition animation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9E6C8-359E-9F48-BDFF-CFB0F9383621}"/>
              </a:ext>
            </a:extLst>
          </p:cNvPr>
          <p:cNvSpPr/>
          <p:nvPr/>
        </p:nvSpPr>
        <p:spPr>
          <a:xfrm>
            <a:off x="6329398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require a hardware back 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528D0-2EE8-1841-BBCD-EC291D9D624A}"/>
              </a:ext>
            </a:extLst>
          </p:cNvPr>
          <p:cNvSpPr/>
          <p:nvPr/>
        </p:nvSpPr>
        <p:spPr>
          <a:xfrm>
            <a:off x="228600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6DCE3-5C2B-4447-9C0C-E1A1C021A3F6}"/>
              </a:ext>
            </a:extLst>
          </p:cNvPr>
          <p:cNvSpPr/>
          <p:nvPr/>
        </p:nvSpPr>
        <p:spPr>
          <a:xfrm>
            <a:off x="228600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Page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5E407-009B-DD46-877A-0B9D52BDB7AA}"/>
              </a:ext>
            </a:extLst>
          </p:cNvPr>
          <p:cNvSpPr txBox="1"/>
          <p:nvPr/>
        </p:nvSpPr>
        <p:spPr>
          <a:xfrm>
            <a:off x="1117996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8047B-C150-9146-943B-4CDDE21ECD9B}"/>
              </a:ext>
            </a:extLst>
          </p:cNvPr>
          <p:cNvSpPr/>
          <p:nvPr/>
        </p:nvSpPr>
        <p:spPr>
          <a:xfrm>
            <a:off x="5048250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5D8FF-6DBD-E646-8F9F-4E2443940940}"/>
              </a:ext>
            </a:extLst>
          </p:cNvPr>
          <p:cNvSpPr/>
          <p:nvPr/>
        </p:nvSpPr>
        <p:spPr>
          <a:xfrm>
            <a:off x="5048250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 Page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15255-E4E8-B045-8458-8B32491FBB99}"/>
              </a:ext>
            </a:extLst>
          </p:cNvPr>
          <p:cNvSpPr txBox="1"/>
          <p:nvPr/>
        </p:nvSpPr>
        <p:spPr>
          <a:xfrm>
            <a:off x="5937646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303F5-571F-8E4B-A95E-7E161DA0EE84}"/>
              </a:ext>
            </a:extLst>
          </p:cNvPr>
          <p:cNvSpPr/>
          <p:nvPr/>
        </p:nvSpPr>
        <p:spPr>
          <a:xfrm>
            <a:off x="9716286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46957-7BE8-354D-BBE8-F83FF950B521}"/>
              </a:ext>
            </a:extLst>
          </p:cNvPr>
          <p:cNvSpPr/>
          <p:nvPr/>
        </p:nvSpPr>
        <p:spPr>
          <a:xfrm>
            <a:off x="9716286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Page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E32BA-9168-E44B-A3AB-52ACEB0A0716}"/>
              </a:ext>
            </a:extLst>
          </p:cNvPr>
          <p:cNvSpPr txBox="1"/>
          <p:nvPr/>
        </p:nvSpPr>
        <p:spPr>
          <a:xfrm>
            <a:off x="10605682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8FD2E8D-76FF-8C48-AF1D-B0E3E7B027A6}"/>
              </a:ext>
            </a:extLst>
          </p:cNvPr>
          <p:cNvSpPr/>
          <p:nvPr/>
        </p:nvSpPr>
        <p:spPr>
          <a:xfrm>
            <a:off x="2838843" y="3997231"/>
            <a:ext cx="1543050" cy="7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C739D10-0E7A-2E44-BE67-56EB45931228}"/>
              </a:ext>
            </a:extLst>
          </p:cNvPr>
          <p:cNvSpPr/>
          <p:nvPr/>
        </p:nvSpPr>
        <p:spPr>
          <a:xfrm>
            <a:off x="7728538" y="3997231"/>
            <a:ext cx="1543050" cy="7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ushing a Page to the Modal Stack">
            <a:extLst>
              <a:ext uri="{FF2B5EF4-FFF2-40B4-BE49-F238E27FC236}">
                <a16:creationId xmlns:a16="http://schemas.microsoft.com/office/drawing/2014/main" id="{2C478F68-FAA5-774D-9F05-BBA9F003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2" y="3034361"/>
            <a:ext cx="2402147" cy="7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pping a Page from the Modal Stack">
            <a:extLst>
              <a:ext uri="{FF2B5EF4-FFF2-40B4-BE49-F238E27FC236}">
                <a16:creationId xmlns:a16="http://schemas.microsoft.com/office/drawing/2014/main" id="{24DCAA26-20D7-1848-953E-F99CA4C7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49" y="3030393"/>
            <a:ext cx="2500137" cy="79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9F220-20AD-E341-A852-7E4B8E95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Toolbar can have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7932D-7616-164F-B23A-C266F12FE47A}"/>
              </a:ext>
            </a:extLst>
          </p:cNvPr>
          <p:cNvSpPr/>
          <p:nvPr/>
        </p:nvSpPr>
        <p:spPr>
          <a:xfrm>
            <a:off x="228600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or 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8DB58-17CB-7944-B7AA-131CEF6F3BED}"/>
              </a:ext>
            </a:extLst>
          </p:cNvPr>
          <p:cNvSpPr/>
          <p:nvPr/>
        </p:nvSpPr>
        <p:spPr>
          <a:xfrm>
            <a:off x="228600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Icons, text (but not both), click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752E2-02F2-9A4B-9AF0-6CA871530935}"/>
              </a:ext>
            </a:extLst>
          </p:cNvPr>
          <p:cNvSpPr/>
          <p:nvPr/>
        </p:nvSpPr>
        <p:spPr>
          <a:xfrm>
            <a:off x="6329398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down / more / Secondary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21855-3A35-5E4C-AC91-565C7B199C9A}"/>
              </a:ext>
            </a:extLst>
          </p:cNvPr>
          <p:cNvSpPr/>
          <p:nvPr/>
        </p:nvSpPr>
        <p:spPr>
          <a:xfrm>
            <a:off x="6329398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change with page</a:t>
            </a:r>
          </a:p>
        </p:txBody>
      </p:sp>
      <p:pic>
        <p:nvPicPr>
          <p:cNvPr id="1026" name="Picture 2" descr="android">
            <a:extLst>
              <a:ext uri="{FF2B5EF4-FFF2-40B4-BE49-F238E27FC236}">
                <a16:creationId xmlns:a16="http://schemas.microsoft.com/office/drawing/2014/main" id="{4EF09D84-99BF-A544-8ECE-E97DEA91D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4" y="2777802"/>
            <a:ext cx="41402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secondary">
            <a:extLst>
              <a:ext uri="{FF2B5EF4-FFF2-40B4-BE49-F238E27FC236}">
                <a16:creationId xmlns:a16="http://schemas.microsoft.com/office/drawing/2014/main" id="{16D870EF-776B-7F45-AB29-E49323A8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4" y="4371262"/>
            <a:ext cx="41402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s">
            <a:extLst>
              <a:ext uri="{FF2B5EF4-FFF2-40B4-BE49-F238E27FC236}">
                <a16:creationId xmlns:a16="http://schemas.microsoft.com/office/drawing/2014/main" id="{EC062B5C-3938-874F-8CB9-6C24C37D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92" y="2777802"/>
            <a:ext cx="4826000" cy="134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ssecondary">
            <a:extLst>
              <a:ext uri="{FF2B5EF4-FFF2-40B4-BE49-F238E27FC236}">
                <a16:creationId xmlns:a16="http://schemas.microsoft.com/office/drawing/2014/main" id="{18F607A4-D82C-FF4E-84F3-3EA3FE4A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4371262"/>
            <a:ext cx="4826000" cy="16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1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27FDD-C4CA-3641-B388-5B411C3F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ContentPage.ToolbarItems</a:t>
            </a:r>
            <a:r>
              <a:rPr lang="en-US" sz="1800" dirty="0"/>
              <a:t>&gt; 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ToolbarItem</a:t>
            </a:r>
            <a:r>
              <a:rPr lang="en-US" sz="1800" dirty="0"/>
              <a:t> Name="MenuItem1" Order="Primary" Icon="</a:t>
            </a:r>
            <a:r>
              <a:rPr lang="en-US" sz="1800" dirty="0" err="1"/>
              <a:t>Microsoft.png</a:t>
            </a:r>
            <a:r>
              <a:rPr lang="en-US" sz="1800" dirty="0"/>
              <a:t>" Text="Item 1" Priority="0" /&gt; 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ToolbarItem</a:t>
            </a:r>
            <a:r>
              <a:rPr lang="en-US" sz="1800" dirty="0"/>
              <a:t> Name="MenuItem2" Order="Primary" Icon="</a:t>
            </a:r>
            <a:r>
              <a:rPr lang="en-US" sz="1800" dirty="0" err="1"/>
              <a:t>Xamarin.png</a:t>
            </a:r>
            <a:r>
              <a:rPr lang="en-US" sz="1800" dirty="0"/>
              <a:t>" Text="Item 2" Priority="1"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ContentPage.ToolbarItems</a:t>
            </a:r>
            <a:r>
              <a:rPr lang="en-US" sz="1800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62344-CD0D-F94F-8BBF-E89E9DFB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Actions to a Toolbar</a:t>
            </a:r>
          </a:p>
        </p:txBody>
      </p:sp>
    </p:spTree>
    <p:extLst>
      <p:ext uri="{BB962C8B-B14F-4D97-AF65-F5344CB8AC3E}">
        <p14:creationId xmlns:p14="http://schemas.microsoft.com/office/powerpoint/2010/main" val="9170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Navigation Page</a:t>
            </a:r>
          </a:p>
        </p:txBody>
      </p:sp>
    </p:spTree>
    <p:extLst>
      <p:ext uri="{BB962C8B-B14F-4D97-AF65-F5344CB8AC3E}">
        <p14:creationId xmlns:p14="http://schemas.microsoft.com/office/powerpoint/2010/main" val="35989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C2AA-B9A9-A34E-8769-CEBA8B4B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7581546" cy="3571875"/>
          </a:xfrm>
        </p:spPr>
        <p:txBody>
          <a:bodyPr/>
          <a:lstStyle/>
          <a:p>
            <a:r>
              <a:rPr lang="en-US" dirty="0"/>
              <a:t>A separate stack</a:t>
            </a:r>
          </a:p>
          <a:p>
            <a:r>
              <a:rPr lang="en-US" dirty="0"/>
              <a:t>Denotes an operation or operations that need to be finished or cancelled</a:t>
            </a:r>
          </a:p>
          <a:p>
            <a:r>
              <a:rPr lang="en-US" dirty="0"/>
              <a:t>Native to iOS, simulated on Android</a:t>
            </a:r>
          </a:p>
          <a:p>
            <a:r>
              <a:rPr lang="en-US" dirty="0"/>
              <a:t>No back button on toolbar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await </a:t>
            </a:r>
            <a:r>
              <a:rPr lang="en-US" dirty="0" err="1"/>
              <a:t>Navigation.PushModalAsync</a:t>
            </a:r>
            <a:r>
              <a:rPr lang="en-US" dirty="0"/>
              <a:t> (</a:t>
            </a:r>
            <a:r>
              <a:rPr lang="en-US" dirty="0" err="1"/>
              <a:t>detailPage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940EC-861F-9F43-A7E1-7B23C8C5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Navigation</a:t>
            </a:r>
          </a:p>
        </p:txBody>
      </p:sp>
      <p:pic>
        <p:nvPicPr>
          <p:cNvPr id="3074" name="Picture 2" descr="Modal Page Example">
            <a:extLst>
              <a:ext uri="{FF2B5EF4-FFF2-40B4-BE49-F238E27FC236}">
                <a16:creationId xmlns:a16="http://schemas.microsoft.com/office/drawing/2014/main" id="{5BAA445E-F645-2042-BC68-0E0C6D58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19" y="950912"/>
            <a:ext cx="42822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5F8BA-751C-4D43-BA31-C18A850B56EC}"/>
              </a:ext>
            </a:extLst>
          </p:cNvPr>
          <p:cNvSpPr txBox="1"/>
          <p:nvPr/>
        </p:nvSpPr>
        <p:spPr>
          <a:xfrm>
            <a:off x="383356" y="5130764"/>
            <a:ext cx="114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xmlns:ios</a:t>
            </a:r>
            <a:r>
              <a:rPr lang="en-US" dirty="0"/>
              <a:t>="clr-namespace:Xamarin.Forms.PlatformConfiguration.iOSSpecific;assembly=</a:t>
            </a:r>
            <a:r>
              <a:rPr lang="en-US" dirty="0" err="1"/>
              <a:t>Xamarin.Forms.Core</a:t>
            </a:r>
            <a:r>
              <a:rPr lang="en-US" dirty="0"/>
              <a:t>”</a:t>
            </a:r>
          </a:p>
          <a:p>
            <a:r>
              <a:rPr lang="en-US" dirty="0" err="1"/>
              <a:t>ios:Page.UseSafeArea</a:t>
            </a:r>
            <a:r>
              <a:rPr lang="en-US" dirty="0"/>
              <a:t>="true"</a:t>
            </a:r>
          </a:p>
        </p:txBody>
      </p:sp>
    </p:spTree>
    <p:extLst>
      <p:ext uri="{BB962C8B-B14F-4D97-AF65-F5344CB8AC3E}">
        <p14:creationId xmlns:p14="http://schemas.microsoft.com/office/powerpoint/2010/main" val="8347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Modal Page</a:t>
            </a:r>
          </a:p>
        </p:txBody>
      </p:sp>
    </p:spTree>
    <p:extLst>
      <p:ext uri="{BB962C8B-B14F-4D97-AF65-F5344CB8AC3E}">
        <p14:creationId xmlns:p14="http://schemas.microsoft.com/office/powerpoint/2010/main" val="3285704833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19300</TotalTime>
  <Words>361</Words>
  <Application>Microsoft Macintosh PowerPoint</Application>
  <PresentationFormat>Widescreen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SFMono-Regular</vt:lpstr>
      <vt:lpstr>Wingdings</vt:lpstr>
      <vt:lpstr>MGNC_PPT_FINAL</vt:lpstr>
      <vt:lpstr>PowerPoint Presentation</vt:lpstr>
      <vt:lpstr>PowerPoint Presentation</vt:lpstr>
      <vt:lpstr>Navigation Topics</vt:lpstr>
      <vt:lpstr>Navigation Page</vt:lpstr>
      <vt:lpstr>Navigation Toolbar can have Actions</vt:lpstr>
      <vt:lpstr>Adding Actions to a Toolbar</vt:lpstr>
      <vt:lpstr>PowerPoint Presentation</vt:lpstr>
      <vt:lpstr>Modal Navigation</vt:lpstr>
      <vt:lpstr>PowerPoint Presentation</vt:lpstr>
      <vt:lpstr>Tabbed Navigation</vt:lpstr>
      <vt:lpstr>PowerPoint Presentation</vt:lpstr>
      <vt:lpstr>FlyoutPage (was MasterDetailPage)</vt:lpstr>
      <vt:lpstr>PowerPoint Presentation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142</cp:revision>
  <dcterms:created xsi:type="dcterms:W3CDTF">1601-01-01T00:00:00Z</dcterms:created>
  <dcterms:modified xsi:type="dcterms:W3CDTF">2021-03-11T23:53:32Z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