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476" r:id="rId5"/>
    <p:sldId id="508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9" r:id="rId20"/>
    <p:sldId id="568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34" r:id="rId29"/>
    <p:sldId id="3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4437"/>
    <a:srgbClr val="F36D50"/>
    <a:srgbClr val="FFFA9E"/>
    <a:srgbClr val="719E8B"/>
    <a:srgbClr val="6C9986"/>
    <a:srgbClr val="7CAD98"/>
    <a:srgbClr val="9DB52E"/>
    <a:srgbClr val="4A6596"/>
    <a:srgbClr val="E8A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33"/>
    <p:restoredTop sz="79388"/>
  </p:normalViewPr>
  <p:slideViewPr>
    <p:cSldViewPr snapToGrid="0">
      <p:cViewPr varScale="1">
        <p:scale>
          <a:sx n="100" d="100"/>
          <a:sy n="100" d="100"/>
        </p:scale>
        <p:origin x="592" y="16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FFE52E-3C23-214A-AFC7-5A0FDE3C5F37}"/>
              </a:ext>
            </a:extLst>
          </p:cNvPr>
          <p:cNvSpPr/>
          <p:nvPr userDrawn="1"/>
        </p:nvSpPr>
        <p:spPr>
          <a:xfrm>
            <a:off x="301083" y="5854390"/>
            <a:ext cx="3557239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8497-26BB-1B43-8DC7-DC310B353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AF493-8553-F64D-9DD1-212BE76418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79" y="884355"/>
            <a:ext cx="2033239" cy="8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6841B-46D0-AB45-9498-9AC2186FB7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9794-ECCE-9047-87DB-E7CDED2F62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ic/IntroToXamarinForm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95544" y="668256"/>
            <a:ext cx="3782275" cy="41223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2.25.2021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16217" y="3762739"/>
            <a:ext cx="7885827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Introduction to </a:t>
            </a:r>
            <a:r>
              <a:rPr lang="en-US" sz="2800" b="1" i="0" dirty="0" err="1">
                <a:solidFill>
                  <a:srgbClr val="53565A"/>
                </a:solidFill>
                <a:latin typeface="Franklin Gothic Demi" panose="020B0703020102020204" pitchFamily="34" charset="0"/>
              </a:rPr>
              <a:t>Xamarin.Forms</a:t>
            </a:r>
            <a:endParaRPr lang="en-US" sz="2800" b="1" i="0" dirty="0">
              <a:solidFill>
                <a:srgbClr val="53565A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84752" y="4818790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r>
              <a:rPr lang="en-US" sz="1200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sz="1200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is-IS" sz="1200" dirty="0">
                <a:solidFill>
                  <a:prstClr val="white">
                    <a:lumMod val="65000"/>
                  </a:prstClr>
                </a:solidFill>
              </a:rPr>
              <a:t>617 359-5192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13FA46-8FCB-3841-8717-A87553B9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Precompiled Bindings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97E29-5664-CE4D-AA33-3320885626EB}"/>
              </a:ext>
            </a:extLst>
          </p:cNvPr>
          <p:cNvSpPr/>
          <p:nvPr/>
        </p:nvSpPr>
        <p:spPr>
          <a:xfrm>
            <a:off x="440899" y="1217354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Better Performance -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19A2F-2BAB-5443-845C-F9BE65E3D68C}"/>
              </a:ext>
            </a:extLst>
          </p:cNvPr>
          <p:cNvSpPr/>
          <p:nvPr/>
        </p:nvSpPr>
        <p:spPr>
          <a:xfrm>
            <a:off x="440899" y="2113095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 location of view model to page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1FA69-E4A8-7E47-BF1E-5B432F3B997D}"/>
              </a:ext>
            </a:extLst>
          </p:cNvPr>
          <p:cNvSpPr txBox="1"/>
          <p:nvPr/>
        </p:nvSpPr>
        <p:spPr>
          <a:xfrm>
            <a:off x="944334" y="2965544"/>
            <a:ext cx="1030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xmlns:local</a:t>
            </a:r>
            <a:r>
              <a:rPr lang="en-US" dirty="0"/>
              <a:t>="</a:t>
            </a:r>
            <a:r>
              <a:rPr lang="en-US" dirty="0" err="1"/>
              <a:t>clr-namespace:IntroToXamarin.ViewModels;assembly</a:t>
            </a:r>
            <a:r>
              <a:rPr lang="en-US" dirty="0"/>
              <a:t>=</a:t>
            </a:r>
            <a:r>
              <a:rPr lang="en-US" dirty="0" err="1"/>
              <a:t>IntroToXamarin</a:t>
            </a:r>
            <a:r>
              <a:rPr lang="en-US" dirty="0"/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7F9891-B7E2-6140-B501-66408576AF96}"/>
              </a:ext>
            </a:extLst>
          </p:cNvPr>
          <p:cNvSpPr/>
          <p:nvPr/>
        </p:nvSpPr>
        <p:spPr>
          <a:xfrm>
            <a:off x="440898" y="3507781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static information, setup data 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8BE02-A813-4848-BD3E-7DE4C1C80328}"/>
              </a:ext>
            </a:extLst>
          </p:cNvPr>
          <p:cNvSpPr/>
          <p:nvPr/>
        </p:nvSpPr>
        <p:spPr>
          <a:xfrm>
            <a:off x="386498" y="4902467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Tell the parent container the datatype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AF5D1-CF6F-964D-A368-0F135E4F1E44}"/>
              </a:ext>
            </a:extLst>
          </p:cNvPr>
          <p:cNvSpPr txBox="1"/>
          <p:nvPr/>
        </p:nvSpPr>
        <p:spPr>
          <a:xfrm>
            <a:off x="944334" y="5588267"/>
            <a:ext cx="1030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x:DataType</a:t>
            </a:r>
            <a:r>
              <a:rPr lang="en-US" dirty="0"/>
              <a:t>="</a:t>
            </a:r>
            <a:r>
              <a:rPr lang="en-US" dirty="0" err="1"/>
              <a:t>local:ViewModelB</a:t>
            </a:r>
            <a:r>
              <a:rPr lang="en-US" dirty="0"/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CCD2B-71A4-E24F-863A-80274F144213}"/>
              </a:ext>
            </a:extLst>
          </p:cNvPr>
          <p:cNvSpPr txBox="1"/>
          <p:nvPr/>
        </p:nvSpPr>
        <p:spPr>
          <a:xfrm>
            <a:off x="944334" y="4374901"/>
            <a:ext cx="849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StackLayout.BindingContext</a:t>
            </a:r>
            <a:r>
              <a:rPr lang="en-US" dirty="0"/>
              <a:t>&gt; &lt;</a:t>
            </a:r>
            <a:r>
              <a:rPr lang="en-US" dirty="0" err="1"/>
              <a:t>local:ViewModelB</a:t>
            </a:r>
            <a:r>
              <a:rPr lang="en-US" dirty="0"/>
              <a:t> /&gt; &lt;/</a:t>
            </a:r>
            <a:r>
              <a:rPr lang="en-US" dirty="0" err="1"/>
              <a:t>StackLayout.BindingContext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2: Basic Binding</a:t>
            </a:r>
          </a:p>
        </p:txBody>
      </p:sp>
    </p:spTree>
    <p:extLst>
      <p:ext uri="{BB962C8B-B14F-4D97-AF65-F5344CB8AC3E}">
        <p14:creationId xmlns:p14="http://schemas.microsoft.com/office/powerpoint/2010/main" val="175946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496ECEA-7EFB-454D-9582-BBEAA30D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786" y="1132456"/>
            <a:ext cx="3884201" cy="48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AA2DE2-C084-F548-8176-A276758F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3E959-3415-1541-BDF2-A7EB32A94E35}"/>
              </a:ext>
            </a:extLst>
          </p:cNvPr>
          <p:cNvSpPr/>
          <p:nvPr/>
        </p:nvSpPr>
        <p:spPr>
          <a:xfrm>
            <a:off x="440900" y="1217354"/>
            <a:ext cx="873575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Lists where the number of items is static can inherit from any </a:t>
            </a:r>
            <a:r>
              <a:rPr lang="en-US" dirty="0" err="1"/>
              <a:t>IList</a:t>
            </a:r>
            <a:r>
              <a:rPr lang="en-US" dirty="0"/>
              <a:t> or array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0F099-FC7C-DB4B-A05C-2A455CFEE478}"/>
              </a:ext>
            </a:extLst>
          </p:cNvPr>
          <p:cNvSpPr/>
          <p:nvPr/>
        </p:nvSpPr>
        <p:spPr>
          <a:xfrm>
            <a:off x="440898" y="2847880"/>
            <a:ext cx="873575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Lists where items can be added or removed should inherit from </a:t>
            </a:r>
            <a:r>
              <a:rPr lang="en-US" dirty="0" err="1"/>
              <a:t>ObservableCollection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6E45B1-2B87-A04A-8022-3972E50E8B46}"/>
              </a:ext>
            </a:extLst>
          </p:cNvPr>
          <p:cNvSpPr/>
          <p:nvPr/>
        </p:nvSpPr>
        <p:spPr>
          <a:xfrm>
            <a:off x="1126672" y="2032617"/>
            <a:ext cx="804998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is true even if the items in the list are editable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1EE93-0D5A-1F40-9FA1-6B546681814A}"/>
              </a:ext>
            </a:extLst>
          </p:cNvPr>
          <p:cNvSpPr/>
          <p:nvPr/>
        </p:nvSpPr>
        <p:spPr>
          <a:xfrm>
            <a:off x="440898" y="3663143"/>
            <a:ext cx="873575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ListViews</a:t>
            </a:r>
            <a:r>
              <a:rPr lang="en-US" dirty="0"/>
              <a:t> generally have an </a:t>
            </a:r>
            <a:r>
              <a:rPr lang="en-US" dirty="0" err="1"/>
              <a:t>ItemsSource</a:t>
            </a:r>
            <a:r>
              <a:rPr lang="en-US" dirty="0"/>
              <a:t> property to bind to</a:t>
            </a:r>
          </a:p>
        </p:txBody>
      </p:sp>
    </p:spTree>
    <p:extLst>
      <p:ext uri="{BB962C8B-B14F-4D97-AF65-F5344CB8AC3E}">
        <p14:creationId xmlns:p14="http://schemas.microsoft.com/office/powerpoint/2010/main" val="42927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3: Lists</a:t>
            </a:r>
          </a:p>
        </p:txBody>
      </p:sp>
    </p:spTree>
    <p:extLst>
      <p:ext uri="{BB962C8B-B14F-4D97-AF65-F5344CB8AC3E}">
        <p14:creationId xmlns:p14="http://schemas.microsoft.com/office/powerpoint/2010/main" val="306649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48768-6E68-C041-861B-E4ECB774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72279-2782-8946-BBF9-DE0DB292001F}"/>
              </a:ext>
            </a:extLst>
          </p:cNvPr>
          <p:cNvSpPr/>
          <p:nvPr/>
        </p:nvSpPr>
        <p:spPr>
          <a:xfrm>
            <a:off x="440900" y="1217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format data is stored in is not always the format needed for display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91730-43C4-4248-A378-7E2E96DCE3D6}"/>
              </a:ext>
            </a:extLst>
          </p:cNvPr>
          <p:cNvSpPr/>
          <p:nvPr/>
        </p:nvSpPr>
        <p:spPr>
          <a:xfrm>
            <a:off x="440900" y="21698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Changing the format for display is display logic and belongs in the presentation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FF51B-180F-F047-89D0-5CCB32D5C0AE}"/>
              </a:ext>
            </a:extLst>
          </p:cNvPr>
          <p:cNvSpPr/>
          <p:nvPr/>
        </p:nvSpPr>
        <p:spPr>
          <a:xfrm>
            <a:off x="440900" y="3122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convert back and forth from the format needed by the source to target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AD49D-E94C-7242-A166-B73FD3B8BA91}"/>
              </a:ext>
            </a:extLst>
          </p:cNvPr>
          <p:cNvSpPr/>
          <p:nvPr/>
        </p:nvSpPr>
        <p:spPr>
          <a:xfrm>
            <a:off x="440900" y="4002347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</a:t>
            </a:r>
            <a:r>
              <a:rPr lang="en-US" dirty="0" err="1"/>
              <a:t>IValueConverter</a:t>
            </a:r>
            <a:r>
              <a:rPr lang="en-US" dirty="0"/>
              <a:t>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819D7-0D62-004D-B955-CBCB76C7F313}"/>
              </a:ext>
            </a:extLst>
          </p:cNvPr>
          <p:cNvSpPr/>
          <p:nvPr/>
        </p:nvSpPr>
        <p:spPr>
          <a:xfrm>
            <a:off x="440900" y="4954847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can be general or specific to the </a:t>
            </a:r>
            <a:r>
              <a:rPr lang="en-US" dirty="0" err="1"/>
              <a:t>ViewModel</a:t>
            </a:r>
            <a:r>
              <a:rPr lang="en-US" dirty="0"/>
              <a:t>/Model</a:t>
            </a:r>
          </a:p>
        </p:txBody>
      </p:sp>
    </p:spTree>
    <p:extLst>
      <p:ext uri="{BB962C8B-B14F-4D97-AF65-F5344CB8AC3E}">
        <p14:creationId xmlns:p14="http://schemas.microsoft.com/office/powerpoint/2010/main" val="405013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D7C50E-F822-E044-B473-8028753D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using multiple pieces of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66780-A6F0-344C-B813-CEAC2A301873}"/>
              </a:ext>
            </a:extLst>
          </p:cNvPr>
          <p:cNvSpPr/>
          <p:nvPr/>
        </p:nvSpPr>
        <p:spPr>
          <a:xfrm>
            <a:off x="440900" y="1217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can only be bound to one item and an object parameter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E2708-3F1D-224A-BA4E-C8A96823B588}"/>
              </a:ext>
            </a:extLst>
          </p:cNvPr>
          <p:cNvSpPr/>
          <p:nvPr/>
        </p:nvSpPr>
        <p:spPr>
          <a:xfrm>
            <a:off x="440900" y="2104539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causes problems when two or more properties are needed for conversion and both could 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6A4A7-4F37-864F-9E71-3B5EEE1583E3}"/>
              </a:ext>
            </a:extLst>
          </p:cNvPr>
          <p:cNvSpPr txBox="1"/>
          <p:nvPr/>
        </p:nvSpPr>
        <p:spPr>
          <a:xfrm>
            <a:off x="1191986" y="2988129"/>
            <a:ext cx="9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display of a local currency where the value converter needs to know the amount to display in the saved currency and the currency type they want to display.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63954-4533-D54C-BA97-6988F01A10F5}"/>
              </a:ext>
            </a:extLst>
          </p:cNvPr>
          <p:cNvSpPr/>
          <p:nvPr/>
        </p:nvSpPr>
        <p:spPr>
          <a:xfrm>
            <a:off x="386499" y="383225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Bindable properties CAN be added and bound to in a value converter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8F905-C8CE-B142-A183-39E30A2D9C72}"/>
              </a:ext>
            </a:extLst>
          </p:cNvPr>
          <p:cNvSpPr/>
          <p:nvPr/>
        </p:nvSpPr>
        <p:spPr>
          <a:xfrm>
            <a:off x="386499" y="471584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ValueConverters</a:t>
            </a:r>
            <a:r>
              <a:rPr lang="en-US" dirty="0"/>
              <a:t> are not part of the view stack so won’t inherit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7908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165CB8-56F6-E242-A568-B9E19397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ContentPage.Resources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ResourceDictionary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local:myConverter</a:t>
            </a:r>
            <a:r>
              <a:rPr lang="en-US" dirty="0"/>
              <a:t> </a:t>
            </a:r>
            <a:r>
              <a:rPr lang="en-US" dirty="0" err="1"/>
              <a:t>x:Key</a:t>
            </a:r>
            <a:r>
              <a:rPr lang="en-US" dirty="0"/>
              <a:t>=”</a:t>
            </a:r>
            <a:r>
              <a:rPr lang="en-US" dirty="0" err="1"/>
              <a:t>ConverterType</a:t>
            </a:r>
            <a:r>
              <a:rPr lang="en-US" dirty="0"/>
              <a:t>" /&gt; 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ResourceDictionary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ContentPage.Resources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&lt;Button Text=”Save"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IsEnabled</a:t>
            </a:r>
            <a:r>
              <a:rPr lang="en-US" dirty="0"/>
              <a:t>="{Binding </a:t>
            </a:r>
            <a:r>
              <a:rPr lang="en-US" dirty="0" err="1"/>
              <a:t>MyProperty</a:t>
            </a:r>
            <a:r>
              <a:rPr lang="en-US" dirty="0"/>
              <a:t>, Converter={</a:t>
            </a:r>
            <a:r>
              <a:rPr lang="en-US" dirty="0" err="1"/>
              <a:t>StaticResource</a:t>
            </a:r>
            <a:r>
              <a:rPr lang="en-US" dirty="0"/>
              <a:t> </a:t>
            </a:r>
            <a:r>
              <a:rPr lang="en-US" dirty="0" err="1"/>
              <a:t>myConverter</a:t>
            </a:r>
            <a:r>
              <a:rPr lang="en-US" dirty="0"/>
              <a:t>}}" /&gt;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521D2-DB9E-534D-9D14-AC1EE318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Syntax with a </a:t>
            </a:r>
            <a:r>
              <a:rPr lang="en-US" dirty="0" err="1"/>
              <a:t>ValueConverter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8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4: </a:t>
            </a:r>
            <a:r>
              <a:rPr lang="en-US" dirty="0" err="1"/>
              <a:t>ValueConverters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5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49363-2F42-A844-8272-A4DE4251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views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EACB3-FBC3-4144-8C24-4D5E9E5E0AE9}"/>
              </a:ext>
            </a:extLst>
          </p:cNvPr>
          <p:cNvSpPr/>
          <p:nvPr/>
        </p:nvSpPr>
        <p:spPr>
          <a:xfrm>
            <a:off x="386499" y="121735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Custom views are reusable controls that can be bound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6FA31-8DDF-E84E-A94D-531259EBF805}"/>
              </a:ext>
            </a:extLst>
          </p:cNvPr>
          <p:cNvSpPr/>
          <p:nvPr/>
        </p:nvSpPr>
        <p:spPr>
          <a:xfrm>
            <a:off x="386499" y="2151727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the view in turn contains other views it will be both the source and target of bindings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023C1-3A4F-4B47-93CA-F3B426F94CB9}"/>
              </a:ext>
            </a:extLst>
          </p:cNvPr>
          <p:cNvSpPr/>
          <p:nvPr/>
        </p:nvSpPr>
        <p:spPr>
          <a:xfrm>
            <a:off x="386499" y="3086100"/>
            <a:ext cx="534483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this.BindingContext</a:t>
            </a:r>
            <a:r>
              <a:rPr lang="en-US" dirty="0"/>
              <a:t> set when used as a 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8F216-DD64-014D-BDCB-594F9D702C67}"/>
              </a:ext>
            </a:extLst>
          </p:cNvPr>
          <p:cNvSpPr/>
          <p:nvPr/>
        </p:nvSpPr>
        <p:spPr>
          <a:xfrm>
            <a:off x="6030769" y="3086100"/>
            <a:ext cx="534483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this.Content.BindingContext</a:t>
            </a:r>
            <a:r>
              <a:rPr lang="en-US" dirty="0"/>
              <a:t> set when used by internal views as a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C32F7-FAE6-4340-9BCF-D5E5916F7835}"/>
              </a:ext>
            </a:extLst>
          </p:cNvPr>
          <p:cNvSpPr/>
          <p:nvPr/>
        </p:nvSpPr>
        <p:spPr>
          <a:xfrm>
            <a:off x="6241973" y="4033157"/>
            <a:ext cx="5143500" cy="2008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E2A9C-7121-F742-8AE8-32397A6783E0}"/>
              </a:ext>
            </a:extLst>
          </p:cNvPr>
          <p:cNvSpPr/>
          <p:nvPr/>
        </p:nvSpPr>
        <p:spPr>
          <a:xfrm>
            <a:off x="6516837" y="4463142"/>
            <a:ext cx="4607379" cy="134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Custom View</a:t>
            </a: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253DCF40-E1D9-CC42-9550-555773D84D76}"/>
              </a:ext>
            </a:extLst>
          </p:cNvPr>
          <p:cNvSpPr/>
          <p:nvPr/>
        </p:nvSpPr>
        <p:spPr>
          <a:xfrm>
            <a:off x="5980715" y="4103013"/>
            <a:ext cx="405491" cy="779230"/>
          </a:xfrm>
          <a:prstGeom prst="curv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5DCAE-9572-B748-AEA0-9CAE26A060C4}"/>
              </a:ext>
            </a:extLst>
          </p:cNvPr>
          <p:cNvSpPr txBox="1"/>
          <p:nvPr/>
        </p:nvSpPr>
        <p:spPr>
          <a:xfrm flipH="1">
            <a:off x="3123215" y="4266664"/>
            <a:ext cx="32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customView.BindingContext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DFF4DC-E068-8A40-A234-9B1765090257}"/>
              </a:ext>
            </a:extLst>
          </p:cNvPr>
          <p:cNvSpPr/>
          <p:nvPr/>
        </p:nvSpPr>
        <p:spPr>
          <a:xfrm>
            <a:off x="6846130" y="5037364"/>
            <a:ext cx="865414" cy="61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400F78-D175-8D4B-8F77-B2B353167BA8}"/>
              </a:ext>
            </a:extLst>
          </p:cNvPr>
          <p:cNvSpPr/>
          <p:nvPr/>
        </p:nvSpPr>
        <p:spPr>
          <a:xfrm>
            <a:off x="8381016" y="5037364"/>
            <a:ext cx="865414" cy="61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1505D-F423-6544-9552-86F1BD5FE5C7}"/>
              </a:ext>
            </a:extLst>
          </p:cNvPr>
          <p:cNvSpPr/>
          <p:nvPr/>
        </p:nvSpPr>
        <p:spPr>
          <a:xfrm>
            <a:off x="9915902" y="5037364"/>
            <a:ext cx="865414" cy="61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20" name="Curved Right Arrow 19">
            <a:extLst>
              <a:ext uri="{FF2B5EF4-FFF2-40B4-BE49-F238E27FC236}">
                <a16:creationId xmlns:a16="http://schemas.microsoft.com/office/drawing/2014/main" id="{71D3310F-1684-5643-84A9-F1D2A1DA9259}"/>
              </a:ext>
            </a:extLst>
          </p:cNvPr>
          <p:cNvSpPr/>
          <p:nvPr/>
        </p:nvSpPr>
        <p:spPr>
          <a:xfrm>
            <a:off x="6255579" y="4707170"/>
            <a:ext cx="459921" cy="779229"/>
          </a:xfrm>
          <a:prstGeom prst="curv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E7E40-AADD-DB41-8F3E-7463F2B3F142}"/>
              </a:ext>
            </a:extLst>
          </p:cNvPr>
          <p:cNvSpPr txBox="1"/>
          <p:nvPr/>
        </p:nvSpPr>
        <p:spPr>
          <a:xfrm flipH="1">
            <a:off x="2240910" y="4895847"/>
            <a:ext cx="44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customView.Container.BindingContext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3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FFB42-A399-9949-9580-13769888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BindableProperty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E5F04-E230-0347-93EB-B8F59ED85A5D}"/>
              </a:ext>
            </a:extLst>
          </p:cNvPr>
          <p:cNvSpPr/>
          <p:nvPr/>
        </p:nvSpPr>
        <p:spPr>
          <a:xfrm>
            <a:off x="386499" y="111344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Normally used in class that inherits from </a:t>
            </a:r>
            <a:r>
              <a:rPr lang="en-US" dirty="0" err="1"/>
              <a:t>BindableObject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534E4-C6BE-4E40-902C-7272108CF0C7}"/>
              </a:ext>
            </a:extLst>
          </p:cNvPr>
          <p:cNvSpPr/>
          <p:nvPr/>
        </p:nvSpPr>
        <p:spPr>
          <a:xfrm>
            <a:off x="386499" y="1961684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 format is important for binding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45133-C977-3741-986A-E72768CBD07C}"/>
              </a:ext>
            </a:extLst>
          </p:cNvPr>
          <p:cNvSpPr/>
          <p:nvPr/>
        </p:nvSpPr>
        <p:spPr>
          <a:xfrm>
            <a:off x="386499" y="2809923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Should not normally be used in binding sources who are not also a binding 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EFE97-5EB0-814F-A07B-8EEAFC28F9E7}"/>
              </a:ext>
            </a:extLst>
          </p:cNvPr>
          <p:cNvSpPr/>
          <p:nvPr/>
        </p:nvSpPr>
        <p:spPr>
          <a:xfrm>
            <a:off x="386499" y="3658162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Properties using </a:t>
            </a:r>
            <a:r>
              <a:rPr lang="en-US" dirty="0" err="1"/>
              <a:t>BindableProperty</a:t>
            </a:r>
            <a:r>
              <a:rPr lang="en-US" dirty="0"/>
              <a:t> can be a source OR target of a binding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DF0A-1BB7-9C40-B046-7B569CF760E6}"/>
              </a:ext>
            </a:extLst>
          </p:cNvPr>
          <p:cNvSpPr txBox="1"/>
          <p:nvPr/>
        </p:nvSpPr>
        <p:spPr>
          <a:xfrm>
            <a:off x="540327" y="4426526"/>
            <a:ext cx="10989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static </a:t>
            </a:r>
            <a:r>
              <a:rPr lang="en-US" sz="1400" dirty="0" err="1"/>
              <a:t>BindableProperty</a:t>
            </a:r>
            <a:r>
              <a:rPr lang="en-US" sz="1400" dirty="0"/>
              <a:t> Address1Property = </a:t>
            </a:r>
            <a:r>
              <a:rPr lang="en-US" sz="1400" dirty="0" err="1"/>
              <a:t>BindableProperty.Create</a:t>
            </a:r>
            <a:r>
              <a:rPr lang="en-US" sz="1400" dirty="0"/>
              <a:t>(</a:t>
            </a:r>
            <a:r>
              <a:rPr lang="en-US" sz="1400" dirty="0" err="1"/>
              <a:t>nameof</a:t>
            </a:r>
            <a:r>
              <a:rPr lang="en-US" sz="1400" dirty="0"/>
              <a:t>(Address1), </a:t>
            </a:r>
            <a:r>
              <a:rPr lang="en-US" sz="1400" dirty="0" err="1"/>
              <a:t>typeof</a:t>
            </a:r>
            <a:r>
              <a:rPr lang="en-US" sz="1400" dirty="0"/>
              <a:t>(string), </a:t>
            </a:r>
            <a:r>
              <a:rPr lang="en-US" sz="1400" dirty="0" err="1"/>
              <a:t>typeof</a:t>
            </a:r>
            <a:r>
              <a:rPr lang="en-US" sz="1400" dirty="0"/>
              <a:t>(</a:t>
            </a:r>
            <a:r>
              <a:rPr lang="en-US" sz="1400" dirty="0" err="1"/>
              <a:t>AddressView</a:t>
            </a:r>
            <a:r>
              <a:rPr lang="en-US" sz="1400" dirty="0"/>
              <a:t>), </a:t>
            </a:r>
            <a:r>
              <a:rPr lang="en-US" sz="1400" dirty="0" err="1"/>
              <a:t>defaultValue</a:t>
            </a:r>
            <a:r>
              <a:rPr lang="en-US" sz="1400" dirty="0"/>
              <a:t>: "", </a:t>
            </a:r>
            <a:r>
              <a:rPr lang="en-US" sz="1400" dirty="0" err="1"/>
              <a:t>defaultBindingMode</a:t>
            </a:r>
            <a:r>
              <a:rPr lang="en-US" sz="1400" dirty="0"/>
              <a:t>: </a:t>
            </a:r>
            <a:r>
              <a:rPr lang="en-US" sz="1400" dirty="0" err="1"/>
              <a:t>BindingMode.TwoWay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public string Address1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get =&gt; (string)</a:t>
            </a:r>
            <a:r>
              <a:rPr lang="en-US" sz="1400" dirty="0" err="1"/>
              <a:t>GetValue</a:t>
            </a:r>
            <a:r>
              <a:rPr lang="en-US" sz="1400" dirty="0"/>
              <a:t>(Address1Property);</a:t>
            </a:r>
          </a:p>
          <a:p>
            <a:r>
              <a:rPr lang="en-US" sz="1400" dirty="0"/>
              <a:t>    set =&gt; </a:t>
            </a:r>
            <a:r>
              <a:rPr lang="en-US" sz="1400" dirty="0" err="1"/>
              <a:t>SetValue</a:t>
            </a:r>
            <a:r>
              <a:rPr lang="en-US" sz="1400" dirty="0"/>
              <a:t>(Address1Property, value);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58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8307D-74D9-C444-814B-3F1E811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https://github.com/Magenic/IntroToXamarinForms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5: Custom Bindable Views</a:t>
            </a:r>
          </a:p>
        </p:txBody>
      </p:sp>
    </p:spTree>
    <p:extLst>
      <p:ext uri="{BB962C8B-B14F-4D97-AF65-F5344CB8AC3E}">
        <p14:creationId xmlns:p14="http://schemas.microsoft.com/office/powerpoint/2010/main" val="342324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AD5E3B-8F45-8B48-BB0E-9A40A846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Binding Properties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6408B-7ABA-474B-A24D-81B0834C51F6}"/>
              </a:ext>
            </a:extLst>
          </p:cNvPr>
          <p:cNvSpPr/>
          <p:nvPr/>
        </p:nvSpPr>
        <p:spPr>
          <a:xfrm>
            <a:off x="386499" y="111344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Path – references sub objects on a binding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A3EFF-ABB6-BC42-A73A-1BE740B19371}"/>
              </a:ext>
            </a:extLst>
          </p:cNvPr>
          <p:cNvSpPr txBox="1"/>
          <p:nvPr/>
        </p:nvSpPr>
        <p:spPr>
          <a:xfrm>
            <a:off x="571500" y="1931810"/>
            <a:ext cx="804386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{Binding Source={</a:t>
            </a:r>
            <a:r>
              <a:rPr lang="en-US" dirty="0" err="1"/>
              <a:t>x:Reference</a:t>
            </a:r>
            <a:r>
              <a:rPr lang="en-US" dirty="0"/>
              <a:t> </a:t>
            </a:r>
            <a:r>
              <a:rPr lang="en-US" dirty="0" err="1"/>
              <a:t>timePicker</a:t>
            </a:r>
            <a:r>
              <a:rPr lang="en-US" dirty="0"/>
              <a:t>}, Path=</a:t>
            </a:r>
            <a:r>
              <a:rPr lang="en-US" dirty="0" err="1"/>
              <a:t>Time.TotalSeconds</a:t>
            </a:r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5FEDD-6B29-9147-9177-DC6D7095C97B}"/>
              </a:ext>
            </a:extLst>
          </p:cNvPr>
          <p:cNvSpPr/>
          <p:nvPr/>
        </p:nvSpPr>
        <p:spPr>
          <a:xfrm>
            <a:off x="386499" y="243585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FallbackValue</a:t>
            </a:r>
            <a:r>
              <a:rPr lang="en-US" dirty="0"/>
              <a:t> – Something to use if a binding cannot be found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DF530-3ED0-4E4C-954E-6AC8A2B18A8C}"/>
              </a:ext>
            </a:extLst>
          </p:cNvPr>
          <p:cNvSpPr/>
          <p:nvPr/>
        </p:nvSpPr>
        <p:spPr>
          <a:xfrm>
            <a:off x="571500" y="3239927"/>
            <a:ext cx="894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&lt;Label Text="{Binding Population, </a:t>
            </a:r>
            <a:r>
              <a:rPr lang="en-US" dirty="0" err="1"/>
              <a:t>FallbackValue</a:t>
            </a:r>
            <a:r>
              <a:rPr lang="en-US" dirty="0"/>
              <a:t>='Population size unknown'}" /&gt;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1D8B4-0AD7-EA4D-91D6-76EDB91E6E4E}"/>
              </a:ext>
            </a:extLst>
          </p:cNvPr>
          <p:cNvSpPr/>
          <p:nvPr/>
        </p:nvSpPr>
        <p:spPr>
          <a:xfrm>
            <a:off x="386499" y="375825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TargetNullValue</a:t>
            </a:r>
            <a:r>
              <a:rPr lang="en-US" dirty="0"/>
              <a:t> – Something to use if a binding can be found but returns a null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6EFB0-D2E4-824A-BABE-ED316518DDBC}"/>
              </a:ext>
            </a:extLst>
          </p:cNvPr>
          <p:cNvSpPr/>
          <p:nvPr/>
        </p:nvSpPr>
        <p:spPr>
          <a:xfrm>
            <a:off x="597055" y="4593051"/>
            <a:ext cx="10567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&lt;Label Text="{Binding Location, </a:t>
            </a:r>
            <a:r>
              <a:rPr lang="en-US" dirty="0" err="1"/>
              <a:t>TargetNullValue</a:t>
            </a:r>
            <a:r>
              <a:rPr lang="en-US" dirty="0"/>
              <a:t>='Location unknown'}" /&gt;</a:t>
            </a:r>
          </a:p>
        </p:txBody>
      </p:sp>
    </p:spTree>
    <p:extLst>
      <p:ext uri="{BB962C8B-B14F-4D97-AF65-F5344CB8AC3E}">
        <p14:creationId xmlns:p14="http://schemas.microsoft.com/office/powerpoint/2010/main" val="156660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7B365-4EF2-D24A-B905-5F4E4468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36BB8-886D-A74D-97EC-24773955158D}"/>
              </a:ext>
            </a:extLst>
          </p:cNvPr>
          <p:cNvSpPr/>
          <p:nvPr/>
        </p:nvSpPr>
        <p:spPr>
          <a:xfrm>
            <a:off x="386499" y="111344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Allow multiple properties on a source to determine a property on the target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E17581-EF10-B645-ADAA-B06762D1D09D}"/>
              </a:ext>
            </a:extLst>
          </p:cNvPr>
          <p:cNvSpPr/>
          <p:nvPr/>
        </p:nvSpPr>
        <p:spPr>
          <a:xfrm>
            <a:off x="386499" y="198022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Must use a converter to convert from the list of source properties to what the target expects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263C3-7578-5945-A296-B4508F7928AD}"/>
              </a:ext>
            </a:extLst>
          </p:cNvPr>
          <p:cNvSpPr/>
          <p:nvPr/>
        </p:nvSpPr>
        <p:spPr>
          <a:xfrm>
            <a:off x="386499" y="284699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 be used bi-directionally in some instances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32205-4941-E746-9186-4146CA3CE7D4}"/>
              </a:ext>
            </a:extLst>
          </p:cNvPr>
          <p:cNvSpPr/>
          <p:nvPr/>
        </p:nvSpPr>
        <p:spPr>
          <a:xfrm>
            <a:off x="386499" y="371377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ValueConverter</a:t>
            </a:r>
            <a:r>
              <a:rPr lang="en-US" dirty="0"/>
              <a:t> must inherit from </a:t>
            </a:r>
            <a:r>
              <a:rPr lang="en-US" dirty="0" err="1"/>
              <a:t>IMultiValueConverter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7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6: Multi-binding</a:t>
            </a:r>
          </a:p>
        </p:txBody>
      </p:sp>
    </p:spTree>
    <p:extLst>
      <p:ext uri="{BB962C8B-B14F-4D97-AF65-F5344CB8AC3E}">
        <p14:creationId xmlns:p14="http://schemas.microsoft.com/office/powerpoint/2010/main" val="1772793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32DEB-F44B-F748-8D8B-3293FA90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 Bindings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0B135-4A23-3E42-BF3B-0A8C06526693}"/>
              </a:ext>
            </a:extLst>
          </p:cNvPr>
          <p:cNvSpPr/>
          <p:nvPr/>
        </p:nvSpPr>
        <p:spPr>
          <a:xfrm>
            <a:off x="386499" y="1113445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Allows to look up parent stack of views to find binding higher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AE856-F4ED-7D49-AED7-31C737B8305B}"/>
              </a:ext>
            </a:extLst>
          </p:cNvPr>
          <p:cNvSpPr txBox="1"/>
          <p:nvPr/>
        </p:nvSpPr>
        <p:spPr>
          <a:xfrm>
            <a:off x="1114425" y="1985963"/>
            <a:ext cx="885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case of a list of items where a collection of views are used to display each item in a list. Each one of these detail views is given a binding to a single item in the list. An ancestor binding allows that detail view to look for the parent list of items in the visual tree and bind to that.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458AB-6D28-6F44-AF7D-63C5932444A3}"/>
              </a:ext>
            </a:extLst>
          </p:cNvPr>
          <p:cNvSpPr/>
          <p:nvPr/>
        </p:nvSpPr>
        <p:spPr>
          <a:xfrm>
            <a:off x="386499" y="3373010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type of </a:t>
            </a:r>
            <a:r>
              <a:rPr lang="en-US" dirty="0" err="1"/>
              <a:t>RelativeBinding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6DE26-0D43-144D-95CF-8EFD36BA9FC0}"/>
              </a:ext>
            </a:extLst>
          </p:cNvPr>
          <p:cNvSpPr/>
          <p:nvPr/>
        </p:nvSpPr>
        <p:spPr>
          <a:xfrm>
            <a:off x="386499" y="4245528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Matching done by type, </a:t>
            </a:r>
            <a:r>
              <a:rPr lang="en-US" dirty="0" err="1"/>
              <a:t>AncestorLevel</a:t>
            </a:r>
            <a:r>
              <a:rPr lang="en-US" dirty="0"/>
              <a:t> can be used if parents on the visual tree have multiple sources of the same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FF0D8-9D50-D34E-858B-1E7521785FB2}"/>
              </a:ext>
            </a:extLst>
          </p:cNvPr>
          <p:cNvSpPr txBox="1"/>
          <p:nvPr/>
        </p:nvSpPr>
        <p:spPr>
          <a:xfrm>
            <a:off x="498453" y="5744555"/>
            <a:ext cx="107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&lt;Label Text="{Binding Source={</a:t>
            </a:r>
            <a:r>
              <a:rPr lang="en-US" dirty="0" err="1"/>
              <a:t>RelativeSource</a:t>
            </a:r>
            <a:r>
              <a:rPr lang="en-US" dirty="0"/>
              <a:t> </a:t>
            </a:r>
            <a:r>
              <a:rPr lang="en-US" dirty="0" err="1"/>
              <a:t>AncestorType</a:t>
            </a:r>
            <a:r>
              <a:rPr lang="en-US" dirty="0"/>
              <a:t>={</a:t>
            </a:r>
            <a:r>
              <a:rPr lang="en-US" dirty="0" err="1"/>
              <a:t>x:Type</a:t>
            </a:r>
            <a:r>
              <a:rPr lang="en-US" dirty="0"/>
              <a:t> Entry}, </a:t>
            </a:r>
            <a:r>
              <a:rPr lang="en-US" dirty="0" err="1"/>
              <a:t>AncestorLevel</a:t>
            </a:r>
            <a:r>
              <a:rPr lang="en-US" dirty="0"/>
              <a:t>=2}, Path=Text}" /&gt;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8C825-BE7F-1A47-BEEC-25A7444CA37F}"/>
              </a:ext>
            </a:extLst>
          </p:cNvPr>
          <p:cNvSpPr/>
          <p:nvPr/>
        </p:nvSpPr>
        <p:spPr>
          <a:xfrm>
            <a:off x="386498" y="5118046"/>
            <a:ext cx="109891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Works with any source in the visual tree, including views and layouts</a:t>
            </a:r>
          </a:p>
        </p:txBody>
      </p:sp>
    </p:spTree>
    <p:extLst>
      <p:ext uri="{BB962C8B-B14F-4D97-AF65-F5344CB8AC3E}">
        <p14:creationId xmlns:p14="http://schemas.microsoft.com/office/powerpoint/2010/main" val="2214737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7145-6662-8147-9CC9-822B328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Bindings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B4579-82D0-4845-952F-27348A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35040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7A72-3239-5742-844A-0446DAE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C791-741A-D840-B1AE-33245AF3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  <a:p>
            <a:r>
              <a:rPr lang="en-US" dirty="0"/>
              <a:t>Next week – Binding</a:t>
            </a:r>
          </a:p>
        </p:txBody>
      </p:sp>
    </p:spTree>
    <p:extLst>
      <p:ext uri="{BB962C8B-B14F-4D97-AF65-F5344CB8AC3E}">
        <p14:creationId xmlns:p14="http://schemas.microsoft.com/office/powerpoint/2010/main" val="14932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4E0C2-1942-7D4E-A0E1-1ABD5308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3BBF6-20DE-8441-9AB0-C2A0958A4BF9}"/>
              </a:ext>
            </a:extLst>
          </p:cNvPr>
          <p:cNvSpPr/>
          <p:nvPr/>
        </p:nvSpPr>
        <p:spPr>
          <a:xfrm>
            <a:off x="386499" y="93980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Basic Binding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BA3B-066B-874D-839A-435E1EC62899}"/>
              </a:ext>
            </a:extLst>
          </p:cNvPr>
          <p:cNvSpPr/>
          <p:nvPr/>
        </p:nvSpPr>
        <p:spPr>
          <a:xfrm>
            <a:off x="386498" y="1770258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Binding to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55D1A-33AC-104C-8527-CDB521FE3F3B}"/>
              </a:ext>
            </a:extLst>
          </p:cNvPr>
          <p:cNvSpPr/>
          <p:nvPr/>
        </p:nvSpPr>
        <p:spPr>
          <a:xfrm>
            <a:off x="386497" y="2618374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Changing the values for display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9548A-84F8-5B44-A4C7-B7FA3E2FCA76}"/>
              </a:ext>
            </a:extLst>
          </p:cNvPr>
          <p:cNvSpPr/>
          <p:nvPr/>
        </p:nvSpPr>
        <p:spPr>
          <a:xfrm>
            <a:off x="386497" y="346649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Creating bindable 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B1C5B-DB8F-FD41-B8EA-D08908A81E55}"/>
              </a:ext>
            </a:extLst>
          </p:cNvPr>
          <p:cNvSpPr/>
          <p:nvPr/>
        </p:nvSpPr>
        <p:spPr>
          <a:xfrm>
            <a:off x="386497" y="4314606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Advanced Binding</a:t>
            </a:r>
          </a:p>
        </p:txBody>
      </p:sp>
    </p:spTree>
    <p:extLst>
      <p:ext uri="{BB962C8B-B14F-4D97-AF65-F5344CB8AC3E}">
        <p14:creationId xmlns:p14="http://schemas.microsoft.com/office/powerpoint/2010/main" val="16713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86BDD8-1652-2E41-9E91-4D50773C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E6DBC-B99D-4741-AC5B-FE82D72DCD95}"/>
              </a:ext>
            </a:extLst>
          </p:cNvPr>
          <p:cNvSpPr/>
          <p:nvPr/>
        </p:nvSpPr>
        <p:spPr>
          <a:xfrm>
            <a:off x="386499" y="939800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Connection from a source of information to a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B804D-C285-DE4E-8A6E-F9C616AE671F}"/>
              </a:ext>
            </a:extLst>
          </p:cNvPr>
          <p:cNvSpPr/>
          <p:nvPr/>
        </p:nvSpPr>
        <p:spPr>
          <a:xfrm>
            <a:off x="685800" y="1770258"/>
            <a:ext cx="49783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Object to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16AF4-823C-3C4A-9805-BF7714BA323E}"/>
              </a:ext>
            </a:extLst>
          </p:cNvPr>
          <p:cNvSpPr/>
          <p:nvPr/>
        </p:nvSpPr>
        <p:spPr>
          <a:xfrm>
            <a:off x="685800" y="2600716"/>
            <a:ext cx="49783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 to 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C37667-B58C-CA45-9280-4EAEBDEB6701}"/>
              </a:ext>
            </a:extLst>
          </p:cNvPr>
          <p:cNvSpPr/>
          <p:nvPr/>
        </p:nvSpPr>
        <p:spPr>
          <a:xfrm>
            <a:off x="9729051" y="701866"/>
            <a:ext cx="1372337" cy="1313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br>
              <a:rPr lang="en-US" dirty="0"/>
            </a:br>
            <a:r>
              <a:rPr lang="en-US" dirty="0"/>
              <a:t>(source)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D0B3A-2FC4-0A40-B4C0-EFBEC876690F}"/>
              </a:ext>
            </a:extLst>
          </p:cNvPr>
          <p:cNvSpPr/>
          <p:nvPr/>
        </p:nvSpPr>
        <p:spPr>
          <a:xfrm>
            <a:off x="6337300" y="935230"/>
            <a:ext cx="1249363" cy="83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(Target)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A4C66A-1A9A-E14D-AEB8-2A7926511C09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 flipV="1">
            <a:off x="7586663" y="1353439"/>
            <a:ext cx="2142388" cy="49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B0F92-6734-9A4D-B716-3881E0C28428}"/>
              </a:ext>
            </a:extLst>
          </p:cNvPr>
          <p:cNvSpPr/>
          <p:nvPr/>
        </p:nvSpPr>
        <p:spPr>
          <a:xfrm>
            <a:off x="386497" y="3431315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have a default binding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00CE5-2733-F949-985F-1A7238A6DDA6}"/>
              </a:ext>
            </a:extLst>
          </p:cNvPr>
          <p:cNvSpPr txBox="1"/>
          <p:nvPr/>
        </p:nvSpPr>
        <p:spPr>
          <a:xfrm>
            <a:off x="8259763" y="930274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OneWay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B4DA6B-8EED-BE4A-8568-0D5174CDEC77}"/>
              </a:ext>
            </a:extLst>
          </p:cNvPr>
          <p:cNvSpPr/>
          <p:nvPr/>
        </p:nvSpPr>
        <p:spPr>
          <a:xfrm>
            <a:off x="9729051" y="2189856"/>
            <a:ext cx="1372337" cy="1313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br>
              <a:rPr lang="en-US" dirty="0"/>
            </a:br>
            <a:r>
              <a:rPr lang="en-US" dirty="0"/>
              <a:t>(source)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3E4E8-E202-6048-8D3A-6F24628B2B85}"/>
              </a:ext>
            </a:extLst>
          </p:cNvPr>
          <p:cNvSpPr/>
          <p:nvPr/>
        </p:nvSpPr>
        <p:spPr>
          <a:xfrm>
            <a:off x="6337300" y="2423220"/>
            <a:ext cx="1249363" cy="83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(Target)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438902-159C-7E49-824C-6996D95041F8}"/>
              </a:ext>
            </a:extLst>
          </p:cNvPr>
          <p:cNvCxnSpPr>
            <a:cxnSpLocks/>
            <a:stCxn id="18" idx="3"/>
            <a:endCxn id="17" idx="2"/>
          </p:cNvCxnSpPr>
          <p:nvPr/>
        </p:nvCxnSpPr>
        <p:spPr>
          <a:xfrm>
            <a:off x="7586663" y="2841429"/>
            <a:ext cx="2142388" cy="49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33E47B-CDC5-4C4A-9789-F33D3C9086AD}"/>
              </a:ext>
            </a:extLst>
          </p:cNvPr>
          <p:cNvSpPr txBox="1"/>
          <p:nvPr/>
        </p:nvSpPr>
        <p:spPr>
          <a:xfrm>
            <a:off x="7806587" y="2447659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OneWayToSource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E106FF-D8AD-1449-A689-6980E12175EC}"/>
              </a:ext>
            </a:extLst>
          </p:cNvPr>
          <p:cNvSpPr txBox="1"/>
          <p:nvPr/>
        </p:nvSpPr>
        <p:spPr>
          <a:xfrm>
            <a:off x="8184178" y="1400926"/>
            <a:ext cx="111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OneTime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DA0C3E-3ABC-5545-A783-45DDE3EA5915}"/>
              </a:ext>
            </a:extLst>
          </p:cNvPr>
          <p:cNvSpPr/>
          <p:nvPr/>
        </p:nvSpPr>
        <p:spPr>
          <a:xfrm>
            <a:off x="9729051" y="3700646"/>
            <a:ext cx="1372337" cy="1313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br>
              <a:rPr lang="en-US" dirty="0"/>
            </a:br>
            <a:r>
              <a:rPr lang="en-US" dirty="0"/>
              <a:t>(source)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BFA35-7027-284A-8D70-4BB744199F47}"/>
              </a:ext>
            </a:extLst>
          </p:cNvPr>
          <p:cNvSpPr/>
          <p:nvPr/>
        </p:nvSpPr>
        <p:spPr>
          <a:xfrm>
            <a:off x="6337300" y="3934010"/>
            <a:ext cx="1249363" cy="83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(Target)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FE71D5-AEC3-634A-86C9-FA3CCD23A854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7586663" y="4352219"/>
            <a:ext cx="2142388" cy="495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C9E9EE-04B4-4146-A7CA-FEC6410FE52D}"/>
              </a:ext>
            </a:extLst>
          </p:cNvPr>
          <p:cNvSpPr txBox="1"/>
          <p:nvPr/>
        </p:nvSpPr>
        <p:spPr>
          <a:xfrm>
            <a:off x="8283744" y="3906255"/>
            <a:ext cx="9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TwoWay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619CFF-5A30-9840-927E-A5DBA2AC98D2}"/>
              </a:ext>
            </a:extLst>
          </p:cNvPr>
          <p:cNvSpPr/>
          <p:nvPr/>
        </p:nvSpPr>
        <p:spPr>
          <a:xfrm>
            <a:off x="386497" y="4261773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view has a </a:t>
            </a:r>
            <a:r>
              <a:rPr lang="en-US" dirty="0" err="1"/>
              <a:t>BindingContext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0C2B75-C02E-2C47-A712-F44C46E49BD1}"/>
              </a:ext>
            </a:extLst>
          </p:cNvPr>
          <p:cNvSpPr/>
          <p:nvPr/>
        </p:nvSpPr>
        <p:spPr>
          <a:xfrm>
            <a:off x="386497" y="5092231"/>
            <a:ext cx="52777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binding’s Path is the property or sub property it is bound 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44050-12A3-6441-AC96-1A0A3E2B743B}"/>
              </a:ext>
            </a:extLst>
          </p:cNvPr>
          <p:cNvSpPr txBox="1"/>
          <p:nvPr/>
        </p:nvSpPr>
        <p:spPr>
          <a:xfrm>
            <a:off x="6031918" y="307856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BindableProperty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F45443-D769-0A46-BDE3-A899C377E94B}"/>
              </a:ext>
            </a:extLst>
          </p:cNvPr>
          <p:cNvSpPr txBox="1"/>
          <p:nvPr/>
        </p:nvSpPr>
        <p:spPr>
          <a:xfrm>
            <a:off x="9175072" y="306706"/>
            <a:ext cx="24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66AD9-3DFA-9A4C-9BDA-3001E3421437}"/>
              </a:ext>
            </a:extLst>
          </p:cNvPr>
          <p:cNvSpPr txBox="1"/>
          <p:nvPr/>
        </p:nvSpPr>
        <p:spPr>
          <a:xfrm>
            <a:off x="5988538" y="5189550"/>
            <a:ext cx="610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Bindings should generally be done to properties, not methods</a:t>
            </a:r>
          </a:p>
        </p:txBody>
      </p:sp>
    </p:spTree>
    <p:extLst>
      <p:ext uri="{BB962C8B-B14F-4D97-AF65-F5344CB8AC3E}">
        <p14:creationId xmlns:p14="http://schemas.microsoft.com/office/powerpoint/2010/main" val="13138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8229FF-F2C6-F346-8753-098CAF93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1806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&lt;Label Text="{Binding Foo}"&gt;&lt;/Label&gt;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&lt;Label Text="{Binding Foo, Mode=</a:t>
            </a:r>
            <a:r>
              <a:rPr lang="en-US" dirty="0" err="1"/>
              <a:t>OneTime</a:t>
            </a:r>
            <a:r>
              <a:rPr lang="en-US" dirty="0"/>
              <a:t>}"&gt;&lt;/Label&gt;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B57CFB-CB4A-4345-9379-4067A359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Binding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0BB46-7898-0B46-A01D-9939392A1E9A}"/>
              </a:ext>
            </a:extLst>
          </p:cNvPr>
          <p:cNvSpPr/>
          <p:nvPr/>
        </p:nvSpPr>
        <p:spPr>
          <a:xfrm>
            <a:off x="551953" y="2833883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Need to set </a:t>
            </a:r>
            <a:r>
              <a:rPr lang="en-US" dirty="0" err="1"/>
              <a:t>BindingContext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A5CC6-93F1-364F-B5A1-4E647DDA4BE2}"/>
              </a:ext>
            </a:extLst>
          </p:cNvPr>
          <p:cNvSpPr/>
          <p:nvPr/>
        </p:nvSpPr>
        <p:spPr>
          <a:xfrm>
            <a:off x="551953" y="3797301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do implement </a:t>
            </a:r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B6850-0B99-4F47-8DE6-8AFC2E04F45D}"/>
              </a:ext>
            </a:extLst>
          </p:cNvPr>
          <p:cNvSpPr/>
          <p:nvPr/>
        </p:nvSpPr>
        <p:spPr>
          <a:xfrm>
            <a:off x="1244600" y="4760720"/>
            <a:ext cx="1061755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</a:t>
            </a:r>
            <a:r>
              <a:rPr lang="en-US" dirty="0" err="1"/>
              <a:t>OnPropertyChanged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2810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3EA67C-6F4B-074D-977A-0F42659C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1: Basic Binding</a:t>
            </a:r>
          </a:p>
        </p:txBody>
      </p:sp>
    </p:spTree>
    <p:extLst>
      <p:ext uri="{BB962C8B-B14F-4D97-AF65-F5344CB8AC3E}">
        <p14:creationId xmlns:p14="http://schemas.microsoft.com/office/powerpoint/2010/main" val="24888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B1A0BB-69A4-A747-88FC-A5BC708D84D9}"/>
              </a:ext>
            </a:extLst>
          </p:cNvPr>
          <p:cNvSpPr/>
          <p:nvPr/>
        </p:nvSpPr>
        <p:spPr>
          <a:xfrm>
            <a:off x="965200" y="3131455"/>
            <a:ext cx="2489200" cy="2044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355268-E748-7049-B190-5D71808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CBAF2-4B9C-AD4A-B3CB-229A93FC1F2F}"/>
              </a:ext>
            </a:extLst>
          </p:cNvPr>
          <p:cNvSpPr/>
          <p:nvPr/>
        </p:nvSpPr>
        <p:spPr>
          <a:xfrm>
            <a:off x="440899" y="113441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Generally bad practice to bind views to a page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5A25A-73A4-8B4B-89F6-5FA47711512A}"/>
              </a:ext>
            </a:extLst>
          </p:cNvPr>
          <p:cNvSpPr/>
          <p:nvPr/>
        </p:nvSpPr>
        <p:spPr>
          <a:xfrm>
            <a:off x="440899" y="2124979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Xamarin Forms is designed to Support MVVM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2E6E2-6CDA-DB46-A6C1-ED367D11270C}"/>
              </a:ext>
            </a:extLst>
          </p:cNvPr>
          <p:cNvSpPr/>
          <p:nvPr/>
        </p:nvSpPr>
        <p:spPr>
          <a:xfrm>
            <a:off x="1517650" y="3516081"/>
            <a:ext cx="13843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247F63-559A-0C45-916D-BDB2026E02BA}"/>
              </a:ext>
            </a:extLst>
          </p:cNvPr>
          <p:cNvSpPr/>
          <p:nvPr/>
        </p:nvSpPr>
        <p:spPr>
          <a:xfrm>
            <a:off x="4985656" y="3131455"/>
            <a:ext cx="2220686" cy="204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Model</a:t>
            </a:r>
          </a:p>
          <a:p>
            <a:pPr algn="ctr"/>
            <a:r>
              <a:rPr lang="en-US" dirty="0"/>
              <a:t>(View Specific logic, business logic?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BC6098-B89B-2B49-92EA-E2EDF2A496EE}"/>
              </a:ext>
            </a:extLst>
          </p:cNvPr>
          <p:cNvSpPr/>
          <p:nvPr/>
        </p:nvSpPr>
        <p:spPr>
          <a:xfrm>
            <a:off x="8737598" y="3133302"/>
            <a:ext cx="2220686" cy="204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(Data, business logic?)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88F5EB-30C1-6A42-ACC9-FBFECCFD2441}"/>
              </a:ext>
            </a:extLst>
          </p:cNvPr>
          <p:cNvSpPr/>
          <p:nvPr/>
        </p:nvSpPr>
        <p:spPr>
          <a:xfrm>
            <a:off x="440898" y="5353955"/>
            <a:ext cx="540473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Views bound to </a:t>
            </a:r>
            <a:r>
              <a:rPr lang="en-US" dirty="0" err="1"/>
              <a:t>ViewModels</a:t>
            </a:r>
            <a:r>
              <a:rPr lang="en-US" dirty="0"/>
              <a:t> and sometimes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5D5D1-2EB2-8A42-86C1-D2153DBF431F}"/>
              </a:ext>
            </a:extLst>
          </p:cNvPr>
          <p:cNvSpPr/>
          <p:nvPr/>
        </p:nvSpPr>
        <p:spPr>
          <a:xfrm>
            <a:off x="6346369" y="5353955"/>
            <a:ext cx="540473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Business logic belongs in the </a:t>
            </a:r>
            <a:r>
              <a:rPr lang="en-US" dirty="0" err="1"/>
              <a:t>ViewModel</a:t>
            </a:r>
            <a:r>
              <a:rPr lang="en-US" dirty="0"/>
              <a:t> or Model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F7C655-320E-B747-AAF3-0E4C94AB48B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901950" y="4144731"/>
            <a:ext cx="2083706" cy="9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71723-21DA-A240-9FB3-20EBC746ADD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06342" y="4153805"/>
            <a:ext cx="1531256" cy="18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A216FC-3481-634D-BBCB-5CF5896D07F4}"/>
              </a:ext>
            </a:extLst>
          </p:cNvPr>
          <p:cNvSpPr txBox="1"/>
          <p:nvPr/>
        </p:nvSpPr>
        <p:spPr>
          <a:xfrm>
            <a:off x="3403382" y="4259683"/>
            <a:ext cx="164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</a:p>
          <a:p>
            <a:r>
              <a:rPr lang="en-US" dirty="0" err="1"/>
              <a:t>BindingContext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3BFB2E-45C3-D24A-932F-4F983C7685FF}"/>
              </a:ext>
            </a:extLst>
          </p:cNvPr>
          <p:cNvSpPr txBox="1"/>
          <p:nvPr/>
        </p:nvSpPr>
        <p:spPr>
          <a:xfrm>
            <a:off x="7409215" y="4236227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66C553-F9E1-0C4E-A9EF-CE1DCCE82FC7}"/>
              </a:ext>
            </a:extLst>
          </p:cNvPr>
          <p:cNvCxnSpPr>
            <a:cxnSpLocks/>
          </p:cNvCxnSpPr>
          <p:nvPr/>
        </p:nvCxnSpPr>
        <p:spPr>
          <a:xfrm flipH="1">
            <a:off x="7230382" y="3516081"/>
            <a:ext cx="150721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9F35EE-B071-3E4A-876D-E59DAAD99183}"/>
              </a:ext>
            </a:extLst>
          </p:cNvPr>
          <p:cNvSpPr txBox="1"/>
          <p:nvPr/>
        </p:nvSpPr>
        <p:spPr>
          <a:xfrm>
            <a:off x="7632096" y="3131455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6EF49-CAC4-9F4B-A29C-8D63F380F607}"/>
              </a:ext>
            </a:extLst>
          </p:cNvPr>
          <p:cNvCxnSpPr>
            <a:cxnSpLocks/>
          </p:cNvCxnSpPr>
          <p:nvPr/>
        </p:nvCxnSpPr>
        <p:spPr>
          <a:xfrm flipH="1">
            <a:off x="2901950" y="3610876"/>
            <a:ext cx="2083708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FC1625-58EF-6B47-B536-82737E349C6C}"/>
              </a:ext>
            </a:extLst>
          </p:cNvPr>
          <p:cNvSpPr txBox="1"/>
          <p:nvPr/>
        </p:nvSpPr>
        <p:spPr>
          <a:xfrm>
            <a:off x="3880154" y="3226250"/>
            <a:ext cx="72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EEDB28-9461-C748-A3D2-9FCD4CD7469B}"/>
              </a:ext>
            </a:extLst>
          </p:cNvPr>
          <p:cNvCxnSpPr>
            <a:cxnSpLocks/>
          </p:cNvCxnSpPr>
          <p:nvPr/>
        </p:nvCxnSpPr>
        <p:spPr>
          <a:xfrm flipH="1">
            <a:off x="3454400" y="3763276"/>
            <a:ext cx="153125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3BB296-F217-8342-824E-D22F55435197}"/>
              </a:ext>
            </a:extLst>
          </p:cNvPr>
          <p:cNvCxnSpPr>
            <a:cxnSpLocks/>
          </p:cNvCxnSpPr>
          <p:nvPr/>
        </p:nvCxnSpPr>
        <p:spPr>
          <a:xfrm flipH="1">
            <a:off x="2901950" y="3915676"/>
            <a:ext cx="55245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D083E6-0994-1D46-BB87-DC22C6917826}"/>
              </a:ext>
            </a:extLst>
          </p:cNvPr>
          <p:cNvCxnSpPr>
            <a:cxnSpLocks/>
          </p:cNvCxnSpPr>
          <p:nvPr/>
        </p:nvCxnSpPr>
        <p:spPr>
          <a:xfrm flipV="1">
            <a:off x="2902365" y="4410974"/>
            <a:ext cx="542662" cy="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0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EEF51F-B70E-FC41-B610-626C8FCB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2684E-576D-1A42-A920-32BCE900179E}"/>
              </a:ext>
            </a:extLst>
          </p:cNvPr>
          <p:cNvSpPr/>
          <p:nvPr/>
        </p:nvSpPr>
        <p:spPr>
          <a:xfrm>
            <a:off x="440899" y="113441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ViewModels</a:t>
            </a:r>
            <a:r>
              <a:rPr lang="en-US" dirty="0"/>
              <a:t> need to implement </a:t>
            </a:r>
            <a:r>
              <a:rPr lang="en-US" dirty="0" err="1"/>
              <a:t>INotifyPropertyChanged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45944-092A-A04F-AA9E-DEB9EF17BF13}"/>
              </a:ext>
            </a:extLst>
          </p:cNvPr>
          <p:cNvSpPr/>
          <p:nvPr/>
        </p:nvSpPr>
        <p:spPr>
          <a:xfrm>
            <a:off x="440899" y="215948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MVVM frameworks have different methods to map the View to the </a:t>
            </a:r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C209A-4AE2-FB42-ABF2-F6540C3FD990}"/>
              </a:ext>
            </a:extLst>
          </p:cNvPr>
          <p:cNvSpPr/>
          <p:nvPr/>
        </p:nvSpPr>
        <p:spPr>
          <a:xfrm>
            <a:off x="440899" y="318455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ViewModels</a:t>
            </a:r>
            <a:r>
              <a:rPr lang="en-US" dirty="0"/>
              <a:t> should know nothing about about the views that use them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897C1-E4E3-4C4A-B4A2-04B16E697291}"/>
              </a:ext>
            </a:extLst>
          </p:cNvPr>
          <p:cNvSpPr/>
          <p:nvPr/>
        </p:nvSpPr>
        <p:spPr>
          <a:xfrm>
            <a:off x="1126671" y="4029528"/>
            <a:ext cx="1062442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Any UI specific logic (dialogs, navigation, </a:t>
            </a:r>
            <a:r>
              <a:rPr lang="en-US" dirty="0" err="1"/>
              <a:t>etc</a:t>
            </a:r>
            <a:r>
              <a:rPr lang="en-US" dirty="0"/>
              <a:t>) needs to be abstracted from the </a:t>
            </a:r>
            <a:r>
              <a:rPr lang="en-US" dirty="0" err="1"/>
              <a:t>ViewModel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277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C1D330-ADA9-9A4F-AA0A-5ADE189D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B3ADC-0E46-6441-A401-369E570CA7C4}"/>
              </a:ext>
            </a:extLst>
          </p:cNvPr>
          <p:cNvSpPr/>
          <p:nvPr/>
        </p:nvSpPr>
        <p:spPr>
          <a:xfrm>
            <a:off x="440899" y="1134412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MVVM rarely should buttons, </a:t>
            </a:r>
            <a:r>
              <a:rPr lang="en-US" dirty="0" err="1"/>
              <a:t>etc</a:t>
            </a:r>
            <a:r>
              <a:rPr lang="en-US" dirty="0"/>
              <a:t> call code in the views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D11FD-5A62-CF42-AEC0-02A98CF45861}"/>
              </a:ext>
            </a:extLst>
          </p:cNvPr>
          <p:cNvSpPr/>
          <p:nvPr/>
        </p:nvSpPr>
        <p:spPr>
          <a:xfrm>
            <a:off x="440899" y="2037926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ViewModels</a:t>
            </a:r>
            <a:r>
              <a:rPr lang="en-US" dirty="0"/>
              <a:t> can implement </a:t>
            </a:r>
            <a:r>
              <a:rPr lang="en-US" dirty="0" err="1"/>
              <a:t>readonly</a:t>
            </a:r>
            <a:r>
              <a:rPr lang="en-US" dirty="0"/>
              <a:t> properties that return an </a:t>
            </a:r>
            <a:r>
              <a:rPr lang="en-US" dirty="0" err="1"/>
              <a:t>ICommand</a:t>
            </a:r>
            <a:r>
              <a:rPr lang="en-US" dirty="0"/>
              <a:t> object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DEC55-99D8-4341-96C7-33EAB70B4E67}"/>
              </a:ext>
            </a:extLst>
          </p:cNvPr>
          <p:cNvSpPr/>
          <p:nvPr/>
        </p:nvSpPr>
        <p:spPr>
          <a:xfrm>
            <a:off x="800100" y="2941440"/>
            <a:ext cx="1095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Many views have a Command property that can be bound to a property that return </a:t>
            </a:r>
            <a:r>
              <a:rPr lang="en-US" dirty="0" err="1"/>
              <a:t>ICommand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398978-FB8E-6740-BB34-1619F266C104}"/>
              </a:ext>
            </a:extLst>
          </p:cNvPr>
          <p:cNvSpPr/>
          <p:nvPr/>
        </p:nvSpPr>
        <p:spPr>
          <a:xfrm>
            <a:off x="800100" y="3834590"/>
            <a:ext cx="1095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Many views have a </a:t>
            </a:r>
            <a:r>
              <a:rPr lang="en-US" dirty="0" err="1"/>
              <a:t>CommandParameter</a:t>
            </a:r>
            <a:r>
              <a:rPr lang="en-US" dirty="0"/>
              <a:t> property return information sent to the command</a:t>
            </a:r>
          </a:p>
        </p:txBody>
      </p:sp>
    </p:spTree>
    <p:extLst>
      <p:ext uri="{BB962C8B-B14F-4D97-AF65-F5344CB8AC3E}">
        <p14:creationId xmlns:p14="http://schemas.microsoft.com/office/powerpoint/2010/main" val="3104250355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9CE1393071B489BF600220B5AAF8D" ma:contentTypeVersion="10" ma:contentTypeDescription="Create a new document." ma:contentTypeScope="" ma:versionID="d9386e682046a7a51a31dad2d2f8bda6">
  <xsd:schema xmlns:xsd="http://www.w3.org/2001/XMLSchema" xmlns:xs="http://www.w3.org/2001/XMLSchema" xmlns:p="http://schemas.microsoft.com/office/2006/metadata/properties" xmlns:ns2="30b37a6d-16ce-47e4-86a8-845424d2b9c1" xmlns:ns3="95019713-393c-4a4d-a828-5ce659f37839" targetNamespace="http://schemas.microsoft.com/office/2006/metadata/properties" ma:root="true" ma:fieldsID="e2c97f914c92a1a387d4835726ac5a88" ns2:_="" ns3:_="">
    <xsd:import namespace="30b37a6d-16ce-47e4-86a8-845424d2b9c1"/>
    <xsd:import namespace="95019713-393c-4a4d-a828-5ce659f378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7a6d-16ce-47e4-86a8-845424d2b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19713-393c-4a4d-a828-5ce659f37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9dc32095-d95f-42cf-993f-bcc1f153f4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E07A9E-BE61-4C9A-A4B3-CA1782BD8A92}">
  <ds:schemaRefs>
    <ds:schemaRef ds:uri="30b37a6d-16ce-47e4-86a8-845424d2b9c1"/>
    <ds:schemaRef ds:uri="95019713-393c-4a4d-a828-5ce659f37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35179</TotalTime>
  <Words>1107</Words>
  <Application>Microsoft Macintosh PowerPoint</Application>
  <PresentationFormat>Widescreen</PresentationFormat>
  <Paragraphs>157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Franklin Gothic Book</vt:lpstr>
      <vt:lpstr>Franklin Gothic Demi</vt:lpstr>
      <vt:lpstr>Franklin Gothic Medium Cond</vt:lpstr>
      <vt:lpstr>Wingdings</vt:lpstr>
      <vt:lpstr>MGNC_PPT_FINAL</vt:lpstr>
      <vt:lpstr>PowerPoint Presentation</vt:lpstr>
      <vt:lpstr>PowerPoint Presentation</vt:lpstr>
      <vt:lpstr>Binding Topics</vt:lpstr>
      <vt:lpstr>What is Binding</vt:lpstr>
      <vt:lpstr>Simple Binding Syntax</vt:lpstr>
      <vt:lpstr>PowerPoint Presentation</vt:lpstr>
      <vt:lpstr>ViewModels</vt:lpstr>
      <vt:lpstr>ViewModels</vt:lpstr>
      <vt:lpstr>Commands</vt:lpstr>
      <vt:lpstr>Precompiled Bindings</vt:lpstr>
      <vt:lpstr>PowerPoint Presentation</vt:lpstr>
      <vt:lpstr>Lists</vt:lpstr>
      <vt:lpstr>PowerPoint Presentation</vt:lpstr>
      <vt:lpstr>Value Converters</vt:lpstr>
      <vt:lpstr>Converting using multiple pieces of information</vt:lpstr>
      <vt:lpstr>Binding Syntax with a ValueConverter</vt:lpstr>
      <vt:lpstr>PowerPoint Presentation</vt:lpstr>
      <vt:lpstr>Creating your own views</vt:lpstr>
      <vt:lpstr>BindableProperty</vt:lpstr>
      <vt:lpstr>PowerPoint Presentation</vt:lpstr>
      <vt:lpstr>Other Binding Properties</vt:lpstr>
      <vt:lpstr>Multi-Bindings</vt:lpstr>
      <vt:lpstr>PowerPoint Presentation</vt:lpstr>
      <vt:lpstr>Ancestor Bindings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175</cp:revision>
  <dcterms:created xsi:type="dcterms:W3CDTF">1601-01-01T00:00:00Z</dcterms:created>
  <dcterms:modified xsi:type="dcterms:W3CDTF">2021-03-24T23:29:52Z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0x01010048D9CE1393071B489BF600220B5AAF8D</vt:lpwstr>
  </property>
</Properties>
</file>