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476" r:id="rId5"/>
    <p:sldId id="508" r:id="rId6"/>
    <p:sldId id="555" r:id="rId7"/>
    <p:sldId id="556" r:id="rId8"/>
    <p:sldId id="557" r:id="rId9"/>
    <p:sldId id="558" r:id="rId10"/>
    <p:sldId id="559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2" r:id="rId21"/>
    <p:sldId id="573" r:id="rId22"/>
    <p:sldId id="574" r:id="rId23"/>
    <p:sldId id="575" r:id="rId24"/>
    <p:sldId id="576" r:id="rId25"/>
    <p:sldId id="534" r:id="rId26"/>
    <p:sldId id="30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4437"/>
    <a:srgbClr val="F36D50"/>
    <a:srgbClr val="FFFA9E"/>
    <a:srgbClr val="719E8B"/>
    <a:srgbClr val="6C9986"/>
    <a:srgbClr val="7CAD98"/>
    <a:srgbClr val="9DB52E"/>
    <a:srgbClr val="4A6596"/>
    <a:srgbClr val="E8A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33"/>
    <p:restoredTop sz="79388"/>
  </p:normalViewPr>
  <p:slideViewPr>
    <p:cSldViewPr snapToGrid="0">
      <p:cViewPr>
        <p:scale>
          <a:sx n="110" d="100"/>
          <a:sy n="110" d="100"/>
        </p:scale>
        <p:origin x="224" y="160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FFE52E-3C23-214A-AFC7-5A0FDE3C5F37}"/>
              </a:ext>
            </a:extLst>
          </p:cNvPr>
          <p:cNvSpPr/>
          <p:nvPr userDrawn="1"/>
        </p:nvSpPr>
        <p:spPr>
          <a:xfrm>
            <a:off x="301083" y="5854390"/>
            <a:ext cx="3557239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8497-26BB-1B43-8DC7-DC310B353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AF493-8553-F64D-9DD1-212BE76418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79" y="884355"/>
            <a:ext cx="2033239" cy="8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6841B-46D0-AB45-9498-9AC2186FB7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9794-ECCE-9047-87DB-E7CDED2F621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nic/IntroToXamarinForm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95544" y="668256"/>
            <a:ext cx="3782275" cy="41223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2.25.2021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16217" y="3762739"/>
            <a:ext cx="7885827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Introduction to </a:t>
            </a:r>
            <a:r>
              <a:rPr lang="en-US" sz="2800" b="1" i="0" dirty="0" err="1">
                <a:solidFill>
                  <a:srgbClr val="53565A"/>
                </a:solidFill>
                <a:latin typeface="Franklin Gothic Demi" panose="020B0703020102020204" pitchFamily="34" charset="0"/>
              </a:rPr>
              <a:t>Xamarin.Forms</a:t>
            </a:r>
            <a:endParaRPr lang="en-US" sz="2800" b="1" i="0" dirty="0">
              <a:solidFill>
                <a:srgbClr val="53565A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84752" y="4818790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r>
              <a:rPr lang="en-US" sz="1200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sz="1200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is-IS" sz="1200" dirty="0">
                <a:solidFill>
                  <a:prstClr val="white">
                    <a:lumMod val="65000"/>
                  </a:prstClr>
                </a:solidFill>
              </a:rPr>
              <a:t>617 359-5192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296E92-E824-2D47-B76C-F114ACD5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51C6A-7856-4547-A023-6F01C7FA4164}"/>
              </a:ext>
            </a:extLst>
          </p:cNvPr>
          <p:cNvSpPr/>
          <p:nvPr/>
        </p:nvSpPr>
        <p:spPr>
          <a:xfrm>
            <a:off x="386499" y="939800"/>
            <a:ext cx="73351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StaticResource</a:t>
            </a:r>
            <a:r>
              <a:rPr lang="en-US" dirty="0"/>
              <a:t> Styles are read only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C86D0-F63E-4C4A-BAB1-564FB9C94DA3}"/>
              </a:ext>
            </a:extLst>
          </p:cNvPr>
          <p:cNvSpPr/>
          <p:nvPr/>
        </p:nvSpPr>
        <p:spPr>
          <a:xfrm>
            <a:off x="386499" y="1770258"/>
            <a:ext cx="73351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Dynamic styles are base on </a:t>
            </a:r>
            <a:r>
              <a:rPr lang="en-US" dirty="0" err="1"/>
              <a:t>DynamicResources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52F186-93C3-4B4B-97B3-4671621AB621}"/>
              </a:ext>
            </a:extLst>
          </p:cNvPr>
          <p:cNvSpPr/>
          <p:nvPr/>
        </p:nvSpPr>
        <p:spPr>
          <a:xfrm>
            <a:off x="736600" y="2605674"/>
            <a:ext cx="698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 be set and changed to different style as the application runs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3CA10-62D5-E54C-B632-8C3A4CDCB05F}"/>
              </a:ext>
            </a:extLst>
          </p:cNvPr>
          <p:cNvSpPr/>
          <p:nvPr/>
        </p:nvSpPr>
        <p:spPr>
          <a:xfrm>
            <a:off x="386498" y="3429000"/>
            <a:ext cx="733510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Dynamic styles can also be inherited from using </a:t>
            </a:r>
            <a:r>
              <a:rPr lang="en-US" dirty="0" err="1"/>
              <a:t>BaseResourceKey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07802-4668-E242-8E12-7E73E1A65534}"/>
              </a:ext>
            </a:extLst>
          </p:cNvPr>
          <p:cNvSpPr/>
          <p:nvPr/>
        </p:nvSpPr>
        <p:spPr>
          <a:xfrm>
            <a:off x="386498" y="4259458"/>
            <a:ext cx="733510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StaticResources</a:t>
            </a:r>
            <a:r>
              <a:rPr lang="en-US" dirty="0"/>
              <a:t> are less expensive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496AE-DC97-5E43-B254-912611BA496F}"/>
              </a:ext>
            </a:extLst>
          </p:cNvPr>
          <p:cNvSpPr/>
          <p:nvPr/>
        </p:nvSpPr>
        <p:spPr>
          <a:xfrm>
            <a:off x="7810500" y="886936"/>
            <a:ext cx="3995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&lt;Style </a:t>
            </a:r>
            <a:r>
              <a:rPr lang="en-US" dirty="0" err="1"/>
              <a:t>x:Key</a:t>
            </a:r>
            <a:r>
              <a:rPr lang="en-US" dirty="0"/>
              <a:t>=”</a:t>
            </a:r>
            <a:r>
              <a:rPr lang="en-US" dirty="0" err="1"/>
              <a:t>blackStyle</a:t>
            </a:r>
            <a:r>
              <a:rPr lang="en-US" dirty="0"/>
              <a:t>" </a:t>
            </a:r>
            <a:r>
              <a:rPr lang="en-US" dirty="0" err="1"/>
              <a:t>TargetType</a:t>
            </a:r>
            <a:r>
              <a:rPr lang="en-US" dirty="0"/>
              <a:t>="Label"&gt;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&lt;/Style&gt;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3DBD41-F900-BD4B-AF82-82F33F8F7968}"/>
              </a:ext>
            </a:extLst>
          </p:cNvPr>
          <p:cNvSpPr/>
          <p:nvPr/>
        </p:nvSpPr>
        <p:spPr>
          <a:xfrm>
            <a:off x="7941100" y="2625408"/>
            <a:ext cx="3995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&lt;Label Text="foo" Style="{</a:t>
            </a:r>
            <a:r>
              <a:rPr lang="en-US" dirty="0" err="1"/>
              <a:t>DynamicResource</a:t>
            </a:r>
            <a:r>
              <a:rPr lang="en-US" dirty="0"/>
              <a:t> </a:t>
            </a:r>
            <a:r>
              <a:rPr lang="en-US" dirty="0" err="1"/>
              <a:t>labelStyle</a:t>
            </a:r>
            <a:r>
              <a:rPr lang="en-US" dirty="0"/>
              <a:t>}" /&gt;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F4E8B-9E22-F64D-B5DD-807BCEF2B5D8}"/>
              </a:ext>
            </a:extLst>
          </p:cNvPr>
          <p:cNvSpPr/>
          <p:nvPr/>
        </p:nvSpPr>
        <p:spPr>
          <a:xfrm>
            <a:off x="386498" y="5249026"/>
            <a:ext cx="577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Resources["</a:t>
            </a:r>
            <a:r>
              <a:rPr lang="en-US" dirty="0" err="1"/>
              <a:t>labelStyle</a:t>
            </a:r>
            <a:r>
              <a:rPr lang="en-US" dirty="0"/>
              <a:t>"] = Resources["</a:t>
            </a:r>
            <a:r>
              <a:rPr lang="en-US" dirty="0" err="1"/>
              <a:t>blackStyle</a:t>
            </a:r>
            <a:r>
              <a:rPr lang="en-US" dirty="0"/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345724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3: Dynamic Style</a:t>
            </a:r>
          </a:p>
        </p:txBody>
      </p:sp>
    </p:spTree>
    <p:extLst>
      <p:ext uri="{BB962C8B-B14F-4D97-AF65-F5344CB8AC3E}">
        <p14:creationId xmlns:p14="http://schemas.microsoft.com/office/powerpoint/2010/main" val="314947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5002DC-3E25-1249-A17C-534C9B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88E47-4117-5541-959B-4A44285F95FF}"/>
              </a:ext>
            </a:extLst>
          </p:cNvPr>
          <p:cNvSpPr/>
          <p:nvPr/>
        </p:nvSpPr>
        <p:spPr>
          <a:xfrm>
            <a:off x="386499" y="939800"/>
            <a:ext cx="63826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Only apply to Labels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C69A7-49F8-0542-A8E2-95AD5F01ABA4}"/>
              </a:ext>
            </a:extLst>
          </p:cNvPr>
          <p:cNvSpPr/>
          <p:nvPr/>
        </p:nvSpPr>
        <p:spPr>
          <a:xfrm>
            <a:off x="386498" y="1770258"/>
            <a:ext cx="638260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Tie into underlying platforms for styling – particularly iOS for accessibility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BAEAC-5227-4245-BC5C-DC1006F98C46}"/>
              </a:ext>
            </a:extLst>
          </p:cNvPr>
          <p:cNvSpPr/>
          <p:nvPr/>
        </p:nvSpPr>
        <p:spPr>
          <a:xfrm>
            <a:off x="386497" y="2600716"/>
            <a:ext cx="63826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Six predefined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E8A12-832E-1E4A-8AA1-52005B1A2442}"/>
              </a:ext>
            </a:extLst>
          </p:cNvPr>
          <p:cNvSpPr/>
          <p:nvPr/>
        </p:nvSpPr>
        <p:spPr>
          <a:xfrm>
            <a:off x="508000" y="34643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BodyStyle</a:t>
            </a:r>
            <a:endParaRPr lang="en-US" dirty="0"/>
          </a:p>
          <a:p>
            <a:r>
              <a:rPr lang="en-US" dirty="0" err="1"/>
              <a:t>CaptionStyle</a:t>
            </a:r>
            <a:endParaRPr lang="en-US" dirty="0"/>
          </a:p>
          <a:p>
            <a:r>
              <a:rPr lang="en-US" dirty="0" err="1"/>
              <a:t>ListItemDetailTextStyle</a:t>
            </a:r>
            <a:endParaRPr lang="en-US" dirty="0"/>
          </a:p>
          <a:p>
            <a:r>
              <a:rPr lang="en-US" dirty="0" err="1"/>
              <a:t>ListItemTextStyle</a:t>
            </a:r>
            <a:endParaRPr lang="en-US" dirty="0"/>
          </a:p>
          <a:p>
            <a:r>
              <a:rPr lang="en-US" dirty="0" err="1"/>
              <a:t>SubtitleStyle</a:t>
            </a:r>
            <a:endParaRPr lang="en-US" dirty="0"/>
          </a:p>
          <a:p>
            <a:r>
              <a:rPr lang="en-US" dirty="0" err="1"/>
              <a:t>TitleStyle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EF9DB-5AA1-064F-B23D-4594DAC2C039}"/>
              </a:ext>
            </a:extLst>
          </p:cNvPr>
          <p:cNvSpPr/>
          <p:nvPr/>
        </p:nvSpPr>
        <p:spPr>
          <a:xfrm>
            <a:off x="386497" y="5232400"/>
            <a:ext cx="63826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These are dynamic styles that can be inherited from using </a:t>
            </a:r>
            <a:r>
              <a:rPr lang="en-US" dirty="0" err="1"/>
              <a:t>BaseResourceKey</a:t>
            </a:r>
            <a:endParaRPr lang="en-US" dirty="0"/>
          </a:p>
        </p:txBody>
      </p:sp>
      <p:pic>
        <p:nvPicPr>
          <p:cNvPr id="4098" name="Picture 2" descr="Accessible Large Device Styles on Each Platform">
            <a:extLst>
              <a:ext uri="{FF2B5EF4-FFF2-40B4-BE49-F238E27FC236}">
                <a16:creationId xmlns:a16="http://schemas.microsoft.com/office/drawing/2014/main" id="{19799075-1F81-3046-B719-56DD5E8D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795142"/>
            <a:ext cx="5283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9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4: Device Styles</a:t>
            </a:r>
          </a:p>
        </p:txBody>
      </p:sp>
    </p:spTree>
    <p:extLst>
      <p:ext uri="{BB962C8B-B14F-4D97-AF65-F5344CB8AC3E}">
        <p14:creationId xmlns:p14="http://schemas.microsoft.com/office/powerpoint/2010/main" val="65961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049D3F-47E6-114A-8412-56F2EC5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D565D1-9CCD-5F49-A6EC-6DF93F6B181F}"/>
              </a:ext>
            </a:extLst>
          </p:cNvPr>
          <p:cNvSpPr/>
          <p:nvPr/>
        </p:nvSpPr>
        <p:spPr>
          <a:xfrm>
            <a:off x="386499" y="939800"/>
            <a:ext cx="63826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Views can only reference a single style with a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44FD1-D644-974F-A597-D6E28964224C}"/>
              </a:ext>
            </a:extLst>
          </p:cNvPr>
          <p:cNvSpPr/>
          <p:nvPr/>
        </p:nvSpPr>
        <p:spPr>
          <a:xfrm>
            <a:off x="386499" y="1795658"/>
            <a:ext cx="63826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Views can only reference a single style with a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C2C8AF-3141-114B-B80A-DDC73E37C6CD}"/>
              </a:ext>
            </a:extLst>
          </p:cNvPr>
          <p:cNvSpPr/>
          <p:nvPr/>
        </p:nvSpPr>
        <p:spPr>
          <a:xfrm>
            <a:off x="386499" y="2651516"/>
            <a:ext cx="63826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Styles can share same class name but target different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6D600-B4F4-B640-AEEF-AC592C3FA851}"/>
              </a:ext>
            </a:extLst>
          </p:cNvPr>
          <p:cNvSpPr/>
          <p:nvPr/>
        </p:nvSpPr>
        <p:spPr>
          <a:xfrm>
            <a:off x="586747" y="3520685"/>
            <a:ext cx="4358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&lt;Style </a:t>
            </a:r>
            <a:r>
              <a:rPr lang="en-US" dirty="0" err="1">
                <a:solidFill>
                  <a:srgbClr val="0451A5"/>
                </a:solidFill>
                <a:latin typeface="SFMono-Regular"/>
              </a:rPr>
              <a:t>TargetType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 "Label"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451A5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”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myStyle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0A562-BF14-1E47-BEED-F212481AAF4A}"/>
              </a:ext>
            </a:extLst>
          </p:cNvPr>
          <p:cNvSpPr/>
          <p:nvPr/>
        </p:nvSpPr>
        <p:spPr>
          <a:xfrm>
            <a:off x="586747" y="4267703"/>
            <a:ext cx="441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&lt;Style </a:t>
            </a:r>
            <a:r>
              <a:rPr lang="en-US" dirty="0" err="1">
                <a:solidFill>
                  <a:srgbClr val="0451A5"/>
                </a:solidFill>
                <a:latin typeface="SFMono-Regular"/>
              </a:rPr>
              <a:t>TargetType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 "Entry"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451A5"/>
                </a:solidFill>
                <a:latin typeface="SFMono-Regular"/>
              </a:rPr>
              <a:t>Class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myStyle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8961A-A5F3-C045-8102-E281E669506C}"/>
              </a:ext>
            </a:extLst>
          </p:cNvPr>
          <p:cNvSpPr txBox="1"/>
          <p:nvPr/>
        </p:nvSpPr>
        <p:spPr>
          <a:xfrm>
            <a:off x="723900" y="38983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762B5-B595-FA47-85C5-16BCCC2DDDA8}"/>
              </a:ext>
            </a:extLst>
          </p:cNvPr>
          <p:cNvSpPr/>
          <p:nvPr/>
        </p:nvSpPr>
        <p:spPr>
          <a:xfrm>
            <a:off x="586747" y="50261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&lt;Entry </a:t>
            </a:r>
            <a:r>
              <a:rPr lang="en-US" dirty="0" err="1">
                <a:solidFill>
                  <a:srgbClr val="0451A5"/>
                </a:solidFill>
                <a:latin typeface="SFMono-Regular"/>
              </a:rPr>
              <a:t>StyleClass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myStyle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myOtherStyle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/&gt;</a:t>
            </a:r>
            <a:endParaRPr lang="en-US" dirty="0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CC964F03-DCCB-364A-AD90-3354CDB2B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429000"/>
            <a:ext cx="5080000" cy="2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91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5: Style Classes</a:t>
            </a:r>
          </a:p>
        </p:txBody>
      </p:sp>
    </p:spTree>
    <p:extLst>
      <p:ext uri="{BB962C8B-B14F-4D97-AF65-F5344CB8AC3E}">
        <p14:creationId xmlns:p14="http://schemas.microsoft.com/office/powerpoint/2010/main" val="415642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ACCBBA-772B-8C40-9589-F3CC0DEA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42461-E3C4-CB42-A217-1D1EFA5838DA}"/>
              </a:ext>
            </a:extLst>
          </p:cNvPr>
          <p:cNvSpPr/>
          <p:nvPr/>
        </p:nvSpPr>
        <p:spPr>
          <a:xfrm>
            <a:off x="386499" y="939800"/>
            <a:ext cx="6535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theme is a single </a:t>
            </a:r>
            <a:r>
              <a:rPr lang="en-US" dirty="0" err="1"/>
              <a:t>ResourceDictionary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59714-F2DE-CF4C-ABF1-644680DE0514}"/>
              </a:ext>
            </a:extLst>
          </p:cNvPr>
          <p:cNvSpPr/>
          <p:nvPr/>
        </p:nvSpPr>
        <p:spPr>
          <a:xfrm>
            <a:off x="386499" y="1770258"/>
            <a:ext cx="6535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Multiple themes can use the same keys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390BF-7558-A741-9FDB-276574513612}"/>
              </a:ext>
            </a:extLst>
          </p:cNvPr>
          <p:cNvSpPr/>
          <p:nvPr/>
        </p:nvSpPr>
        <p:spPr>
          <a:xfrm>
            <a:off x="386499" y="2600716"/>
            <a:ext cx="6535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Styles can refer t</a:t>
            </a:r>
            <a:r>
              <a:rPr lang="en-US" b="1" dirty="0"/>
              <a:t>o keys in the current theme as </a:t>
            </a:r>
            <a:r>
              <a:rPr lang="en-US" b="1" dirty="0" err="1"/>
              <a:t>DynamicResources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F146F-81F8-B841-9E39-05E689ACBC90}"/>
              </a:ext>
            </a:extLst>
          </p:cNvPr>
          <p:cNvSpPr/>
          <p:nvPr/>
        </p:nvSpPr>
        <p:spPr>
          <a:xfrm>
            <a:off x="386499" y="3429000"/>
            <a:ext cx="6535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MergedDictionaries</a:t>
            </a:r>
            <a:r>
              <a:rPr lang="en-US" dirty="0"/>
              <a:t> Contain information on current theme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02A9CA-CD4F-E847-9F5C-FB34A92DD61B}"/>
              </a:ext>
            </a:extLst>
          </p:cNvPr>
          <p:cNvSpPr/>
          <p:nvPr/>
        </p:nvSpPr>
        <p:spPr>
          <a:xfrm>
            <a:off x="8089900" y="939800"/>
            <a:ext cx="2120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8BFC2-B02E-8B42-BA89-FCF47BC3E86B}"/>
              </a:ext>
            </a:extLst>
          </p:cNvPr>
          <p:cNvSpPr/>
          <p:nvPr/>
        </p:nvSpPr>
        <p:spPr>
          <a:xfrm>
            <a:off x="8089900" y="1914916"/>
            <a:ext cx="2120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  <a:p>
            <a:pPr algn="ctr"/>
            <a:r>
              <a:rPr lang="en-US" dirty="0" err="1"/>
              <a:t>TextColor</a:t>
            </a:r>
            <a:r>
              <a:rPr lang="en-US" dirty="0"/>
              <a:t> = </a:t>
            </a:r>
            <a:r>
              <a:rPr lang="en-US" dirty="0" err="1"/>
              <a:t>primaryColor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5129E8-C998-784F-B0FC-1E4CC7F0E8F8}"/>
              </a:ext>
            </a:extLst>
          </p:cNvPr>
          <p:cNvSpPr/>
          <p:nvPr/>
        </p:nvSpPr>
        <p:spPr>
          <a:xfrm>
            <a:off x="8089900" y="2943616"/>
            <a:ext cx="2120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MergedDictionary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85FE5E-327B-7E44-81CC-2B87E00EC887}"/>
              </a:ext>
            </a:extLst>
          </p:cNvPr>
          <p:cNvSpPr/>
          <p:nvPr/>
        </p:nvSpPr>
        <p:spPr>
          <a:xfrm>
            <a:off x="9505950" y="4282856"/>
            <a:ext cx="2120900" cy="932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 B</a:t>
            </a:r>
          </a:p>
          <a:p>
            <a:pPr algn="ctr"/>
            <a:r>
              <a:rPr lang="en-US" dirty="0" err="1"/>
              <a:t>primaryColor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Property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F8BB4-80C8-0446-A1DD-0C53DE5C6A0C}"/>
              </a:ext>
            </a:extLst>
          </p:cNvPr>
          <p:cNvSpPr/>
          <p:nvPr/>
        </p:nvSpPr>
        <p:spPr>
          <a:xfrm>
            <a:off x="6686550" y="4282856"/>
            <a:ext cx="2120900" cy="932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 A</a:t>
            </a:r>
          </a:p>
          <a:p>
            <a:pPr algn="ctr"/>
            <a:r>
              <a:rPr lang="en-US" dirty="0" err="1"/>
              <a:t>primaryColor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Property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1F3B5C-100F-7248-A9DB-AE9D5A8F5B7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150350" y="1625600"/>
            <a:ext cx="0" cy="28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0D79AE-06DE-CA4C-947D-8AA741438B7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150350" y="2600716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67FCD9B-4E0A-1C43-BCFF-147BB76BFEAD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8121955" y="3254461"/>
            <a:ext cx="653440" cy="1403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7C160BA-383D-A046-AF18-C6CEE354DF4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531655" y="3248111"/>
            <a:ext cx="653440" cy="1416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6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6: Using a Theme</a:t>
            </a:r>
          </a:p>
        </p:txBody>
      </p:sp>
    </p:spTree>
    <p:extLst>
      <p:ext uri="{BB962C8B-B14F-4D97-AF65-F5344CB8AC3E}">
        <p14:creationId xmlns:p14="http://schemas.microsoft.com/office/powerpoint/2010/main" val="227610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27FE79-6217-8B4E-833F-6CDC1720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MaterialVisual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63EAF-CEFD-BF49-86DE-2DAC4B1D431A}"/>
              </a:ext>
            </a:extLst>
          </p:cNvPr>
          <p:cNvSpPr/>
          <p:nvPr/>
        </p:nvSpPr>
        <p:spPr>
          <a:xfrm>
            <a:off x="386499" y="939800"/>
            <a:ext cx="6916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Applies Material Design Scheme entire application for all platforms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B5A80-E2CD-FD47-95C3-2917E723ACEF}"/>
              </a:ext>
            </a:extLst>
          </p:cNvPr>
          <p:cNvSpPr/>
          <p:nvPr/>
        </p:nvSpPr>
        <p:spPr>
          <a:xfrm>
            <a:off x="386498" y="1770258"/>
            <a:ext cx="6916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 just colors and layout, but unified control look and feel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3E4CE-8312-4F4D-9428-8FECC4F5752D}"/>
              </a:ext>
            </a:extLst>
          </p:cNvPr>
          <p:cNvSpPr/>
          <p:nvPr/>
        </p:nvSpPr>
        <p:spPr>
          <a:xfrm>
            <a:off x="386498" y="2600716"/>
            <a:ext cx="6916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Subset of controls supported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936DE-40EA-3248-8273-52A5F1FBC2DE}"/>
              </a:ext>
            </a:extLst>
          </p:cNvPr>
          <p:cNvSpPr txBox="1"/>
          <p:nvPr/>
        </p:nvSpPr>
        <p:spPr>
          <a:xfrm>
            <a:off x="863600" y="3429000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Ios</a:t>
            </a:r>
            <a:r>
              <a:rPr lang="en-US" dirty="0"/>
              <a:t>: </a:t>
            </a:r>
            <a:r>
              <a:rPr lang="en-US" dirty="0" err="1"/>
              <a:t>AppDelegate</a:t>
            </a:r>
            <a:r>
              <a:rPr lang="en-US" dirty="0"/>
              <a:t>: global::</a:t>
            </a:r>
            <a:r>
              <a:rPr lang="en-US" dirty="0" err="1"/>
              <a:t>Xamarin.Forms.FormsMaterial.Init</a:t>
            </a:r>
            <a:r>
              <a:rPr lang="en-US" dirty="0"/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8ED32-FEAE-3F4F-80F1-1B6CBED8F16F}"/>
              </a:ext>
            </a:extLst>
          </p:cNvPr>
          <p:cNvSpPr txBox="1"/>
          <p:nvPr/>
        </p:nvSpPr>
        <p:spPr>
          <a:xfrm>
            <a:off x="863600" y="3940816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Android: Main Activity: global::</a:t>
            </a:r>
            <a:r>
              <a:rPr lang="en-US" dirty="0" err="1"/>
              <a:t>Xamarin.Forms.FormsMaterial.Init</a:t>
            </a:r>
            <a:r>
              <a:rPr lang="en-US" dirty="0"/>
              <a:t>(this, 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33E31B15-2C9D-2F4F-9586-FADFAD5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570108"/>
            <a:ext cx="46291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257321-51EF-8B4A-BE21-E5C0CEAAF28D}"/>
              </a:ext>
            </a:extLst>
          </p:cNvPr>
          <p:cNvSpPr/>
          <p:nvPr/>
        </p:nvSpPr>
        <p:spPr>
          <a:xfrm>
            <a:off x="386497" y="4441590"/>
            <a:ext cx="6916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 Visual="Material” to page to implement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7BB26-6A06-DC4E-9DAB-74776F90F745}"/>
              </a:ext>
            </a:extLst>
          </p:cNvPr>
          <p:cNvSpPr/>
          <p:nvPr/>
        </p:nvSpPr>
        <p:spPr>
          <a:xfrm>
            <a:off x="386496" y="5272048"/>
            <a:ext cx="6916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Default for </a:t>
            </a:r>
            <a:r>
              <a:rPr lang="en-US" dirty="0" err="1"/>
              <a:t>VisualElements</a:t>
            </a:r>
            <a:r>
              <a:rPr lang="en-US" dirty="0"/>
              <a:t> to inherit from parent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170666-1B9F-BE43-9271-BB4377995013}"/>
              </a:ext>
            </a:extLst>
          </p:cNvPr>
          <p:cNvSpPr/>
          <p:nvPr/>
        </p:nvSpPr>
        <p:spPr>
          <a:xfrm>
            <a:off x="7483209" y="4458732"/>
            <a:ext cx="459449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Uses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err="1"/>
              <a:t>pagkage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err="1"/>
              <a:t>Xamarin.Forms.Visual.Material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9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7: Material Visual</a:t>
            </a:r>
          </a:p>
        </p:txBody>
      </p:sp>
    </p:spTree>
    <p:extLst>
      <p:ext uri="{BB962C8B-B14F-4D97-AF65-F5344CB8AC3E}">
        <p14:creationId xmlns:p14="http://schemas.microsoft.com/office/powerpoint/2010/main" val="311207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8307D-74D9-C444-814B-3F1E811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https://github.com/Magenic/IntroToXamarinForms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DE41A7-6F6A-8B40-B67C-3289A6BB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Theming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C27D6A-3B9C-564A-AD33-6791242E2AC0}"/>
              </a:ext>
            </a:extLst>
          </p:cNvPr>
          <p:cNvSpPr/>
          <p:nvPr/>
        </p:nvSpPr>
        <p:spPr>
          <a:xfrm>
            <a:off x="386499" y="939800"/>
            <a:ext cx="6916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When all else fails…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3EFC0-50D1-C34C-A74C-0643A9EE30E3}"/>
              </a:ext>
            </a:extLst>
          </p:cNvPr>
          <p:cNvSpPr/>
          <p:nvPr/>
        </p:nvSpPr>
        <p:spPr>
          <a:xfrm>
            <a:off x="386499" y="1770258"/>
            <a:ext cx="6916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iOS controls have Appearance property to set global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EB983-A8C5-0A48-943A-03132DBDD669}"/>
              </a:ext>
            </a:extLst>
          </p:cNvPr>
          <p:cNvSpPr/>
          <p:nvPr/>
        </p:nvSpPr>
        <p:spPr>
          <a:xfrm>
            <a:off x="386499" y="2600716"/>
            <a:ext cx="6916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 be done in </a:t>
            </a:r>
            <a:r>
              <a:rPr lang="en-US" dirty="0" err="1"/>
              <a:t>AppDelegate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62FCD3-F60B-F84D-BBE9-2B1638120736}"/>
              </a:ext>
            </a:extLst>
          </p:cNvPr>
          <p:cNvSpPr/>
          <p:nvPr/>
        </p:nvSpPr>
        <p:spPr>
          <a:xfrm>
            <a:off x="497454" y="3429000"/>
            <a:ext cx="5409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UIButton.Appearance.BackgroundColor</a:t>
            </a:r>
            <a:r>
              <a:rPr lang="en-US" dirty="0"/>
              <a:t> = </a:t>
            </a:r>
            <a:r>
              <a:rPr lang="en-US" dirty="0" err="1"/>
              <a:t>UIColor.Red</a:t>
            </a:r>
            <a:r>
              <a:rPr lang="en-US" dirty="0"/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94C39-AB9F-1249-9C27-96E9A5B356A3}"/>
              </a:ext>
            </a:extLst>
          </p:cNvPr>
          <p:cNvSpPr/>
          <p:nvPr/>
        </p:nvSpPr>
        <p:spPr>
          <a:xfrm>
            <a:off x="386498" y="4059043"/>
            <a:ext cx="6916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Android themes can be setup as Value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3152A-EDF7-0E4B-B852-7D3E01276C61}"/>
              </a:ext>
            </a:extLst>
          </p:cNvPr>
          <p:cNvSpPr/>
          <p:nvPr/>
        </p:nvSpPr>
        <p:spPr>
          <a:xfrm>
            <a:off x="386497" y="4946597"/>
            <a:ext cx="6916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</a:t>
            </a:r>
            <a:r>
              <a:rPr lang="en-US" dirty="0" err="1"/>
              <a:t>MainActivity</a:t>
            </a:r>
            <a:r>
              <a:rPr lang="en-US" dirty="0"/>
              <a:t> can have its theme set to your custom theme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F5698-4264-124E-9E83-9890DD134216}"/>
              </a:ext>
            </a:extLst>
          </p:cNvPr>
          <p:cNvSpPr/>
          <p:nvPr/>
        </p:nvSpPr>
        <p:spPr>
          <a:xfrm>
            <a:off x="623874" y="5773595"/>
            <a:ext cx="3656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Theme = "@style/</a:t>
            </a:r>
            <a:r>
              <a:rPr lang="en-US" dirty="0" err="1"/>
              <a:t>MyCustomTheme</a:t>
            </a:r>
            <a:r>
              <a:rPr lang="en-US" dirty="0"/>
              <a:t>"</a:t>
            </a:r>
          </a:p>
        </p:txBody>
      </p:sp>
      <p:pic>
        <p:nvPicPr>
          <p:cNvPr id="8198" name="Picture 6" descr="See the source image">
            <a:extLst>
              <a:ext uri="{FF2B5EF4-FFF2-40B4-BE49-F238E27FC236}">
                <a16:creationId xmlns:a16="http://schemas.microsoft.com/office/drawing/2014/main" id="{EAC85CE4-F0CE-C146-98DF-066BE26A1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347" y="954199"/>
            <a:ext cx="4481653" cy="198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7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8: Native Styling</a:t>
            </a:r>
          </a:p>
        </p:txBody>
      </p:sp>
    </p:spTree>
    <p:extLst>
      <p:ext uri="{BB962C8B-B14F-4D97-AF65-F5344CB8AC3E}">
        <p14:creationId xmlns:p14="http://schemas.microsoft.com/office/powerpoint/2010/main" val="88357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7145-6662-8147-9CC9-822B328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Xamarin Forms App that:</a:t>
            </a:r>
          </a:p>
          <a:p>
            <a:pPr lvl="1"/>
            <a:r>
              <a:rPr lang="en-US" dirty="0"/>
              <a:t>Has at least three pages</a:t>
            </a:r>
          </a:p>
          <a:p>
            <a:pPr lvl="1"/>
            <a:r>
              <a:rPr lang="en-US" dirty="0"/>
              <a:t>Uses at least two different layouts</a:t>
            </a:r>
          </a:p>
          <a:p>
            <a:pPr lvl="1"/>
            <a:r>
              <a:rPr lang="en-US" dirty="0"/>
              <a:t>Uses at least five different view</a:t>
            </a:r>
          </a:p>
          <a:p>
            <a:pPr lvl="1"/>
            <a:r>
              <a:rPr lang="en-US" dirty="0"/>
              <a:t>Uses at least two different navigation</a:t>
            </a:r>
          </a:p>
          <a:p>
            <a:pPr lvl="1"/>
            <a:r>
              <a:rPr lang="en-US" dirty="0"/>
              <a:t>Implements bindings to a custom view model</a:t>
            </a:r>
          </a:p>
          <a:p>
            <a:pPr lvl="1"/>
            <a:r>
              <a:rPr lang="en-US" dirty="0"/>
              <a:t>Has at least one custom value converter</a:t>
            </a:r>
          </a:p>
          <a:p>
            <a:r>
              <a:rPr lang="en-US" dirty="0"/>
              <a:t>There is no need for the app to save data</a:t>
            </a:r>
          </a:p>
          <a:p>
            <a:r>
              <a:rPr lang="en-US" dirty="0"/>
              <a:t>Due in 2 weeks (extension available on request)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B4579-82D0-4845-952F-27348A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35040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7A72-3239-5742-844A-0446DAE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C791-741A-D840-B1AE-33245AF3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3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44E0C2-1942-7D4E-A0E1-1ABD5308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3BBF6-20DE-8441-9AB0-C2A0958A4BF9}"/>
              </a:ext>
            </a:extLst>
          </p:cNvPr>
          <p:cNvSpPr/>
          <p:nvPr/>
        </p:nvSpPr>
        <p:spPr>
          <a:xfrm>
            <a:off x="386499" y="93980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Xamarin Forms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BA3B-066B-874D-839A-435E1EC62899}"/>
              </a:ext>
            </a:extLst>
          </p:cNvPr>
          <p:cNvSpPr/>
          <p:nvPr/>
        </p:nvSpPr>
        <p:spPr>
          <a:xfrm>
            <a:off x="386498" y="1770258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55D1A-33AC-104C-8527-CDB521FE3F3B}"/>
              </a:ext>
            </a:extLst>
          </p:cNvPr>
          <p:cNvSpPr/>
          <p:nvPr/>
        </p:nvSpPr>
        <p:spPr>
          <a:xfrm>
            <a:off x="386497" y="2618374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Material </a:t>
            </a:r>
            <a:r>
              <a:rPr lang="en-US" dirty="0" err="1"/>
              <a:t>Themse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9548A-84F8-5B44-A4C7-B7FA3E2FCA76}"/>
              </a:ext>
            </a:extLst>
          </p:cNvPr>
          <p:cNvSpPr/>
          <p:nvPr/>
        </p:nvSpPr>
        <p:spPr>
          <a:xfrm>
            <a:off x="386497" y="346649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Implementing Native Android and iOS Styles</a:t>
            </a:r>
          </a:p>
        </p:txBody>
      </p:sp>
    </p:spTree>
    <p:extLst>
      <p:ext uri="{BB962C8B-B14F-4D97-AF65-F5344CB8AC3E}">
        <p14:creationId xmlns:p14="http://schemas.microsoft.com/office/powerpoint/2010/main" val="167138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86BDD8-1652-2E41-9E91-4D50773C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Styling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E6DBC-B99D-4741-AC5B-FE82D72DCD95}"/>
              </a:ext>
            </a:extLst>
          </p:cNvPr>
          <p:cNvSpPr/>
          <p:nvPr/>
        </p:nvSpPr>
        <p:spPr>
          <a:xfrm>
            <a:off x="386499" y="939800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Conceptually like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B804D-C285-DE4E-8A6E-F9C616AE671F}"/>
              </a:ext>
            </a:extLst>
          </p:cNvPr>
          <p:cNvSpPr/>
          <p:nvPr/>
        </p:nvSpPr>
        <p:spPr>
          <a:xfrm>
            <a:off x="386498" y="1770258"/>
            <a:ext cx="527770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Put in form or layout’s resource dictionary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16AF4-823C-3C4A-9805-BF7714BA323E}"/>
              </a:ext>
            </a:extLst>
          </p:cNvPr>
          <p:cNvSpPr/>
          <p:nvPr/>
        </p:nvSpPr>
        <p:spPr>
          <a:xfrm>
            <a:off x="386498" y="2600716"/>
            <a:ext cx="527770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style has a unique key on the form and a </a:t>
            </a:r>
            <a:r>
              <a:rPr lang="en-US" dirty="0" err="1"/>
              <a:t>TargetType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B0F92-6734-9A4D-B716-3881E0C28428}"/>
              </a:ext>
            </a:extLst>
          </p:cNvPr>
          <p:cNvSpPr/>
          <p:nvPr/>
        </p:nvSpPr>
        <p:spPr>
          <a:xfrm>
            <a:off x="386497" y="3431315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Control specifies that is is using a style given a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39CC1-9104-6C42-B525-443F944CC975}"/>
              </a:ext>
            </a:extLst>
          </p:cNvPr>
          <p:cNvSpPr txBox="1"/>
          <p:nvPr/>
        </p:nvSpPr>
        <p:spPr>
          <a:xfrm>
            <a:off x="6280484" y="1079969"/>
            <a:ext cx="52777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ContentPage.Resources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ResourceDictionary</a:t>
            </a:r>
            <a:r>
              <a:rPr lang="en-US" dirty="0"/>
              <a:t>&gt;</a:t>
            </a:r>
          </a:p>
          <a:p>
            <a:r>
              <a:rPr lang="en-US" dirty="0"/>
              <a:t>    &lt;Style </a:t>
            </a:r>
            <a:r>
              <a:rPr lang="en-US" dirty="0" err="1"/>
              <a:t>x:Key</a:t>
            </a:r>
            <a:r>
              <a:rPr lang="en-US" dirty="0"/>
              <a:t>="</a:t>
            </a:r>
            <a:r>
              <a:rPr lang="en-US" dirty="0" err="1"/>
              <a:t>labelRedStyle</a:t>
            </a:r>
            <a:r>
              <a:rPr lang="en-US" dirty="0"/>
              <a:t>" </a:t>
            </a:r>
            <a:r>
              <a:rPr lang="en-US" dirty="0" err="1"/>
              <a:t>TargetType</a:t>
            </a:r>
            <a:r>
              <a:rPr lang="en-US" dirty="0"/>
              <a:t>="Label"&gt;</a:t>
            </a:r>
          </a:p>
          <a:p>
            <a:r>
              <a:rPr lang="en-US" dirty="0"/>
              <a:t>      &lt;Setter Property="</a:t>
            </a:r>
            <a:r>
              <a:rPr lang="en-US" dirty="0" err="1"/>
              <a:t>HorizontalOptions</a:t>
            </a:r>
            <a:r>
              <a:rPr lang="en-US" dirty="0"/>
              <a:t>" Value="Center" /&gt;</a:t>
            </a:r>
          </a:p>
          <a:p>
            <a:r>
              <a:rPr lang="en-US" dirty="0"/>
              <a:t>      &lt;Setter Property="</a:t>
            </a:r>
            <a:r>
              <a:rPr lang="en-US" dirty="0" err="1"/>
              <a:t>VerticalOptions</a:t>
            </a:r>
            <a:r>
              <a:rPr lang="en-US" dirty="0"/>
              <a:t>" Value="</a:t>
            </a:r>
            <a:r>
              <a:rPr lang="en-US" dirty="0" err="1"/>
              <a:t>CenterAndExpand</a:t>
            </a:r>
            <a:r>
              <a:rPr lang="en-US" dirty="0"/>
              <a:t>" /&gt;</a:t>
            </a:r>
          </a:p>
          <a:p>
            <a:r>
              <a:rPr lang="en-US" dirty="0"/>
              <a:t>      &lt;Setter Property="</a:t>
            </a:r>
            <a:r>
              <a:rPr lang="en-US" dirty="0" err="1"/>
              <a:t>FontSize</a:t>
            </a:r>
            <a:r>
              <a:rPr lang="en-US" dirty="0"/>
              <a:t>" Value="Large" /&gt;</a:t>
            </a:r>
          </a:p>
          <a:p>
            <a:r>
              <a:rPr lang="en-US" dirty="0"/>
              <a:t>      &lt;Setter Property="</a:t>
            </a:r>
            <a:r>
              <a:rPr lang="en-US" dirty="0" err="1"/>
              <a:t>TextColor</a:t>
            </a:r>
            <a:r>
              <a:rPr lang="en-US" dirty="0"/>
              <a:t>" Value="Red" /&gt;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  &lt;/</a:t>
            </a:r>
            <a:r>
              <a:rPr lang="en-US" dirty="0" err="1"/>
              <a:t>ResourceDictionary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ContentPage.Resources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&lt;Label Text="These labels" Style="{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labelRedStyle</a:t>
            </a:r>
            <a:r>
              <a:rPr lang="en-US" dirty="0"/>
              <a:t>}" /&gt;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7D12D3-A63C-274C-94BE-04281D624CB4}"/>
              </a:ext>
            </a:extLst>
          </p:cNvPr>
          <p:cNvSpPr/>
          <p:nvPr/>
        </p:nvSpPr>
        <p:spPr>
          <a:xfrm>
            <a:off x="386497" y="4261773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Most properties can be set with a style</a:t>
            </a:r>
          </a:p>
        </p:txBody>
      </p:sp>
    </p:spTree>
    <p:extLst>
      <p:ext uri="{BB962C8B-B14F-4D97-AF65-F5344CB8AC3E}">
        <p14:creationId xmlns:p14="http://schemas.microsoft.com/office/powerpoint/2010/main" val="13138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B57CFB-CB4A-4345-9379-4067A35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40515-A60C-624A-A641-2784483DFA01}"/>
              </a:ext>
            </a:extLst>
          </p:cNvPr>
          <p:cNvSpPr/>
          <p:nvPr/>
        </p:nvSpPr>
        <p:spPr>
          <a:xfrm>
            <a:off x="386499" y="939800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 key, only </a:t>
            </a:r>
            <a:r>
              <a:rPr lang="en-US" dirty="0" err="1"/>
              <a:t>TargetType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3258D-854A-F342-BAF2-94D22CCB463C}"/>
              </a:ext>
            </a:extLst>
          </p:cNvPr>
          <p:cNvSpPr/>
          <p:nvPr/>
        </p:nvSpPr>
        <p:spPr>
          <a:xfrm>
            <a:off x="386498" y="1770258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Put in form or layout’s resource dictionary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8A66D-6D0B-134A-B29D-02BF45B3A38A}"/>
              </a:ext>
            </a:extLst>
          </p:cNvPr>
          <p:cNvSpPr/>
          <p:nvPr/>
        </p:nvSpPr>
        <p:spPr>
          <a:xfrm>
            <a:off x="386497" y="2600716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Applies to all child controls of the </a:t>
            </a:r>
            <a:r>
              <a:rPr lang="en-US" dirty="0" err="1"/>
              <a:t>TargetType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17B078-D81D-7E4C-9FDB-172E3C667A34}"/>
              </a:ext>
            </a:extLst>
          </p:cNvPr>
          <p:cNvSpPr/>
          <p:nvPr/>
        </p:nvSpPr>
        <p:spPr>
          <a:xfrm>
            <a:off x="386497" y="3429000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ApplyToDerivedTypes</a:t>
            </a:r>
            <a:r>
              <a:rPr lang="en-US" dirty="0"/>
              <a:t> can be used for a view’s subclasses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AE192-32FE-4F4B-8E96-3BFF0015E26B}"/>
              </a:ext>
            </a:extLst>
          </p:cNvPr>
          <p:cNvSpPr txBox="1"/>
          <p:nvPr/>
        </p:nvSpPr>
        <p:spPr>
          <a:xfrm>
            <a:off x="6096000" y="1130968"/>
            <a:ext cx="50332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ResourceDictionary</a:t>
            </a:r>
            <a:r>
              <a:rPr lang="en-US" dirty="0"/>
              <a:t>&gt;</a:t>
            </a:r>
          </a:p>
          <a:p>
            <a:r>
              <a:rPr lang="en-US" dirty="0"/>
              <a:t>  &lt;Style </a:t>
            </a:r>
            <a:r>
              <a:rPr lang="en-US" dirty="0" err="1"/>
              <a:t>TargetType</a:t>
            </a:r>
            <a:r>
              <a:rPr lang="en-US" dirty="0"/>
              <a:t>="Entry"&gt;</a:t>
            </a:r>
          </a:p>
          <a:p>
            <a:r>
              <a:rPr lang="en-US" dirty="0"/>
              <a:t>    &lt;Setter Property="</a:t>
            </a:r>
            <a:r>
              <a:rPr lang="en-US" dirty="0" err="1"/>
              <a:t>HorizontalOptions</a:t>
            </a:r>
            <a:r>
              <a:rPr lang="en-US" dirty="0"/>
              <a:t>" Value="Fill" /&gt;</a:t>
            </a:r>
          </a:p>
          <a:p>
            <a:r>
              <a:rPr lang="en-US" dirty="0"/>
              <a:t>    &lt;Setter Property="</a:t>
            </a:r>
            <a:r>
              <a:rPr lang="en-US" dirty="0" err="1"/>
              <a:t>VerticalOptions</a:t>
            </a:r>
            <a:r>
              <a:rPr lang="en-US" dirty="0"/>
              <a:t>" Value="</a:t>
            </a:r>
            <a:r>
              <a:rPr lang="en-US" dirty="0" err="1"/>
              <a:t>CenterAndExpand</a:t>
            </a:r>
            <a:r>
              <a:rPr lang="en-US" dirty="0"/>
              <a:t>" /&gt;</a:t>
            </a:r>
          </a:p>
          <a:p>
            <a:r>
              <a:rPr lang="en-US" dirty="0"/>
              <a:t>    &lt;Setter Property="</a:t>
            </a:r>
            <a:r>
              <a:rPr lang="en-US" dirty="0" err="1"/>
              <a:t>BackgroundColor</a:t>
            </a:r>
            <a:r>
              <a:rPr lang="en-US" dirty="0"/>
              <a:t>" Value="Yellow" /&gt;</a:t>
            </a:r>
          </a:p>
          <a:p>
            <a:r>
              <a:rPr lang="en-US" dirty="0"/>
              <a:t>    &lt;Setter Property="</a:t>
            </a:r>
            <a:r>
              <a:rPr lang="en-US" dirty="0" err="1"/>
              <a:t>FontAttributes</a:t>
            </a:r>
            <a:r>
              <a:rPr lang="en-US" dirty="0"/>
              <a:t>" Value="Italic" /&gt;</a:t>
            </a:r>
          </a:p>
          <a:p>
            <a:r>
              <a:rPr lang="en-US" dirty="0"/>
              <a:t>    &lt;Setter Property="</a:t>
            </a:r>
            <a:r>
              <a:rPr lang="en-US" dirty="0" err="1"/>
              <a:t>TextColor</a:t>
            </a:r>
            <a:r>
              <a:rPr lang="en-US" dirty="0"/>
              <a:t>" Value="Blue" /&gt;</a:t>
            </a:r>
          </a:p>
          <a:p>
            <a:r>
              <a:rPr lang="en-US" dirty="0"/>
              <a:t>  &lt;/Style&gt;</a:t>
            </a:r>
          </a:p>
          <a:p>
            <a:r>
              <a:rPr lang="en-US" dirty="0"/>
              <a:t>&lt;/</a:t>
            </a:r>
            <a:r>
              <a:rPr lang="en-US" dirty="0" err="1"/>
              <a:t>ResourceDictionary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&lt;Entry Text="These entries" /&gt;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810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1: </a:t>
            </a:r>
            <a:r>
              <a:rPr lang="en-US"/>
              <a:t>Form level </a:t>
            </a:r>
            <a:r>
              <a:rPr lang="en-US" dirty="0"/>
              <a:t>i</a:t>
            </a:r>
            <a:r>
              <a:rPr lang="en-US"/>
              <a:t>mplicit </a:t>
            </a:r>
            <a:r>
              <a:rPr lang="en-US" dirty="0"/>
              <a:t>and explicit styles</a:t>
            </a:r>
          </a:p>
        </p:txBody>
      </p:sp>
    </p:spTree>
    <p:extLst>
      <p:ext uri="{BB962C8B-B14F-4D97-AF65-F5344CB8AC3E}">
        <p14:creationId xmlns:p14="http://schemas.microsoft.com/office/powerpoint/2010/main" val="24888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32138D-4DD3-D949-A716-22716BCA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B6570-4C67-9C49-B551-A1A6AF6E0F9C}"/>
              </a:ext>
            </a:extLst>
          </p:cNvPr>
          <p:cNvSpPr/>
          <p:nvPr/>
        </p:nvSpPr>
        <p:spPr>
          <a:xfrm>
            <a:off x="386499" y="939800"/>
            <a:ext cx="67128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single style for every control type would be unwieldy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BA4C6-0D25-8A4A-A68F-5D2B925552E9}"/>
              </a:ext>
            </a:extLst>
          </p:cNvPr>
          <p:cNvSpPr/>
          <p:nvPr/>
        </p:nvSpPr>
        <p:spPr>
          <a:xfrm>
            <a:off x="386499" y="1866900"/>
            <a:ext cx="67128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Styles can be based on other existing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BB4D4-8D0E-634E-88A7-B7E9809CDB43}"/>
              </a:ext>
            </a:extLst>
          </p:cNvPr>
          <p:cNvSpPr/>
          <p:nvPr/>
        </p:nvSpPr>
        <p:spPr>
          <a:xfrm>
            <a:off x="386499" y="2794000"/>
            <a:ext cx="67128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base style could be based on something like a View class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4FF39-8F3B-2B4F-AAF0-BF74059ED7FC}"/>
              </a:ext>
            </a:extLst>
          </p:cNvPr>
          <p:cNvSpPr/>
          <p:nvPr/>
        </p:nvSpPr>
        <p:spPr>
          <a:xfrm>
            <a:off x="386499" y="3721100"/>
            <a:ext cx="67128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the </a:t>
            </a:r>
            <a:r>
              <a:rPr lang="en-US" dirty="0" err="1"/>
              <a:t>BasedOn</a:t>
            </a:r>
            <a:r>
              <a:rPr lang="en-US" dirty="0"/>
              <a:t> property to base a style on another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23AAA9-109E-2449-B046-C19CFBCDF8BC}"/>
              </a:ext>
            </a:extLst>
          </p:cNvPr>
          <p:cNvSpPr/>
          <p:nvPr/>
        </p:nvSpPr>
        <p:spPr>
          <a:xfrm>
            <a:off x="386499" y="4648200"/>
            <a:ext cx="67128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 be extremely limited by the finite properties in classes like View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8CDA078-C591-B946-9E7B-BD9E7264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939800"/>
            <a:ext cx="3848100" cy="449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D46863-311B-2941-BADD-BE5EB92E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9F0BD-7FBA-CF4C-851A-6462A701270D}"/>
              </a:ext>
            </a:extLst>
          </p:cNvPr>
          <p:cNvSpPr/>
          <p:nvPr/>
        </p:nvSpPr>
        <p:spPr>
          <a:xfrm>
            <a:off x="386499" y="939800"/>
            <a:ext cx="67128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Styles do not need to be setup per 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902E2-F287-D646-AAD3-64EEE6E3F350}"/>
              </a:ext>
            </a:extLst>
          </p:cNvPr>
          <p:cNvSpPr/>
          <p:nvPr/>
        </p:nvSpPr>
        <p:spPr>
          <a:xfrm>
            <a:off x="386499" y="1770258"/>
            <a:ext cx="67128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Implicit and Explicit styles can be created in: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BDF91-C9E0-4149-9098-D15980D691AC}"/>
              </a:ext>
            </a:extLst>
          </p:cNvPr>
          <p:cNvSpPr/>
          <p:nvPr/>
        </p:nvSpPr>
        <p:spPr>
          <a:xfrm>
            <a:off x="635000" y="2600716"/>
            <a:ext cx="64642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App Class’s 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294E9-B7CF-5D46-9041-39E1FA183A28}"/>
              </a:ext>
            </a:extLst>
          </p:cNvPr>
          <p:cNvSpPr/>
          <p:nvPr/>
        </p:nvSpPr>
        <p:spPr>
          <a:xfrm>
            <a:off x="635000" y="3429000"/>
            <a:ext cx="64642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App Class’s </a:t>
            </a:r>
            <a:r>
              <a:rPr lang="en-US" dirty="0" err="1"/>
              <a:t>ResourceDictionary</a:t>
            </a:r>
            <a:r>
              <a:rPr lang="en-US" dirty="0"/>
              <a:t> through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02D22-8257-454D-9911-482E164B5C55}"/>
              </a:ext>
            </a:extLst>
          </p:cNvPr>
          <p:cNvSpPr/>
          <p:nvPr/>
        </p:nvSpPr>
        <p:spPr>
          <a:xfrm>
            <a:off x="386498" y="4257284"/>
            <a:ext cx="67128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Styles defined lower in the view hierarchy take </a:t>
            </a:r>
            <a:r>
              <a:rPr lang="en-US" dirty="0" err="1"/>
              <a:t>precidence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34F47-A88B-A94F-AFF9-7C53CBB6A311}"/>
              </a:ext>
            </a:extLst>
          </p:cNvPr>
          <p:cNvSpPr/>
          <p:nvPr/>
        </p:nvSpPr>
        <p:spPr>
          <a:xfrm>
            <a:off x="7353301" y="1373955"/>
            <a:ext cx="4838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Application.Resources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  &lt;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ResourceDictionary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   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&lt;Style </a:t>
            </a:r>
            <a:r>
              <a:rPr lang="en-US" dirty="0" err="1">
                <a:solidFill>
                  <a:srgbClr val="0451A5"/>
                </a:solidFill>
                <a:latin typeface="SFMono-Regular"/>
              </a:rPr>
              <a:t>x:Key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buttonStyle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SFMono-Regular"/>
              </a:rPr>
              <a:t>TargetType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"Button"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&lt;Setter </a:t>
            </a:r>
            <a:r>
              <a:rPr lang="en-US" dirty="0">
                <a:solidFill>
                  <a:srgbClr val="0451A5"/>
                </a:solidFill>
                <a:latin typeface="SFMono-Regular"/>
              </a:rPr>
              <a:t>Property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HorizontalOptions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451A5"/>
                </a:solidFill>
                <a:latin typeface="SFMono-Regular"/>
              </a:rPr>
              <a:t>Value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"Center"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/&gt;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&lt;Setter </a:t>
            </a:r>
            <a:r>
              <a:rPr lang="en-US" dirty="0">
                <a:solidFill>
                  <a:srgbClr val="0451A5"/>
                </a:solidFill>
                <a:latin typeface="SFMono-Regular"/>
              </a:rPr>
              <a:t>Property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VerticalOptions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451A5"/>
                </a:solidFill>
                <a:latin typeface="SFMono-Regular"/>
              </a:rPr>
              <a:t>Value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CenterAndExpand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    &lt;/Style&gt;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 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&lt;/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ResourceDictionary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&lt;/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Application.Resources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2: Global Styles and inheritance</a:t>
            </a:r>
          </a:p>
        </p:txBody>
      </p:sp>
    </p:spTree>
    <p:extLst>
      <p:ext uri="{BB962C8B-B14F-4D97-AF65-F5344CB8AC3E}">
        <p14:creationId xmlns:p14="http://schemas.microsoft.com/office/powerpoint/2010/main" val="3334964695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9CE1393071B489BF600220B5AAF8D" ma:contentTypeVersion="10" ma:contentTypeDescription="Create a new document." ma:contentTypeScope="" ma:versionID="d9386e682046a7a51a31dad2d2f8bda6">
  <xsd:schema xmlns:xsd="http://www.w3.org/2001/XMLSchema" xmlns:xs="http://www.w3.org/2001/XMLSchema" xmlns:p="http://schemas.microsoft.com/office/2006/metadata/properties" xmlns:ns2="30b37a6d-16ce-47e4-86a8-845424d2b9c1" xmlns:ns3="95019713-393c-4a4d-a828-5ce659f37839" targetNamespace="http://schemas.microsoft.com/office/2006/metadata/properties" ma:root="true" ma:fieldsID="e2c97f914c92a1a387d4835726ac5a88" ns2:_="" ns3:_="">
    <xsd:import namespace="30b37a6d-16ce-47e4-86a8-845424d2b9c1"/>
    <xsd:import namespace="95019713-393c-4a4d-a828-5ce659f378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7a6d-16ce-47e4-86a8-845424d2b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19713-393c-4a4d-a828-5ce659f37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E07A9E-BE61-4C9A-A4B3-CA1782BD8A92}">
  <ds:schemaRefs>
    <ds:schemaRef ds:uri="30b37a6d-16ce-47e4-86a8-845424d2b9c1"/>
    <ds:schemaRef ds:uri="95019713-393c-4a4d-a828-5ce659f37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9dc32095-d95f-42cf-993f-bcc1f153f4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30623</TotalTime>
  <Words>928</Words>
  <Application>Microsoft Macintosh PowerPoint</Application>
  <PresentationFormat>Widescreen</PresentationFormat>
  <Paragraphs>153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Franklin Gothic Book</vt:lpstr>
      <vt:lpstr>Franklin Gothic Demi</vt:lpstr>
      <vt:lpstr>Franklin Gothic Medium Cond</vt:lpstr>
      <vt:lpstr>SFMono-Regular</vt:lpstr>
      <vt:lpstr>Wingdings</vt:lpstr>
      <vt:lpstr>MGNC_PPT_FINAL</vt:lpstr>
      <vt:lpstr>PowerPoint Presentation</vt:lpstr>
      <vt:lpstr>PowerPoint Presentation</vt:lpstr>
      <vt:lpstr>Styling</vt:lpstr>
      <vt:lpstr>Explicit Styling</vt:lpstr>
      <vt:lpstr>Implicit Styles</vt:lpstr>
      <vt:lpstr>PowerPoint Presentation</vt:lpstr>
      <vt:lpstr>Style Inheritance</vt:lpstr>
      <vt:lpstr>Global Styles</vt:lpstr>
      <vt:lpstr>PowerPoint Presentation</vt:lpstr>
      <vt:lpstr>Dynamic Styles</vt:lpstr>
      <vt:lpstr>PowerPoint Presentation</vt:lpstr>
      <vt:lpstr>Device Styles</vt:lpstr>
      <vt:lpstr>PowerPoint Presentation</vt:lpstr>
      <vt:lpstr>Style Classes</vt:lpstr>
      <vt:lpstr>PowerPoint Presentation</vt:lpstr>
      <vt:lpstr>Themes</vt:lpstr>
      <vt:lpstr>PowerPoint Presentation</vt:lpstr>
      <vt:lpstr>MaterialVisual</vt:lpstr>
      <vt:lpstr>PowerPoint Presentation</vt:lpstr>
      <vt:lpstr>Native Theming</vt:lpstr>
      <vt:lpstr>PowerPoint Presentation</vt:lpstr>
      <vt:lpstr>Capstone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195</cp:revision>
  <dcterms:created xsi:type="dcterms:W3CDTF">1601-01-01T00:00:00Z</dcterms:created>
  <dcterms:modified xsi:type="dcterms:W3CDTF">2021-03-25T22:46:17Z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0x01010048D9CE1393071B489BF600220B5AAF8D</vt:lpwstr>
  </property>
</Properties>
</file>