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476" r:id="rId5"/>
    <p:sldId id="508" r:id="rId6"/>
    <p:sldId id="535" r:id="rId7"/>
    <p:sldId id="526" r:id="rId8"/>
    <p:sldId id="536" r:id="rId9"/>
    <p:sldId id="537" r:id="rId10"/>
    <p:sldId id="534" r:id="rId11"/>
    <p:sldId id="30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A9E"/>
    <a:srgbClr val="719E8B"/>
    <a:srgbClr val="6C9986"/>
    <a:srgbClr val="7CAD98"/>
    <a:srgbClr val="9DB52E"/>
    <a:srgbClr val="4A6596"/>
    <a:srgbClr val="E8A946"/>
    <a:srgbClr val="C34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79388"/>
  </p:normalViewPr>
  <p:slideViewPr>
    <p:cSldViewPr snapToGrid="0">
      <p:cViewPr varScale="1">
        <p:scale>
          <a:sx n="100" d="100"/>
          <a:sy n="100" d="100"/>
        </p:scale>
        <p:origin x="536" y="168"/>
      </p:cViewPr>
      <p:guideLst>
        <p:guide orient="horz" pos="1872"/>
        <p:guide pos="3840"/>
      </p:guideLst>
    </p:cSldViewPr>
  </p:slideViewPr>
  <p:outlineViewPr>
    <p:cViewPr>
      <p:scale>
        <a:sx n="33" d="100"/>
        <a:sy n="33" d="100"/>
      </p:scale>
      <p:origin x="0" y="-2448"/>
    </p:cViewPr>
  </p:outlineViewPr>
  <p:notesTextViewPr>
    <p:cViewPr>
      <p:scale>
        <a:sx n="85" d="100"/>
        <a:sy n="85" d="100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E5BDF-9B7E-3646-B6C9-FC2C3E116129}" type="datetimeFigureOut">
              <a:rPr lang="en-US" smtClean="0"/>
              <a:t>6/23/20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BADB7-1FBB-B74E-B90C-DA1567BD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3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98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44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06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58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FFE52E-3C23-214A-AFC7-5A0FDE3C5F37}"/>
              </a:ext>
            </a:extLst>
          </p:cNvPr>
          <p:cNvSpPr/>
          <p:nvPr userDrawn="1"/>
        </p:nvSpPr>
        <p:spPr>
          <a:xfrm>
            <a:off x="301083" y="5854390"/>
            <a:ext cx="3557239" cy="579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68497-26BB-1B43-8DC7-DC310B353F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6499" y="6308043"/>
            <a:ext cx="3038288" cy="3559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6AF493-8553-F64D-9DD1-212BE76418A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6379" y="884355"/>
            <a:ext cx="2033239" cy="84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4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154" y="911225"/>
            <a:ext cx="11430000" cy="48108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59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35671"/>
            <a:ext cx="308688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499" y="235671"/>
            <a:ext cx="8186001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09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7047297" y="345238"/>
            <a:ext cx="4433643" cy="3619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100" b="1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877.277.1044   </a:t>
            </a:r>
            <a:r>
              <a:rPr lang="en-US" sz="1200" b="1" i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</a:t>
            </a:r>
            <a:r>
              <a:rPr lang="en-US" sz="1100" b="1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100" b="1" err="1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magenic.com</a:t>
            </a:r>
            <a:r>
              <a:rPr lang="en-US" sz="1100" b="1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200" b="1" i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//</a:t>
            </a:r>
            <a:endParaRPr lang="en-US" sz="1200" b="1" i="0">
              <a:solidFill>
                <a:srgbClr val="56565A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11374267" y="345238"/>
            <a:ext cx="457929" cy="29911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fld id="{28E39B6D-4B99-497D-9F61-EDE8F8EC9C63}" type="slidenum">
              <a:rPr lang="en-US" sz="1100" b="1" baseline="0" smtClean="0">
                <a:solidFill>
                  <a:srgbClr val="56565A"/>
                </a:solidFill>
                <a:latin typeface="+mj-lt"/>
                <a:cs typeface="Cordia New" panose="020B0304020202020204" pitchFamily="34" charset="-34"/>
              </a:rPr>
              <a:pPr algn="l"/>
              <a:t>‹#›</a:t>
            </a:fld>
            <a:endParaRPr lang="en-US" sz="1100" b="1" baseline="0">
              <a:solidFill>
                <a:srgbClr val="56565A"/>
              </a:solidFill>
              <a:latin typeface="+mj-lt"/>
              <a:cs typeface="Cordia New" panose="020B0304020202020204" pitchFamily="34" charset="-34"/>
            </a:endParaRPr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6816011" y="4975156"/>
            <a:ext cx="5267132" cy="669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5600"/>
              </a:lnSpc>
              <a:spcBef>
                <a:spcPts val="0"/>
              </a:spcBef>
            </a:pPr>
            <a:r>
              <a:rPr lang="en-US" sz="6500" b="0" i="1">
                <a:solidFill>
                  <a:srgbClr val="56565A"/>
                </a:solidFill>
                <a:latin typeface="+mn-lt"/>
                <a:ea typeface="Dotum" panose="020B0600000101010101" pitchFamily="34" charset="-127"/>
                <a:cs typeface="Cordia New" panose="020B0304020202020204" pitchFamily="34" charset="-34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26564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 smtClean="0"/>
              <a:pPr>
                <a:defRPr/>
              </a:pPr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1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154" y="911225"/>
            <a:ext cx="11430000" cy="48108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08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252398"/>
            <a:ext cx="11429999" cy="342395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447" y="3703343"/>
            <a:ext cx="11429999" cy="201872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6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4447" y="914401"/>
            <a:ext cx="5625353" cy="480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914401"/>
            <a:ext cx="5652247" cy="480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94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500" y="904973"/>
            <a:ext cx="561107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500" y="1719359"/>
            <a:ext cx="5611076" cy="4002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4973"/>
            <a:ext cx="563958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19359"/>
            <a:ext cx="5639586" cy="4002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2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0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16841B-46D0-AB45-9498-9AC2186FB7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6499" y="6308043"/>
            <a:ext cx="3038288" cy="35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7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322" y="254524"/>
            <a:ext cx="6628598" cy="5467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10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36622" y="248270"/>
            <a:ext cx="6616330" cy="5458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98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154" y="265393"/>
            <a:ext cx="11430000" cy="51089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54" y="911225"/>
            <a:ext cx="11430000" cy="3884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859794-ECCE-9047-87DB-E7CDED2F621F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86499" y="6308043"/>
            <a:ext cx="3038288" cy="35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8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15000"/>
        <a:buFont typeface="Franklin Gothic Book" panose="020B0503020102020204" pitchFamily="34" charset="0"/>
        <a:buChar char="»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SzPct val="130000"/>
        <a:buFont typeface="Franklin Gothic Book" panose="020B0503020102020204" pitchFamily="34" charset="0"/>
        <a:buChar char="›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Franklin Gothic Book" panose="020B0503020102020204" pitchFamily="34" charset="0"/>
        <a:buChar char="−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genic/MMLStatisticalModelsFor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mazon.com/Machine-Learning-Absolute-Beginners-Introduction-ebook/dp/B07335JNW1?ie=UTF8&amp;redirect=true&amp;ref_=ku_mi_rw_ed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gradient-descent-in-python-a0d07285742f#:~:text=To%20explain%20in%20brief%20about%20gradient%20descent%2C%20imagine,gadget%20which%20tells%20you%20the%20height%20from%20sea-level.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uder.io/optimizing-gradient-descen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73089" y="2125377"/>
            <a:ext cx="1292930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316217" y="3762739"/>
            <a:ext cx="8738883" cy="90214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ts val="5500"/>
              </a:lnSpc>
              <a:spcBef>
                <a:spcPct val="0"/>
              </a:spcBef>
              <a:buNone/>
              <a:defRPr sz="6000" i="1" kern="1200" baseline="0">
                <a:solidFill>
                  <a:schemeClr val="tx1"/>
                </a:solidFill>
                <a:latin typeface="+mn-lt"/>
                <a:ea typeface="+mj-ea"/>
                <a:cs typeface="Cordia New" panose="020B0304020202020204" pitchFamily="34" charset="-34"/>
              </a:defRPr>
            </a:lvl1pPr>
          </a:lstStyle>
          <a:p>
            <a:r>
              <a:rPr lang="en-US" sz="2800" b="1" i="0" dirty="0">
                <a:solidFill>
                  <a:srgbClr val="53565A"/>
                </a:solidFill>
                <a:latin typeface="Franklin Gothic Demi" panose="020B0703020102020204" pitchFamily="34" charset="0"/>
              </a:rPr>
              <a:t>Advanced Understanding of Statistical Models for ML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384752" y="4818790"/>
            <a:ext cx="4198448" cy="991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tx2"/>
              </a:buClr>
              <a:buSzPct val="115000"/>
              <a:buFont typeface="Franklin Gothic Book" panose="020B0503020102020204" pitchFamily="34" charset="0"/>
              <a:buNone/>
              <a:defRPr sz="1350" b="0" kern="0" spc="30" baseline="0">
                <a:solidFill>
                  <a:schemeClr val="accent5"/>
                </a:solidFill>
                <a:latin typeface="+mn-lt"/>
                <a:ea typeface="+mn-ea"/>
                <a:cs typeface="Cordia New" panose="020B0304020202020204" pitchFamily="34" charset="-34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30000"/>
              <a:buFont typeface="Franklin Gothic Book" panose="020B0503020102020204" pitchFamily="34" charset="0"/>
              <a:buNone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Franklin Gothic Book" panose="020B0503020102020204" pitchFamily="34" charset="0"/>
              <a:buNone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8BE3C"/>
              </a:buClr>
            </a:pPr>
            <a:r>
              <a:rPr lang="en-US" sz="1200" b="1" dirty="0">
                <a:solidFill>
                  <a:prstClr val="white">
                    <a:lumMod val="65000"/>
                  </a:prstClr>
                </a:solidFill>
              </a:rPr>
              <a:t>Kevin Ford</a:t>
            </a:r>
          </a:p>
          <a:p>
            <a:pPr>
              <a:buClr>
                <a:srgbClr val="78BE3C"/>
              </a:buClr>
            </a:pPr>
            <a:r>
              <a:rPr lang="en-US" sz="1200" dirty="0" err="1">
                <a:solidFill>
                  <a:prstClr val="white">
                    <a:lumMod val="65000"/>
                  </a:prstClr>
                </a:solidFill>
              </a:rPr>
              <a:t>kevinf@magenic.com</a:t>
            </a:r>
            <a:endParaRPr lang="en-US" sz="120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buClr>
                <a:srgbClr val="78BE3C"/>
              </a:buClr>
            </a:pPr>
            <a:r>
              <a:rPr lang="is-IS" sz="1200" dirty="0">
                <a:solidFill>
                  <a:prstClr val="white">
                    <a:lumMod val="65000"/>
                  </a:prstClr>
                </a:solidFill>
              </a:rPr>
              <a:t>617 359-5192</a:t>
            </a:r>
            <a:endParaRPr lang="en-US" sz="1200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41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F8307D-74D9-C444-814B-3F1E811C6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0" indent="0" algn="ctr">
              <a:buNone/>
            </a:pPr>
            <a:r>
              <a:rPr lang="en-US" dirty="0">
                <a:hlinkClick r:id="rId3"/>
              </a:rPr>
              <a:t>https://github.com/Magenic/MMLStatisticalModelsForML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4"/>
              </a:rPr>
              <a:t>https://www.amazon.com/Machine-Learning-Absolute-Beginners-Introduction-ebook/dp/B07335JNW1?ie=UTF8&amp;redirect=true&amp;ref_=ku_mi_rw_edp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85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FBA429-C38B-A94C-B33F-B02C2D5F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All the Pieces Fit Together?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9D4AAF-15C6-F948-8489-6E4298B42E77}"/>
              </a:ext>
            </a:extLst>
          </p:cNvPr>
          <p:cNvSpPr/>
          <p:nvPr/>
        </p:nvSpPr>
        <p:spPr>
          <a:xfrm>
            <a:off x="2270760" y="1244600"/>
            <a:ext cx="1282700" cy="1104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Training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142A91-556F-F546-A008-C02E9100C89E}"/>
              </a:ext>
            </a:extLst>
          </p:cNvPr>
          <p:cNvSpPr/>
          <p:nvPr/>
        </p:nvSpPr>
        <p:spPr>
          <a:xfrm>
            <a:off x="2270760" y="2470150"/>
            <a:ext cx="1282700" cy="1104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Kernel / weights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9B31AB-ADE4-C744-9F06-CB2228EA8EB7}"/>
              </a:ext>
            </a:extLst>
          </p:cNvPr>
          <p:cNvSpPr/>
          <p:nvPr/>
        </p:nvSpPr>
        <p:spPr>
          <a:xfrm>
            <a:off x="4163060" y="1244600"/>
            <a:ext cx="952500" cy="303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i="1" dirty="0"/>
              <a:t>Layer</a:t>
            </a:r>
            <a:r>
              <a:rPr lang="en-US" dirty="0"/>
              <a:t> calculation with neurons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3C32F5-7E39-854F-8AB6-402F838EDAEA}"/>
              </a:ext>
            </a:extLst>
          </p:cNvPr>
          <p:cNvSpPr/>
          <p:nvPr/>
        </p:nvSpPr>
        <p:spPr>
          <a:xfrm>
            <a:off x="5115560" y="1244600"/>
            <a:ext cx="825500" cy="303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i="1" dirty="0"/>
              <a:t>Activation function</a:t>
            </a:r>
            <a:r>
              <a:rPr lang="en-US" b="1" dirty="0"/>
              <a:t> </a:t>
            </a:r>
            <a:r>
              <a:rPr lang="en-US" dirty="0"/>
              <a:t>applied to neurons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8FD96A-F9A0-CD4E-8532-75E67BD5AC48}"/>
              </a:ext>
            </a:extLst>
          </p:cNvPr>
          <p:cNvSpPr/>
          <p:nvPr/>
        </p:nvSpPr>
        <p:spPr>
          <a:xfrm>
            <a:off x="6184900" y="1244600"/>
            <a:ext cx="952500" cy="303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i="1" dirty="0"/>
              <a:t>Layer</a:t>
            </a:r>
            <a:r>
              <a:rPr lang="en-US" dirty="0"/>
              <a:t> calculation with neurons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42FE36-CC79-3D49-86F5-14DC2903F01D}"/>
              </a:ext>
            </a:extLst>
          </p:cNvPr>
          <p:cNvSpPr/>
          <p:nvPr/>
        </p:nvSpPr>
        <p:spPr>
          <a:xfrm>
            <a:off x="7137400" y="1244600"/>
            <a:ext cx="825500" cy="303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i="1" dirty="0"/>
              <a:t>Activation function</a:t>
            </a:r>
            <a:r>
              <a:rPr lang="en-US" dirty="0"/>
              <a:t> applied to neurons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6A9C85-EECC-8648-B2AE-A16F43DD5682}"/>
              </a:ext>
            </a:extLst>
          </p:cNvPr>
          <p:cNvSpPr/>
          <p:nvPr/>
        </p:nvSpPr>
        <p:spPr>
          <a:xfrm>
            <a:off x="2256790" y="3695700"/>
            <a:ext cx="1282700" cy="1104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Validation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BB33B7-319C-4D4D-B08A-52F63477427F}"/>
              </a:ext>
            </a:extLst>
          </p:cNvPr>
          <p:cNvSpPr/>
          <p:nvPr/>
        </p:nvSpPr>
        <p:spPr>
          <a:xfrm>
            <a:off x="8211820" y="1244600"/>
            <a:ext cx="825500" cy="303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Calculate </a:t>
            </a:r>
            <a:r>
              <a:rPr lang="en-US" b="1" i="1" dirty="0"/>
              <a:t>loss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9BAE57-058C-8344-BDD6-74F8551AEC1A}"/>
              </a:ext>
            </a:extLst>
          </p:cNvPr>
          <p:cNvSpPr/>
          <p:nvPr/>
        </p:nvSpPr>
        <p:spPr>
          <a:xfrm>
            <a:off x="2256790" y="4921250"/>
            <a:ext cx="1282700" cy="1104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Leaning rate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7CB6CF-9A0F-AC4F-BA07-B8526E3EFFBB}"/>
              </a:ext>
            </a:extLst>
          </p:cNvPr>
          <p:cNvSpPr/>
          <p:nvPr/>
        </p:nvSpPr>
        <p:spPr>
          <a:xfrm>
            <a:off x="9037320" y="1244600"/>
            <a:ext cx="825500" cy="303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i="1" dirty="0"/>
              <a:t>Optimizer</a:t>
            </a:r>
            <a:r>
              <a:rPr lang="en-US" dirty="0"/>
              <a:t> adjusts weights (backpropagation)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68899D-E792-A246-8AB4-205B7A48DB1D}"/>
              </a:ext>
            </a:extLst>
          </p:cNvPr>
          <p:cNvCxnSpPr/>
          <p:nvPr/>
        </p:nvCxnSpPr>
        <p:spPr>
          <a:xfrm>
            <a:off x="3553460" y="298704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DEAA83-C996-6947-969E-CF46C147DBD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553460" y="179705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1B0C10-D71E-FB45-9602-A42D77E511D1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7962900" y="2762250"/>
            <a:ext cx="248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480D172B-0FB3-744F-AE71-2E6E5BDCD1C9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3539490" y="4279900"/>
            <a:ext cx="5085080" cy="2603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27C80DCC-5099-5548-A715-5A396026A829}"/>
              </a:ext>
            </a:extLst>
          </p:cNvPr>
          <p:cNvCxnSpPr>
            <a:endCxn id="13" idx="2"/>
          </p:cNvCxnSpPr>
          <p:nvPr/>
        </p:nvCxnSpPr>
        <p:spPr>
          <a:xfrm flipV="1">
            <a:off x="3553460" y="4279900"/>
            <a:ext cx="5896610" cy="13335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E75435F8-A3FE-4D40-9840-B7F17FD3A474}"/>
              </a:ext>
            </a:extLst>
          </p:cNvPr>
          <p:cNvCxnSpPr>
            <a:stCxn id="13" idx="3"/>
            <a:endCxn id="6" idx="0"/>
          </p:cNvCxnSpPr>
          <p:nvPr/>
        </p:nvCxnSpPr>
        <p:spPr>
          <a:xfrm flipH="1" flipV="1">
            <a:off x="4639310" y="1244600"/>
            <a:ext cx="5223510" cy="1517650"/>
          </a:xfrm>
          <a:prstGeom prst="bentConnector4">
            <a:avLst>
              <a:gd name="adj1" fmla="val -4376"/>
              <a:gd name="adj2" fmla="val 1150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316B468-CC0D-7545-B60A-C7D0179907EC}"/>
              </a:ext>
            </a:extLst>
          </p:cNvPr>
          <p:cNvSpPr txBox="1"/>
          <p:nvPr/>
        </p:nvSpPr>
        <p:spPr>
          <a:xfrm>
            <a:off x="5735749" y="835205"/>
            <a:ext cx="3476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through by number of epochs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80D6270-2144-ED43-B565-C69B815533F3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941060" y="2762250"/>
            <a:ext cx="243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051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60D559-0326-7442-B642-A844C705E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of Class – Model Shapes and Hyper Parameters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53F750-3CB8-FA41-B5E4-2C502D3F1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286" y="1473200"/>
            <a:ext cx="7505700" cy="3911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C081D20-29A0-984A-BF68-8DF078C82E43}"/>
              </a:ext>
            </a:extLst>
          </p:cNvPr>
          <p:cNvSpPr/>
          <p:nvPr/>
        </p:nvSpPr>
        <p:spPr>
          <a:xfrm>
            <a:off x="394905" y="1672773"/>
            <a:ext cx="3987381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type?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A6D7AB-9B74-C94A-86A3-E494A41B8CB4}"/>
              </a:ext>
            </a:extLst>
          </p:cNvPr>
          <p:cNvSpPr/>
          <p:nvPr/>
        </p:nvSpPr>
        <p:spPr>
          <a:xfrm>
            <a:off x="386495" y="2164324"/>
            <a:ext cx="3987381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Activation Function?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9BB748-7533-FA4B-827D-803A4ED01C9A}"/>
              </a:ext>
            </a:extLst>
          </p:cNvPr>
          <p:cNvSpPr/>
          <p:nvPr/>
        </p:nvSpPr>
        <p:spPr>
          <a:xfrm>
            <a:off x="394905" y="2652126"/>
            <a:ext cx="3987381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 (weights)?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8A33A9-60E2-5F42-B481-9B838CAF983F}"/>
              </a:ext>
            </a:extLst>
          </p:cNvPr>
          <p:cNvSpPr/>
          <p:nvPr/>
        </p:nvSpPr>
        <p:spPr>
          <a:xfrm>
            <a:off x="386496" y="3147426"/>
            <a:ext cx="3987381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to handle bias?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CE7A05-6D41-BF4B-A7B1-E8F0A60D8D1F}"/>
              </a:ext>
            </a:extLst>
          </p:cNvPr>
          <p:cNvSpPr/>
          <p:nvPr/>
        </p:nvSpPr>
        <p:spPr>
          <a:xfrm>
            <a:off x="394905" y="3657600"/>
            <a:ext cx="3987381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layers?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C4D1E-3AEF-4140-96CF-690F9B797EAB}"/>
              </a:ext>
            </a:extLst>
          </p:cNvPr>
          <p:cNvSpPr/>
          <p:nvPr/>
        </p:nvSpPr>
        <p:spPr>
          <a:xfrm>
            <a:off x="386498" y="5150876"/>
            <a:ext cx="3987381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optimizer should I use?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12FCD8-EA27-FE4B-AF6F-3E218561F3F0}"/>
              </a:ext>
            </a:extLst>
          </p:cNvPr>
          <p:cNvSpPr/>
          <p:nvPr/>
        </p:nvSpPr>
        <p:spPr>
          <a:xfrm>
            <a:off x="386499" y="4155440"/>
            <a:ext cx="3987381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neurons?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48325C-373F-CA42-A2AD-D9D47F481A83}"/>
              </a:ext>
            </a:extLst>
          </p:cNvPr>
          <p:cNvSpPr/>
          <p:nvPr/>
        </p:nvSpPr>
        <p:spPr>
          <a:xfrm>
            <a:off x="386499" y="4653158"/>
            <a:ext cx="3987381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epochs?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839656-75D6-5948-A8A5-DC1883237455}"/>
              </a:ext>
            </a:extLst>
          </p:cNvPr>
          <p:cNvSpPr/>
          <p:nvPr/>
        </p:nvSpPr>
        <p:spPr>
          <a:xfrm>
            <a:off x="386497" y="1166226"/>
            <a:ext cx="3987381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are the different loss functions?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A6D205-98E0-E146-B6B1-460FC37D0387}"/>
              </a:ext>
            </a:extLst>
          </p:cNvPr>
          <p:cNvSpPr/>
          <p:nvPr/>
        </p:nvSpPr>
        <p:spPr>
          <a:xfrm>
            <a:off x="386499" y="5655970"/>
            <a:ext cx="3987381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Batch size?</a:t>
            </a:r>
          </a:p>
        </p:txBody>
      </p:sp>
    </p:spTree>
    <p:extLst>
      <p:ext uri="{BB962C8B-B14F-4D97-AF65-F5344CB8AC3E}">
        <p14:creationId xmlns:p14="http://schemas.microsoft.com/office/powerpoint/2010/main" val="202787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D2F8A6-B53E-4D4A-A865-95D0347D0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ED187D-20C4-CC4D-9D22-9FD7F29C6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201" y="726964"/>
            <a:ext cx="5057300" cy="29234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BE56A2-A989-154E-946A-EE7505BB3FC4}"/>
              </a:ext>
            </a:extLst>
          </p:cNvPr>
          <p:cNvSpPr txBox="1"/>
          <p:nvPr/>
        </p:nvSpPr>
        <p:spPr>
          <a:xfrm>
            <a:off x="640081" y="1310640"/>
            <a:ext cx="58369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“To explain in brief about gradient descent, </a:t>
            </a:r>
            <a:r>
              <a:rPr lang="en-US" b="1" dirty="0"/>
              <a:t>imagine that you are on a mountain and are blindfolded and your task is to come down from the mountain to the flat land without assistance</a:t>
            </a:r>
            <a:r>
              <a:rPr lang="en-US" dirty="0"/>
              <a:t>. The only assistance you have is a gadget which tells you the height from sea-level.”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BBC40B-3EE6-854F-8588-2B41904D604A}"/>
              </a:ext>
            </a:extLst>
          </p:cNvPr>
          <p:cNvSpPr/>
          <p:nvPr/>
        </p:nvSpPr>
        <p:spPr>
          <a:xfrm>
            <a:off x="640081" y="4984433"/>
            <a:ext cx="5714999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Size of Steps took in any direction = Learning rate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712378-A3EE-A54C-B1BA-34897DC8B393}"/>
              </a:ext>
            </a:extLst>
          </p:cNvPr>
          <p:cNvSpPr/>
          <p:nvPr/>
        </p:nvSpPr>
        <p:spPr>
          <a:xfrm>
            <a:off x="640081" y="5602204"/>
            <a:ext cx="5714999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Current height = Cost function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92411-85D9-3349-83DE-7CA03844D85C}"/>
              </a:ext>
            </a:extLst>
          </p:cNvPr>
          <p:cNvSpPr txBox="1"/>
          <p:nvPr/>
        </p:nvSpPr>
        <p:spPr>
          <a:xfrm>
            <a:off x="762001" y="3169920"/>
            <a:ext cx="5714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https://towardsdatascience.com/gradient-descent-in-python-a0d07285742f#:~:text=To%20explain%20in%20brief%20about%20gradient%20descent%2C%20imagine,gadget%20which%20tells%20you%20the%20height%20from%20sea-level.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1EC3E6-E213-6C48-830D-90AABDB2E21E}"/>
              </a:ext>
            </a:extLst>
          </p:cNvPr>
          <p:cNvSpPr/>
          <p:nvPr/>
        </p:nvSpPr>
        <p:spPr>
          <a:xfrm>
            <a:off x="6748201" y="4984433"/>
            <a:ext cx="505730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/>
              <a:t>The direction of your steps = Gradients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62CB42-52DB-9343-9D7D-C850803A0D2B}"/>
              </a:ext>
            </a:extLst>
          </p:cNvPr>
          <p:cNvSpPr/>
          <p:nvPr/>
        </p:nvSpPr>
        <p:spPr>
          <a:xfrm>
            <a:off x="6748201" y="5602204"/>
            <a:ext cx="505730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bottom is called the Global Minimum</a:t>
            </a:r>
          </a:p>
        </p:txBody>
      </p:sp>
    </p:spTree>
    <p:extLst>
      <p:ext uri="{BB962C8B-B14F-4D97-AF65-F5344CB8AC3E}">
        <p14:creationId xmlns:p14="http://schemas.microsoft.com/office/powerpoint/2010/main" val="424626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6BB38C-945A-1741-8827-666B36549D91}"/>
              </a:ext>
            </a:extLst>
          </p:cNvPr>
          <p:cNvSpPr/>
          <p:nvPr/>
        </p:nvSpPr>
        <p:spPr>
          <a:xfrm>
            <a:off x="3150870" y="3276600"/>
            <a:ext cx="10210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619AC5-11D4-2A45-A3F0-A5F056C83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445EDB-F3A2-FD43-A1BC-05EB4B670C57}"/>
              </a:ext>
            </a:extLst>
          </p:cNvPr>
          <p:cNvSpPr/>
          <p:nvPr/>
        </p:nvSpPr>
        <p:spPr>
          <a:xfrm>
            <a:off x="386497" y="1166226"/>
            <a:ext cx="11425287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Optimizers determine the direction of the 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371FE6-2CCE-474E-9790-4DC4ADBB224E}"/>
              </a:ext>
            </a:extLst>
          </p:cNvPr>
          <p:cNvSpPr/>
          <p:nvPr/>
        </p:nvSpPr>
        <p:spPr>
          <a:xfrm>
            <a:off x="386497" y="1735430"/>
            <a:ext cx="11425287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learning rate set for the optimizer states how much to 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E14063-D75F-A546-BE64-12561B104117}"/>
              </a:ext>
            </a:extLst>
          </p:cNvPr>
          <p:cNvSpPr/>
          <p:nvPr/>
        </p:nvSpPr>
        <p:spPr>
          <a:xfrm>
            <a:off x="2998470" y="3124200"/>
            <a:ext cx="10210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AC68B5-D720-954D-A81B-2657264F94E4}"/>
              </a:ext>
            </a:extLst>
          </p:cNvPr>
          <p:cNvSpPr/>
          <p:nvPr/>
        </p:nvSpPr>
        <p:spPr>
          <a:xfrm>
            <a:off x="2846070" y="2971800"/>
            <a:ext cx="10210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</a:t>
            </a:r>
          </a:p>
          <a:p>
            <a:pPr algn="ctr"/>
            <a:r>
              <a:rPr lang="en-US" dirty="0"/>
              <a:t>Weight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940E12-39B1-604F-A45C-924EEF9D6635}"/>
              </a:ext>
            </a:extLst>
          </p:cNvPr>
          <p:cNvSpPr/>
          <p:nvPr/>
        </p:nvSpPr>
        <p:spPr>
          <a:xfrm>
            <a:off x="5345430" y="3276600"/>
            <a:ext cx="120396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FFDD13-A344-4840-A347-C254D752C972}"/>
              </a:ext>
            </a:extLst>
          </p:cNvPr>
          <p:cNvSpPr/>
          <p:nvPr/>
        </p:nvSpPr>
        <p:spPr>
          <a:xfrm>
            <a:off x="5193030" y="3124200"/>
            <a:ext cx="120396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BD0032-BB7A-A14D-B49D-670007DE6B69}"/>
              </a:ext>
            </a:extLst>
          </p:cNvPr>
          <p:cNvSpPr/>
          <p:nvPr/>
        </p:nvSpPr>
        <p:spPr>
          <a:xfrm>
            <a:off x="5040630" y="2971800"/>
            <a:ext cx="120396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Partial Derivative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95CCE0-993D-5141-90B4-1E8BF84AD75D}"/>
              </a:ext>
            </a:extLst>
          </p:cNvPr>
          <p:cNvSpPr/>
          <p:nvPr/>
        </p:nvSpPr>
        <p:spPr>
          <a:xfrm>
            <a:off x="383356" y="2301240"/>
            <a:ext cx="11425287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Partial derivatives (gradients) tell how much a change to a single weight impacts the total loss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645D8D-EA08-A647-9CA2-D40325167578}"/>
              </a:ext>
            </a:extLst>
          </p:cNvPr>
          <p:cNvSpPr/>
          <p:nvPr/>
        </p:nvSpPr>
        <p:spPr>
          <a:xfrm>
            <a:off x="383356" y="4876800"/>
            <a:ext cx="11425287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Gradient - slope of the error for a specific weight and thus how much a changes to a weight impacts the total loss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6C80E7-2461-6040-A288-3E556D7C947B}"/>
              </a:ext>
            </a:extLst>
          </p:cNvPr>
          <p:cNvSpPr/>
          <p:nvPr/>
        </p:nvSpPr>
        <p:spPr>
          <a:xfrm>
            <a:off x="383355" y="5493654"/>
            <a:ext cx="11425287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Chain Rule – A single weight change may cascade through the model, through several layers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6F6B96-2EB4-8147-9395-DB23ADD4D231}"/>
              </a:ext>
            </a:extLst>
          </p:cNvPr>
          <p:cNvSpPr/>
          <p:nvPr/>
        </p:nvSpPr>
        <p:spPr>
          <a:xfrm>
            <a:off x="10614660" y="3276600"/>
            <a:ext cx="120396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60FCF6-C3C5-2341-8F14-4A2311DCC3D1}"/>
              </a:ext>
            </a:extLst>
          </p:cNvPr>
          <p:cNvSpPr/>
          <p:nvPr/>
        </p:nvSpPr>
        <p:spPr>
          <a:xfrm>
            <a:off x="10462260" y="3124200"/>
            <a:ext cx="120396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16CCBD-5717-434E-9B57-B11FA6B60F48}"/>
              </a:ext>
            </a:extLst>
          </p:cNvPr>
          <p:cNvSpPr/>
          <p:nvPr/>
        </p:nvSpPr>
        <p:spPr>
          <a:xfrm>
            <a:off x="10309860" y="2971800"/>
            <a:ext cx="120396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New Weight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5D3E3A7-FE20-6C44-9E1A-5A0307C32077}"/>
              </a:ext>
            </a:extLst>
          </p:cNvPr>
          <p:cNvSpPr/>
          <p:nvPr/>
        </p:nvSpPr>
        <p:spPr>
          <a:xfrm>
            <a:off x="396240" y="2928925"/>
            <a:ext cx="1402080" cy="1150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Loss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63E926-2B9F-3742-A3AA-3D1185893D8C}"/>
              </a:ext>
            </a:extLst>
          </p:cNvPr>
          <p:cNvSpPr/>
          <p:nvPr/>
        </p:nvSpPr>
        <p:spPr>
          <a:xfrm>
            <a:off x="7802880" y="2944947"/>
            <a:ext cx="1402080" cy="1150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Optimizer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21B48BAD-7189-324C-8E68-07537BFDE174}"/>
              </a:ext>
            </a:extLst>
          </p:cNvPr>
          <p:cNvSpPr/>
          <p:nvPr/>
        </p:nvSpPr>
        <p:spPr>
          <a:xfrm>
            <a:off x="450759" y="4450080"/>
            <a:ext cx="11290482" cy="243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16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477145-6662-8147-9CC9-822B3280F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Book Chapters 9-15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https://ruder.io</a:t>
            </a:r>
            <a:r>
              <a:rPr lang="en-US">
                <a:hlinkClick r:id="rId2"/>
              </a:rPr>
              <a:t>/optimizing-gradient-descent/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 perception given in example in the readings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4B4579-82D0-4845-952F-27348A280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reading</a:t>
            </a:r>
          </a:p>
        </p:txBody>
      </p:sp>
    </p:spTree>
    <p:extLst>
      <p:ext uri="{BB962C8B-B14F-4D97-AF65-F5344CB8AC3E}">
        <p14:creationId xmlns:p14="http://schemas.microsoft.com/office/powerpoint/2010/main" val="3350403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D7A72-3239-5742-844A-0446DAEC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3C791-741A-D840-B1AE-33245AF31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  <a:p>
            <a:endParaRPr lang="en-US" dirty="0"/>
          </a:p>
          <a:p>
            <a:r>
              <a:rPr lang="en-US" dirty="0"/>
              <a:t>New week – optimizing </a:t>
            </a:r>
            <a:r>
              <a:rPr lang="en-US"/>
              <a:t>our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33687"/>
      </p:ext>
    </p:extLst>
  </p:cSld>
  <p:clrMapOvr>
    <a:masterClrMapping/>
  </p:clrMapOvr>
</p:sld>
</file>

<file path=ppt/theme/theme1.xml><?xml version="1.0" encoding="utf-8"?>
<a:theme xmlns:a="http://schemas.openxmlformats.org/drawingml/2006/main" name="MGNC_PPT_FINAL">
  <a:themeElements>
    <a:clrScheme name="MAGENIC COLORS">
      <a:dk1>
        <a:srgbClr val="53565A"/>
      </a:dk1>
      <a:lt1>
        <a:sysClr val="window" lastClr="FFFFFF"/>
      </a:lt1>
      <a:dk2>
        <a:srgbClr val="78BE3C"/>
      </a:dk2>
      <a:lt2>
        <a:srgbClr val="FFC32C"/>
      </a:lt2>
      <a:accent1>
        <a:srgbClr val="78BE3C"/>
      </a:accent1>
      <a:accent2>
        <a:srgbClr val="00A9E0"/>
      </a:accent2>
      <a:accent3>
        <a:srgbClr val="F26A21"/>
      </a:accent3>
      <a:accent4>
        <a:srgbClr val="E31C79"/>
      </a:accent4>
      <a:accent5>
        <a:srgbClr val="75787B"/>
      </a:accent5>
      <a:accent6>
        <a:srgbClr val="97999B"/>
      </a:accent6>
      <a:hlink>
        <a:srgbClr val="F37121"/>
      </a:hlink>
      <a:folHlink>
        <a:srgbClr val="75787B"/>
      </a:folHlink>
    </a:clrScheme>
    <a:fontScheme name="Magenic_Fonts">
      <a:majorFont>
        <a:latin typeface="Franklin Gothic Medium Cond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Master_100716" id="{04A3D33C-03BF-784A-8361-4605A4026E8D}" vid="{5E85041B-E579-7242-A5E9-3DBED271F5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D9CE1393071B489BF600220B5AAF8D" ma:contentTypeVersion="10" ma:contentTypeDescription="Create a new document." ma:contentTypeScope="" ma:versionID="d9386e682046a7a51a31dad2d2f8bda6">
  <xsd:schema xmlns:xsd="http://www.w3.org/2001/XMLSchema" xmlns:xs="http://www.w3.org/2001/XMLSchema" xmlns:p="http://schemas.microsoft.com/office/2006/metadata/properties" xmlns:ns2="30b37a6d-16ce-47e4-86a8-845424d2b9c1" xmlns:ns3="95019713-393c-4a4d-a828-5ce659f37839" targetNamespace="http://schemas.microsoft.com/office/2006/metadata/properties" ma:root="true" ma:fieldsID="e2c97f914c92a1a387d4835726ac5a88" ns2:_="" ns3:_="">
    <xsd:import namespace="30b37a6d-16ce-47e4-86a8-845424d2b9c1"/>
    <xsd:import namespace="95019713-393c-4a4d-a828-5ce659f378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b37a6d-16ce-47e4-86a8-845424d2b9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019713-393c-4a4d-a828-5ce659f3783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8D97D8-3C52-47EE-88EC-CF46155D74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E07A9E-BE61-4C9A-A4B3-CA1782BD8A92}">
  <ds:schemaRefs>
    <ds:schemaRef ds:uri="30b37a6d-16ce-47e4-86a8-845424d2b9c1"/>
    <ds:schemaRef ds:uri="95019713-393c-4a4d-a828-5ce659f3783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5A3A91F-3324-4EE4-8BF2-C3B78E1D1674}">
  <ds:schemaRefs>
    <ds:schemaRef ds:uri="9dc32095-d95f-42cf-993f-bcc1f153f49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29047</TotalTime>
  <Words>411</Words>
  <Application>Microsoft Macintosh PowerPoint</Application>
  <PresentationFormat>Widescreen</PresentationFormat>
  <Paragraphs>69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Calibri</vt:lpstr>
      <vt:lpstr>Franklin Gothic Book</vt:lpstr>
      <vt:lpstr>Franklin Gothic Demi</vt:lpstr>
      <vt:lpstr>Franklin Gothic Medium Cond</vt:lpstr>
      <vt:lpstr>Wingdings</vt:lpstr>
      <vt:lpstr>MGNC_PPT_FINAL</vt:lpstr>
      <vt:lpstr>PowerPoint Presentation</vt:lpstr>
      <vt:lpstr>PowerPoint Presentation</vt:lpstr>
      <vt:lpstr>How do All the Pieces Fit Together?</vt:lpstr>
      <vt:lpstr>Focus of Class – Model Shapes and Hyper Parameters</vt:lpstr>
      <vt:lpstr>Gradient Descent</vt:lpstr>
      <vt:lpstr>Optimizers</vt:lpstr>
      <vt:lpstr>Homework reading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 Miller</dc:creator>
  <cp:lastModifiedBy>Kevin E. Ford</cp:lastModifiedBy>
  <cp:revision>162</cp:revision>
  <dcterms:created xsi:type="dcterms:W3CDTF">1601-01-01T00:00:00Z</dcterms:created>
  <dcterms:modified xsi:type="dcterms:W3CDTF">2020-06-23T14:13:33Z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0x01010048D9CE1393071B489BF600220B5AAF8D</vt:lpwstr>
  </property>
</Properties>
</file>