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476" r:id="rId5"/>
    <p:sldId id="508" r:id="rId6"/>
    <p:sldId id="571" r:id="rId7"/>
    <p:sldId id="545" r:id="rId8"/>
    <p:sldId id="560" r:id="rId9"/>
    <p:sldId id="521" r:id="rId10"/>
    <p:sldId id="522" r:id="rId11"/>
    <p:sldId id="523" r:id="rId12"/>
    <p:sldId id="561" r:id="rId13"/>
    <p:sldId id="563" r:id="rId14"/>
    <p:sldId id="564" r:id="rId15"/>
    <p:sldId id="565" r:id="rId16"/>
    <p:sldId id="566" r:id="rId17"/>
    <p:sldId id="567" r:id="rId18"/>
    <p:sldId id="569" r:id="rId19"/>
    <p:sldId id="568" r:id="rId20"/>
    <p:sldId id="570" r:id="rId21"/>
    <p:sldId id="534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E"/>
    <a:srgbClr val="719E8B"/>
    <a:srgbClr val="6C9986"/>
    <a:srgbClr val="7CAD98"/>
    <a:srgbClr val="9DB52E"/>
    <a:srgbClr val="4A6596"/>
    <a:srgbClr val="E8A946"/>
    <a:srgbClr val="C3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79388"/>
  </p:normalViewPr>
  <p:slideViewPr>
    <p:cSldViewPr snapToGrid="0">
      <p:cViewPr varScale="1">
        <p:scale>
          <a:sx n="100" d="100"/>
          <a:sy n="100" d="100"/>
        </p:scale>
        <p:origin x="776" y="16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 filter across the image</a:t>
            </a:r>
          </a:p>
          <a:p>
            <a:r>
              <a:rPr lang="en-US" dirty="0"/>
              <a:t>Finite number of convolutions as filters make the images “smaller”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size 8, stride 4, padding 0</a:t>
            </a:r>
          </a:p>
          <a:p>
            <a:r>
              <a:rPr lang="en-US" dirty="0"/>
              <a:t>Kernel size 5, stride 5 , padding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600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pooling-layers-for-convolutional-neural-network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MMLTensor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Deep-Learning-TensorFlow-Keras-Regression-ebook/dp/B082MBMFVF/ref=sr_1_4?dchild=1&amp;keywords=tensorflow+2.0&amp;qid=1587071084&amp;sr=8-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5.5.2020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Machine Learning In TensorFlow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8BBEAD-043E-A94B-BFE8-AE4DACFF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convolution requires to lines to be added to the model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(keras.layers.Convolution2D({number of filters}, ({</a:t>
            </a:r>
            <a:r>
              <a:rPr lang="en-US" dirty="0" err="1"/>
              <a:t>x,y</a:t>
            </a:r>
            <a:r>
              <a:rPr lang="en-US" dirty="0"/>
              <a:t> kernel size}), padding={'valid' or 'same'}, strides=({</a:t>
            </a:r>
            <a:r>
              <a:rPr lang="en-US" dirty="0" err="1"/>
              <a:t>x,y</a:t>
            </a:r>
            <a:r>
              <a:rPr lang="en-US" dirty="0"/>
              <a:t> stride size}),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(keras.layers.MaxPooling2D(</a:t>
            </a:r>
            <a:r>
              <a:rPr lang="en-US" dirty="0" err="1"/>
              <a:t>pool_size</a:t>
            </a:r>
            <a:r>
              <a:rPr lang="en-US" dirty="0"/>
              <a:t>=(</a:t>
            </a:r>
            <a:r>
              <a:rPr lang="en-US" dirty="0" err="1"/>
              <a:t>x,x</a:t>
            </a:r>
            <a:r>
              <a:rPr lang="en-US" dirty="0"/>
              <a:t> pool size), strides=(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en-US" dirty="0" err="1"/>
              <a:t>strinde</a:t>
            </a:r>
            <a:r>
              <a:rPr lang="en-US" dirty="0"/>
              <a:t> size)))</a:t>
            </a:r>
          </a:p>
          <a:p>
            <a:r>
              <a:rPr lang="en-US" dirty="0"/>
              <a:t>A pooling layer is used for ordering layers within a convolutional neural network that may be repeated one or more times in a given model.</a:t>
            </a:r>
          </a:p>
          <a:p>
            <a:pPr lvl="1"/>
            <a:r>
              <a:rPr lang="en-US" dirty="0"/>
              <a:t>Reduces the size of the features to more generalized ideas</a:t>
            </a:r>
          </a:p>
          <a:p>
            <a:r>
              <a:rPr lang="en-US" dirty="0"/>
              <a:t>Padding of 'same' pads the image with 0s to retain the same size</a:t>
            </a:r>
          </a:p>
          <a:p>
            <a:r>
              <a:rPr lang="en-US" dirty="0"/>
              <a:t>A ‘flatten’ layer converts the special representation back to normal tensor shapes</a:t>
            </a:r>
          </a:p>
          <a:p>
            <a:pPr lvl="1"/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keras.layers.Flatten</a:t>
            </a:r>
            <a:r>
              <a:rPr lang="en-US" dirty="0"/>
              <a:t>())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46C524-CCFC-B844-94E6-93C129DD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convolution in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2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20F3B-DC30-EC41-8801-37DA0F7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CNN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D3410-AA45-674C-BABE-A960ABA7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23" y="121920"/>
            <a:ext cx="351515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F5A2C-A003-4E4B-8271-C2E1A857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A CNN with our Handwritten Images</a:t>
            </a:r>
          </a:p>
        </p:txBody>
      </p:sp>
    </p:spTree>
    <p:extLst>
      <p:ext uri="{BB962C8B-B14F-4D97-AF65-F5344CB8AC3E}">
        <p14:creationId xmlns:p14="http://schemas.microsoft.com/office/powerpoint/2010/main" val="16794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7A03C6-7114-B24A-B486-AE43B8AF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detail information about runs to be displayed</a:t>
            </a:r>
          </a:p>
          <a:p>
            <a:r>
              <a:rPr lang="en-US" dirty="0"/>
              <a:t>To setup</a:t>
            </a:r>
          </a:p>
          <a:p>
            <a:pPr lvl="1"/>
            <a:r>
              <a:rPr lang="en-US" dirty="0"/>
              <a:t>When starting image include extra port mapping</a:t>
            </a:r>
          </a:p>
          <a:p>
            <a:pPr lvl="2"/>
            <a:r>
              <a:rPr lang="en-US" dirty="0"/>
              <a:t>-p 6006:6006</a:t>
            </a:r>
          </a:p>
          <a:p>
            <a:pPr lvl="1"/>
            <a:r>
              <a:rPr lang="en-US" dirty="0"/>
              <a:t>In new terminal window get list of running images</a:t>
            </a:r>
          </a:p>
          <a:p>
            <a:pPr lvl="2"/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pPr lvl="1"/>
            <a:r>
              <a:rPr lang="en-US" dirty="0"/>
              <a:t>Start a new bash session in new window</a:t>
            </a:r>
          </a:p>
          <a:p>
            <a:pPr lvl="2"/>
            <a:r>
              <a:rPr lang="en-US" dirty="0"/>
              <a:t>docker container exec -it {container id} bash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tensorboard</a:t>
            </a:r>
            <a:r>
              <a:rPr lang="en-US" dirty="0"/>
              <a:t> in bash prompt</a:t>
            </a:r>
          </a:p>
          <a:p>
            <a:pPr lvl="2"/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={location of logs} --</a:t>
            </a:r>
            <a:r>
              <a:rPr lang="en-US" dirty="0" err="1"/>
              <a:t>bind_all</a:t>
            </a:r>
            <a:endParaRPr lang="en-US" dirty="0"/>
          </a:p>
          <a:p>
            <a:pPr lvl="1"/>
            <a:r>
              <a:rPr lang="en-US" dirty="0"/>
              <a:t>Browse to </a:t>
            </a:r>
            <a:r>
              <a:rPr lang="en-US" dirty="0" err="1"/>
              <a:t>tensorboard</a:t>
            </a:r>
            <a:r>
              <a:rPr lang="en-US" dirty="0"/>
              <a:t> on host machine</a:t>
            </a:r>
          </a:p>
          <a:p>
            <a:pPr lvl="2"/>
            <a:r>
              <a:rPr lang="en-US" dirty="0">
                <a:hlinkClick r:id="rId2"/>
              </a:rPr>
              <a:t>http://127.0.0.1:6006/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213B8E-C556-3542-85F9-A692F89D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DAC913-A035-8F41-81FD-50EFD4C5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callback array</a:t>
            </a:r>
          </a:p>
          <a:p>
            <a:pPr lvl="1"/>
            <a:r>
              <a:rPr lang="en-US" dirty="0"/>
              <a:t>callbacks = [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tf.keras.callbacks.TensorBoard</a:t>
            </a:r>
            <a:r>
              <a:rPr lang="en-US" dirty="0"/>
              <a:t>(</a:t>
            </a:r>
            <a:r>
              <a:rPr lang="en-US" dirty="0" err="1"/>
              <a:t>log_dir</a:t>
            </a:r>
            <a:r>
              <a:rPr lang="en-US" dirty="0"/>
              <a:t>='./logs’)</a:t>
            </a:r>
          </a:p>
          <a:p>
            <a:pPr lvl="1"/>
            <a:r>
              <a:rPr lang="en-US" dirty="0"/>
              <a:t>]</a:t>
            </a:r>
          </a:p>
          <a:p>
            <a:r>
              <a:rPr lang="en-US" dirty="0"/>
              <a:t>Add callbacks to fit operation</a:t>
            </a:r>
          </a:p>
          <a:p>
            <a:pPr lvl="1"/>
            <a:r>
              <a:rPr lang="en-US" dirty="0"/>
              <a:t>callbacks=callbacks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6E5A3-8525-FC4B-A4E2-CF34F1D8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logs for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114E7-8CA5-8F48-AF71-8E370BE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1C7EC-4478-4448-9704-16486D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Working with the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4AA36-74BD-DF4C-9D10-BF47EC13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 data can be better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CF140-10D7-344D-B2A1-B9FD2E11529B}"/>
              </a:ext>
            </a:extLst>
          </p:cNvPr>
          <p:cNvSpPr/>
          <p:nvPr/>
        </p:nvSpPr>
        <p:spPr>
          <a:xfrm>
            <a:off x="386498" y="1116446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data can give more variation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6C656-6C75-6346-8A9F-E5C60C784BC5}"/>
              </a:ext>
            </a:extLst>
          </p:cNvPr>
          <p:cNvSpPr/>
          <p:nvPr/>
        </p:nvSpPr>
        <p:spPr>
          <a:xfrm>
            <a:off x="386498" y="1978368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of the SAME data may not be helpful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16B7B-4BC2-C345-8334-8895DB57EE6A}"/>
              </a:ext>
            </a:extLst>
          </p:cNvPr>
          <p:cNvSpPr/>
          <p:nvPr/>
        </p:nvSpPr>
        <p:spPr>
          <a:xfrm>
            <a:off x="386498" y="2840290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 the amount of data decreases it may not be easy to classify information outside our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BED81-C6DE-9645-ACE2-56BF3AB4987E}"/>
              </a:ext>
            </a:extLst>
          </p:cNvPr>
          <p:cNvSpPr/>
          <p:nvPr/>
        </p:nvSpPr>
        <p:spPr>
          <a:xfrm>
            <a:off x="386498" y="3702212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real world data over time to update our models</a:t>
            </a:r>
          </a:p>
        </p:txBody>
      </p:sp>
    </p:spTree>
    <p:extLst>
      <p:ext uri="{BB962C8B-B14F-4D97-AF65-F5344CB8AC3E}">
        <p14:creationId xmlns:p14="http://schemas.microsoft.com/office/powerpoint/2010/main" val="220226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8FBC2-E8C3-754E-98C0-9123B6ED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431AA-9B93-F747-BC09-D1972FB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Reducing the amount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41708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https://machinelearningmastery.com/pooling-layers-for-convolutional-neural-networks/</a:t>
            </a:r>
            <a:endParaRPr lang="en-US" dirty="0"/>
          </a:p>
          <a:p>
            <a:r>
              <a:rPr lang="en-US" dirty="0"/>
              <a:t>Book pages 108-122</a:t>
            </a:r>
          </a:p>
          <a:p>
            <a:endParaRPr lang="en-US" dirty="0"/>
          </a:p>
          <a:p>
            <a:r>
              <a:rPr lang="en-US" dirty="0"/>
              <a:t>Modify Wk03-Homework-Model02-Experiment03 to convert to a CNN and optimize its accuracy and loss. Send me your final figures. Next week the winner can explain what they did.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reading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New week – Regressions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https://github.com/Magenic/MMLTensorflow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https://www.amazon.com/Deep-Learning-TensorFlow-Keras-Regression-ebook/dp/B082MBMFVF/ref=sr_1_4?dchild=1&amp;keywords=tensorflow+2.0&amp;qid=1587071084&amp;sr=8-4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4C3D5B-3667-0845-B082-44B73D13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tf.random.set_seed</a:t>
            </a:r>
            <a:r>
              <a:rPr lang="en-US"/>
              <a:t>(1234)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87F2-0F76-2244-9562-67B27559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recap – What was the best optimization?</a:t>
            </a:r>
          </a:p>
        </p:txBody>
      </p:sp>
    </p:spTree>
    <p:extLst>
      <p:ext uri="{BB962C8B-B14F-4D97-AF65-F5344CB8AC3E}">
        <p14:creationId xmlns:p14="http://schemas.microsoft.com/office/powerpoint/2010/main" val="42855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628099-C072-7247-9B46-0FBFE6F6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Dense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8D136-390E-4042-A253-D7CB7BA9ACB9}"/>
              </a:ext>
            </a:extLst>
          </p:cNvPr>
          <p:cNvSpPr/>
          <p:nvPr/>
        </p:nvSpPr>
        <p:spPr>
          <a:xfrm>
            <a:off x="386498" y="1116446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dense network every neuron is connected to every other neuron in the adjacent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894E8-D458-7C4F-ADD8-8D6D766D7353}"/>
              </a:ext>
            </a:extLst>
          </p:cNvPr>
          <p:cNvSpPr/>
          <p:nvPr/>
        </p:nvSpPr>
        <p:spPr>
          <a:xfrm>
            <a:off x="536700" y="1978368"/>
            <a:ext cx="4836923" cy="2365032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602EE-16EC-3447-B5C8-494599F60792}"/>
              </a:ext>
            </a:extLst>
          </p:cNvPr>
          <p:cNvSpPr/>
          <p:nvPr/>
        </p:nvSpPr>
        <p:spPr>
          <a:xfrm>
            <a:off x="1092567" y="2148765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6DD18-1CB2-3543-BA6B-BD7996582428}"/>
              </a:ext>
            </a:extLst>
          </p:cNvPr>
          <p:cNvSpPr/>
          <p:nvPr/>
        </p:nvSpPr>
        <p:spPr>
          <a:xfrm>
            <a:off x="2142890" y="2148763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B2428-0482-164F-A0C7-532C820BFB3E}"/>
              </a:ext>
            </a:extLst>
          </p:cNvPr>
          <p:cNvSpPr/>
          <p:nvPr/>
        </p:nvSpPr>
        <p:spPr>
          <a:xfrm>
            <a:off x="3240966" y="2148762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AFE25-092C-4C4D-81D0-2567123B76BD}"/>
              </a:ext>
            </a:extLst>
          </p:cNvPr>
          <p:cNvSpPr/>
          <p:nvPr/>
        </p:nvSpPr>
        <p:spPr>
          <a:xfrm>
            <a:off x="4336930" y="2148761"/>
            <a:ext cx="526473" cy="195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58C9E-FC50-3D4B-B193-BB09235F21F4}"/>
              </a:ext>
            </a:extLst>
          </p:cNvPr>
          <p:cNvSpPr/>
          <p:nvPr/>
        </p:nvSpPr>
        <p:spPr>
          <a:xfrm>
            <a:off x="1218643" y="2508196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7E23A7-BA02-1146-84A6-88F64C889ECA}"/>
              </a:ext>
            </a:extLst>
          </p:cNvPr>
          <p:cNvSpPr/>
          <p:nvPr/>
        </p:nvSpPr>
        <p:spPr>
          <a:xfrm>
            <a:off x="1218643" y="3055912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308AC-0D99-3C41-8B9E-D168001573A7}"/>
              </a:ext>
            </a:extLst>
          </p:cNvPr>
          <p:cNvSpPr/>
          <p:nvPr/>
        </p:nvSpPr>
        <p:spPr>
          <a:xfrm>
            <a:off x="1218643" y="3603628"/>
            <a:ext cx="274320" cy="27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1DAC2-14E6-FE4C-8B12-3A57D8356DDA}"/>
              </a:ext>
            </a:extLst>
          </p:cNvPr>
          <p:cNvSpPr/>
          <p:nvPr/>
        </p:nvSpPr>
        <p:spPr>
          <a:xfrm>
            <a:off x="2284972" y="2508196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C1C1E-1495-364D-A419-00FC32F90AD8}"/>
              </a:ext>
            </a:extLst>
          </p:cNvPr>
          <p:cNvSpPr/>
          <p:nvPr/>
        </p:nvSpPr>
        <p:spPr>
          <a:xfrm>
            <a:off x="2268966" y="3055912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F6182-A59C-AC48-964A-B78ADA383A49}"/>
              </a:ext>
            </a:extLst>
          </p:cNvPr>
          <p:cNvSpPr/>
          <p:nvPr/>
        </p:nvSpPr>
        <p:spPr>
          <a:xfrm>
            <a:off x="2284972" y="3603628"/>
            <a:ext cx="27432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6289D7-0801-0F4C-BE36-01E909D9F131}"/>
              </a:ext>
            </a:extLst>
          </p:cNvPr>
          <p:cNvSpPr/>
          <p:nvPr/>
        </p:nvSpPr>
        <p:spPr>
          <a:xfrm>
            <a:off x="3359171" y="2521618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A1304-B431-CB48-9285-82A1250F2DB3}"/>
              </a:ext>
            </a:extLst>
          </p:cNvPr>
          <p:cNvSpPr/>
          <p:nvPr/>
        </p:nvSpPr>
        <p:spPr>
          <a:xfrm>
            <a:off x="3376537" y="3055912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92250-31D5-2E4B-8EB9-0DE4F3174301}"/>
              </a:ext>
            </a:extLst>
          </p:cNvPr>
          <p:cNvSpPr/>
          <p:nvPr/>
        </p:nvSpPr>
        <p:spPr>
          <a:xfrm>
            <a:off x="3376537" y="3611375"/>
            <a:ext cx="274320" cy="274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1DA49-90DD-B44F-A9AA-4258BDA5AAA5}"/>
              </a:ext>
            </a:extLst>
          </p:cNvPr>
          <p:cNvSpPr/>
          <p:nvPr/>
        </p:nvSpPr>
        <p:spPr>
          <a:xfrm>
            <a:off x="4463006" y="2508196"/>
            <a:ext cx="274320" cy="2743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1787F4-8CF0-1448-91B8-9D15CFB5D636}"/>
              </a:ext>
            </a:extLst>
          </p:cNvPr>
          <p:cNvSpPr/>
          <p:nvPr/>
        </p:nvSpPr>
        <p:spPr>
          <a:xfrm>
            <a:off x="4463006" y="3055578"/>
            <a:ext cx="274320" cy="2743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64FF06-C316-834E-B7F5-2F12D98DEB8C}"/>
              </a:ext>
            </a:extLst>
          </p:cNvPr>
          <p:cNvCxnSpPr>
            <a:endCxn id="18" idx="1"/>
          </p:cNvCxnSpPr>
          <p:nvPr/>
        </p:nvCxnSpPr>
        <p:spPr>
          <a:xfrm flipV="1">
            <a:off x="1504222" y="2645356"/>
            <a:ext cx="780750" cy="5473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EC9136-7D1C-0849-8CB3-4BF16C26328C}"/>
              </a:ext>
            </a:extLst>
          </p:cNvPr>
          <p:cNvCxnSpPr>
            <a:cxnSpLocks/>
          </p:cNvCxnSpPr>
          <p:nvPr/>
        </p:nvCxnSpPr>
        <p:spPr>
          <a:xfrm flipV="1">
            <a:off x="1513411" y="3222841"/>
            <a:ext cx="750909" cy="51303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4A3C8D-F788-F047-98B7-491D04923667}"/>
              </a:ext>
            </a:extLst>
          </p:cNvPr>
          <p:cNvCxnSpPr>
            <a:cxnSpLocks/>
          </p:cNvCxnSpPr>
          <p:nvPr/>
        </p:nvCxnSpPr>
        <p:spPr>
          <a:xfrm>
            <a:off x="1508969" y="3735875"/>
            <a:ext cx="755351" cy="1232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F13DAE-AFB5-5347-9C8D-9FBC1CF3ED94}"/>
              </a:ext>
            </a:extLst>
          </p:cNvPr>
          <p:cNvCxnSpPr>
            <a:cxnSpLocks/>
          </p:cNvCxnSpPr>
          <p:nvPr/>
        </p:nvCxnSpPr>
        <p:spPr>
          <a:xfrm flipV="1">
            <a:off x="1526110" y="3182851"/>
            <a:ext cx="736046" cy="1971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3ABAC6-8D96-6946-9CD1-CC6307E41B0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492963" y="2645356"/>
            <a:ext cx="792009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5C909-D29F-6740-85B2-ED7B07D8C6D3}"/>
              </a:ext>
            </a:extLst>
          </p:cNvPr>
          <p:cNvCxnSpPr>
            <a:endCxn id="19" idx="1"/>
          </p:cNvCxnSpPr>
          <p:nvPr/>
        </p:nvCxnSpPr>
        <p:spPr>
          <a:xfrm>
            <a:off x="1526110" y="2635531"/>
            <a:ext cx="742856" cy="55754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AB1263-03C3-9049-A2F0-616F5409555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492963" y="3193072"/>
            <a:ext cx="792009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5D7E6B-1262-C84C-B605-AC54AA98956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543286" y="3193072"/>
            <a:ext cx="833251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187248-9A86-1847-BCD9-33BF6EA894C9}"/>
              </a:ext>
            </a:extLst>
          </p:cNvPr>
          <p:cNvCxnSpPr>
            <a:endCxn id="25" idx="1"/>
          </p:cNvCxnSpPr>
          <p:nvPr/>
        </p:nvCxnSpPr>
        <p:spPr>
          <a:xfrm>
            <a:off x="2569362" y="2658778"/>
            <a:ext cx="807175" cy="108975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C2A59C-820D-FD4B-BF1F-FB7EB97244CD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2559292" y="3740788"/>
            <a:ext cx="817245" cy="774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36E9DE-F092-B547-B82B-7DE564F4F56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579944" y="2658778"/>
            <a:ext cx="779227" cy="110569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DD0281-FFAE-8946-ABEB-F329B91066A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578421" y="2655182"/>
            <a:ext cx="780750" cy="359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607BE-8169-F443-8C11-356FEDCA421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559292" y="3193072"/>
            <a:ext cx="817245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DD0B46-08D0-DC49-8FBD-CF6230BED7A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633491" y="2658778"/>
            <a:ext cx="829515" cy="53396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60FF-7F3D-CD4C-88CC-24DECA2A87B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646055" y="2645356"/>
            <a:ext cx="816951" cy="1090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63EF02-CFF8-814F-BFE2-C1AD9B23E525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3650857" y="3192738"/>
            <a:ext cx="812149" cy="33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DE87A-6561-3949-A36E-717DC3BE9D27}"/>
              </a:ext>
            </a:extLst>
          </p:cNvPr>
          <p:cNvCxnSpPr>
            <a:endCxn id="27" idx="1"/>
          </p:cNvCxnSpPr>
          <p:nvPr/>
        </p:nvCxnSpPr>
        <p:spPr>
          <a:xfrm flipV="1">
            <a:off x="3646055" y="2645356"/>
            <a:ext cx="816951" cy="54738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E6297-6DB6-8942-A804-AAFCE6E0C5E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50857" y="3192739"/>
            <a:ext cx="812149" cy="55579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3B7D8E-D289-2F44-8123-CD826C36C14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46055" y="2633031"/>
            <a:ext cx="816951" cy="1232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C3132A-EEA9-6848-9CDE-8E360C058CD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526110" y="2675460"/>
            <a:ext cx="758862" cy="106532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923842-9808-2346-8CA2-671ADD103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492963" y="2655182"/>
            <a:ext cx="769193" cy="108560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16A233-8B01-9D49-9BBC-51B0977C1C8F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2559292" y="2645356"/>
            <a:ext cx="817245" cy="547716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FAA756-88BF-644C-A3A9-A31CACD7343D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2543286" y="2658778"/>
            <a:ext cx="815885" cy="53429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DA0461-099B-334B-BC7E-B4C08A82BF6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543286" y="3193072"/>
            <a:ext cx="833251" cy="55546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6FDE99-44E9-C844-AC06-69B415F4EEF9}"/>
              </a:ext>
            </a:extLst>
          </p:cNvPr>
          <p:cNvSpPr/>
          <p:nvPr/>
        </p:nvSpPr>
        <p:spPr>
          <a:xfrm>
            <a:off x="386497" y="4700369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do this we lost all special information in our images, just a collection of pixels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2313F2-80BF-5D44-B55C-79CFF738890B}"/>
              </a:ext>
            </a:extLst>
          </p:cNvPr>
          <p:cNvSpPr/>
          <p:nvPr/>
        </p:nvSpPr>
        <p:spPr>
          <a:xfrm>
            <a:off x="386496" y="5471245"/>
            <a:ext cx="9570301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a brute force method for images</a:t>
            </a:r>
          </a:p>
        </p:txBody>
      </p:sp>
    </p:spTree>
    <p:extLst>
      <p:ext uri="{BB962C8B-B14F-4D97-AF65-F5344CB8AC3E}">
        <p14:creationId xmlns:p14="http://schemas.microsoft.com/office/powerpoint/2010/main" val="27951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D1EA5D-7697-304E-8742-C162DCA8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Convolutional Neural Network (CNN)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FB547-B156-C948-9A82-39858B332681}"/>
              </a:ext>
            </a:extLst>
          </p:cNvPr>
          <p:cNvSpPr/>
          <p:nvPr/>
        </p:nvSpPr>
        <p:spPr>
          <a:xfrm>
            <a:off x="386498" y="1116446"/>
            <a:ext cx="9837002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Summarizes groups of adjacent information and may capture features of the image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A19B0-A1E7-5549-A01C-0E364C70F717}"/>
              </a:ext>
            </a:extLst>
          </p:cNvPr>
          <p:cNvSpPr/>
          <p:nvPr/>
        </p:nvSpPr>
        <p:spPr>
          <a:xfrm>
            <a:off x="386497" y="1978368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Groups may overlap with other groups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531EF-6152-5F45-A89C-E7F6DD64C262}"/>
              </a:ext>
            </a:extLst>
          </p:cNvPr>
          <p:cNvSpPr/>
          <p:nvPr/>
        </p:nvSpPr>
        <p:spPr>
          <a:xfrm>
            <a:off x="386497" y="2840290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Summary information can then be used to train the model in a way that preserves special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3FA0B-0FE3-6848-A27B-0C815FAC0258}"/>
              </a:ext>
            </a:extLst>
          </p:cNvPr>
          <p:cNvSpPr/>
          <p:nvPr/>
        </p:nvSpPr>
        <p:spPr>
          <a:xfrm>
            <a:off x="386497" y="3702212"/>
            <a:ext cx="9837003" cy="54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Convolution – The treatment of a matrix by a second matrix as a filter/aggregator</a:t>
            </a:r>
          </a:p>
        </p:txBody>
      </p:sp>
    </p:spTree>
    <p:extLst>
      <p:ext uri="{BB962C8B-B14F-4D97-AF65-F5344CB8AC3E}">
        <p14:creationId xmlns:p14="http://schemas.microsoft.com/office/powerpoint/2010/main" val="176566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53642-E29B-D24D-A9A6-BF2A29CD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945D101-1C92-7D49-9F8B-E9B9C5E7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4" y="1139304"/>
            <a:ext cx="5343716" cy="5043132"/>
          </a:xfrm>
          <a:prstGeom prst="rect">
            <a:avLst/>
          </a:prstGeom>
        </p:spPr>
      </p:pic>
      <p:pic>
        <p:nvPicPr>
          <p:cNvPr id="13" name="Picture 12" descr="A picture containing remote, control, video, game&#10;&#10;Description automatically generated">
            <a:extLst>
              <a:ext uri="{FF2B5EF4-FFF2-40B4-BE49-F238E27FC236}">
                <a16:creationId xmlns:a16="http://schemas.microsoft.com/office/drawing/2014/main" id="{77848BE5-7A3C-9C4F-988E-DE1278F7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7" y="1134407"/>
            <a:ext cx="6266891" cy="5048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86EA4-CC8F-874E-B580-BE356995B9F7}"/>
              </a:ext>
            </a:extLst>
          </p:cNvPr>
          <p:cNvSpPr txBox="1"/>
          <p:nvPr/>
        </p:nvSpPr>
        <p:spPr>
          <a:xfrm>
            <a:off x="8304975" y="7595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E6E-2C24-F24C-B8C4-49B857F432D8}"/>
              </a:ext>
            </a:extLst>
          </p:cNvPr>
          <p:cNvSpPr txBox="1"/>
          <p:nvPr/>
        </p:nvSpPr>
        <p:spPr>
          <a:xfrm>
            <a:off x="2601224" y="759506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of pixels</a:t>
            </a:r>
          </a:p>
        </p:txBody>
      </p:sp>
    </p:spTree>
    <p:extLst>
      <p:ext uri="{BB962C8B-B14F-4D97-AF65-F5344CB8AC3E}">
        <p14:creationId xmlns:p14="http://schemas.microsoft.com/office/powerpoint/2010/main" val="26693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F49C5-D135-984E-9B62-3F923B14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Content Placeholder 8" descr="A picture containing game, video, remote&#10;&#10;Description automatically generated">
            <a:extLst>
              <a:ext uri="{FF2B5EF4-FFF2-40B4-BE49-F238E27FC236}">
                <a16:creationId xmlns:a16="http://schemas.microsoft.com/office/drawing/2014/main" id="{510B72EC-C732-A34D-8237-8F3D6D18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62" y="993111"/>
            <a:ext cx="8831875" cy="517900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F9029-A797-F04A-9FB6-C5847DAC2FF3}"/>
              </a:ext>
            </a:extLst>
          </p:cNvPr>
          <p:cNvSpPr txBox="1"/>
          <p:nvPr/>
        </p:nvSpPr>
        <p:spPr>
          <a:xfrm>
            <a:off x="8255000" y="1297911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797E2-4A2E-2041-BE1C-0219CA5F548F}"/>
              </a:ext>
            </a:extLst>
          </p:cNvPr>
          <p:cNvSpPr txBox="1"/>
          <p:nvPr/>
        </p:nvSpPr>
        <p:spPr>
          <a:xfrm>
            <a:off x="2352314" y="1297911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 of pixels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BF53D-156D-284B-BD94-8B3C53AD76D7}"/>
              </a:ext>
            </a:extLst>
          </p:cNvPr>
          <p:cNvSpPr txBox="1"/>
          <p:nvPr/>
        </p:nvSpPr>
        <p:spPr>
          <a:xfrm>
            <a:off x="5469641" y="4356100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size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1C05AD0E-8C74-344B-94E1-5D52F29EE724}"/>
              </a:ext>
            </a:extLst>
          </p:cNvPr>
          <p:cNvSpPr/>
          <p:nvPr/>
        </p:nvSpPr>
        <p:spPr>
          <a:xfrm rot="16200000" flipV="1">
            <a:off x="5938275" y="3877704"/>
            <a:ext cx="636119" cy="3206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n, remote, white, holding&#10;&#10;Description automatically generated">
            <a:extLst>
              <a:ext uri="{FF2B5EF4-FFF2-40B4-BE49-F238E27FC236}">
                <a16:creationId xmlns:a16="http://schemas.microsoft.com/office/drawing/2014/main" id="{7C8C37B3-5075-CA42-939F-2E6C7398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4" y="911225"/>
            <a:ext cx="9382712" cy="4810125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6AFFF6B8-E67F-D341-BA01-7FE1B4C69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7" y="1753992"/>
            <a:ext cx="11976100" cy="5715000"/>
          </a:xfrm>
          <a:prstGeom prst="rect">
            <a:avLst/>
          </a:prstGeom>
        </p:spPr>
      </p:pic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75B6761B-8A93-0A4C-8258-CB1058DE2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737725"/>
            <a:ext cx="11976100" cy="5715000"/>
          </a:xfrm>
          <a:prstGeom prst="rect">
            <a:avLst/>
          </a:prstGeom>
        </p:spPr>
      </p:pic>
      <p:pic>
        <p:nvPicPr>
          <p:cNvPr id="29" name="Picture 28" descr="A close up of a device&#10;&#10;Description automatically generated">
            <a:extLst>
              <a:ext uri="{FF2B5EF4-FFF2-40B4-BE49-F238E27FC236}">
                <a16:creationId xmlns:a16="http://schemas.microsoft.com/office/drawing/2014/main" id="{612311E4-F2F3-794C-922A-65B3D9260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7" y="1054479"/>
            <a:ext cx="11976100" cy="5715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5E2D33-A964-3243-8E9D-E28B3558F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4" y="1130300"/>
            <a:ext cx="11874500" cy="5727700"/>
          </a:xfrm>
          <a:prstGeom prst="rect">
            <a:avLst/>
          </a:prstGeom>
        </p:spPr>
      </p:pic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B9FA7020-085D-E641-9599-FFECE3D19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" y="907930"/>
            <a:ext cx="12052300" cy="6057900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6A52F743-EE77-E445-AFE7-34D856135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09956"/>
            <a:ext cx="11938000" cy="594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346835-6720-7E4F-8ED4-FB0681C3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4E35D-649F-6E44-A061-31EF828E23DD}"/>
              </a:ext>
            </a:extLst>
          </p:cNvPr>
          <p:cNvSpPr txBox="1"/>
          <p:nvPr/>
        </p:nvSpPr>
        <p:spPr>
          <a:xfrm>
            <a:off x="9223348" y="138466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 (4x4)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E7390-CB46-674B-9C67-6738957CE848}"/>
              </a:ext>
            </a:extLst>
          </p:cNvPr>
          <p:cNvSpPr txBox="1"/>
          <p:nvPr/>
        </p:nvSpPr>
        <p:spPr>
          <a:xfrm>
            <a:off x="909387" y="5356835"/>
            <a:ext cx="105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a stride length = 1, i.e. the kernel is moving one position at a time across the matrix for a stride of (4x4)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E6412-627A-2145-B8DC-2B31638C5AE1}"/>
              </a:ext>
            </a:extLst>
          </p:cNvPr>
          <p:cNvSpPr txBox="1"/>
          <p:nvPr/>
        </p:nvSpPr>
        <p:spPr>
          <a:xfrm>
            <a:off x="5101799" y="3936880"/>
            <a:ext cx="290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receptive field Neuron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79B35-6762-6A4D-917A-E5355BF7B509}"/>
              </a:ext>
            </a:extLst>
          </p:cNvPr>
          <p:cNvSpPr/>
          <p:nvPr/>
        </p:nvSpPr>
        <p:spPr>
          <a:xfrm>
            <a:off x="8750300" y="3794456"/>
            <a:ext cx="647241" cy="61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D64912-9163-6749-AF7F-7941B045A9F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8002080" y="4102571"/>
            <a:ext cx="748220" cy="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2E05F-47D0-7B43-9586-F51648CD07FA}"/>
              </a:ext>
            </a:extLst>
          </p:cNvPr>
          <p:cNvSpPr txBox="1"/>
          <p:nvPr/>
        </p:nvSpPr>
        <p:spPr>
          <a:xfrm>
            <a:off x="909387" y="6196227"/>
            <a:ext cx="806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Borders with can be added to get edge data using 0 values, this is called padding</a:t>
            </a:r>
          </a:p>
        </p:txBody>
      </p:sp>
    </p:spTree>
    <p:extLst>
      <p:ext uri="{BB962C8B-B14F-4D97-AF65-F5344CB8AC3E}">
        <p14:creationId xmlns:p14="http://schemas.microsoft.com/office/powerpoint/2010/main" val="13838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53642-E29B-D24D-A9A6-BF2A29CD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8945D101-1C92-7D49-9F8B-E9B9C5E7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4" y="1139304"/>
            <a:ext cx="5343716" cy="5043132"/>
          </a:xfrm>
          <a:prstGeom prst="rect">
            <a:avLst/>
          </a:prstGeom>
        </p:spPr>
      </p:pic>
      <p:pic>
        <p:nvPicPr>
          <p:cNvPr id="13" name="Picture 12" descr="A picture containing remote, control, video, game&#10;&#10;Description automatically generated">
            <a:extLst>
              <a:ext uri="{FF2B5EF4-FFF2-40B4-BE49-F238E27FC236}">
                <a16:creationId xmlns:a16="http://schemas.microsoft.com/office/drawing/2014/main" id="{77848BE5-7A3C-9C4F-988E-DE1278F7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7" y="1134407"/>
            <a:ext cx="6266891" cy="5048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86EA4-CC8F-874E-B580-BE356995B9F7}"/>
              </a:ext>
            </a:extLst>
          </p:cNvPr>
          <p:cNvSpPr txBox="1"/>
          <p:nvPr/>
        </p:nvSpPr>
        <p:spPr>
          <a:xfrm>
            <a:off x="8304975" y="75950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B4E6E-2C24-F24C-B8C4-49B857F432D8}"/>
              </a:ext>
            </a:extLst>
          </p:cNvPr>
          <p:cNvSpPr txBox="1"/>
          <p:nvPr/>
        </p:nvSpPr>
        <p:spPr>
          <a:xfrm>
            <a:off x="2601224" y="759506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of pixels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135DF-6260-0F4B-A708-3E487C80533D}"/>
              </a:ext>
            </a:extLst>
          </p:cNvPr>
          <p:cNvSpPr/>
          <p:nvPr/>
        </p:nvSpPr>
        <p:spPr>
          <a:xfrm>
            <a:off x="5209445" y="677639"/>
            <a:ext cx="177311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Kernel: ?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Stride: ?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Padding: ?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9374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21339</TotalTime>
  <Words>709</Words>
  <Application>Microsoft Macintosh PowerPoint</Application>
  <PresentationFormat>Widescreen</PresentationFormat>
  <Paragraphs>93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Last week recap – What was the best optimization?</vt:lpstr>
      <vt:lpstr>Moving Beyond Dense Networks</vt:lpstr>
      <vt:lpstr>Enter the Convolutional Neural Network (CNN)</vt:lpstr>
      <vt:lpstr>Convolution</vt:lpstr>
      <vt:lpstr>Convolution</vt:lpstr>
      <vt:lpstr>Convolution</vt:lpstr>
      <vt:lpstr>Convolution</vt:lpstr>
      <vt:lpstr>Creating a convolution in Tensorflow</vt:lpstr>
      <vt:lpstr>A sample CNN</vt:lpstr>
      <vt:lpstr>Demo 1: A CNN with our Handwritten Images</vt:lpstr>
      <vt:lpstr>Tensorboard</vt:lpstr>
      <vt:lpstr>Writing to logs for Tensorboard</vt:lpstr>
      <vt:lpstr>Demo 2 – Working with the Tensorboard</vt:lpstr>
      <vt:lpstr>Why more data can be better</vt:lpstr>
      <vt:lpstr>Demo 3 – Reducing the amount of training data</vt:lpstr>
      <vt:lpstr>Homework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140</cp:revision>
  <dcterms:created xsi:type="dcterms:W3CDTF">1601-01-01T00:00:00Z</dcterms:created>
  <dcterms:modified xsi:type="dcterms:W3CDTF">2020-05-05T22:32:50Z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