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0"/>
  </p:notesMasterIdLst>
  <p:sldIdLst>
    <p:sldId id="266" r:id="rId101"/>
    <p:sldId id="265" r:id="rId102"/>
    <p:sldId id="259" r:id="rId103"/>
    <p:sldId id="267" r:id="rId104"/>
    <p:sldId id="260" r:id="rId105"/>
    <p:sldId id="261" r:id="rId106"/>
    <p:sldId id="262" r:id="rId107"/>
    <p:sldId id="263" r:id="rId108"/>
    <p:sldId id="264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7" autoAdjust="0"/>
    <p:restoredTop sz="86457" autoAdjust="0"/>
  </p:normalViewPr>
  <p:slideViewPr>
    <p:cSldViewPr showGuides="1">
      <p:cViewPr varScale="1">
        <p:scale>
          <a:sx n="89" d="100"/>
          <a:sy n="89" d="100"/>
        </p:scale>
        <p:origin x="725" y="7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customXml" Target="../../customXml/item87.xml"/><Relationship Id="rId18" Type="http://schemas.openxmlformats.org/officeDocument/2006/relationships/customXml" Target="../../customXml/item92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77.xml"/><Relationship Id="rId21" Type="http://schemas.openxmlformats.org/officeDocument/2006/relationships/customXml" Target="../../customXml/item95.xml"/><Relationship Id="rId7" Type="http://schemas.openxmlformats.org/officeDocument/2006/relationships/customXml" Target="../../customXml/item81.xml"/><Relationship Id="rId12" Type="http://schemas.openxmlformats.org/officeDocument/2006/relationships/customXml" Target="../../customXml/item86.xml"/><Relationship Id="rId17" Type="http://schemas.openxmlformats.org/officeDocument/2006/relationships/customXml" Target="../../customXml/item91.xml"/><Relationship Id="rId25" Type="http://schemas.openxmlformats.org/officeDocument/2006/relationships/customXml" Target="../../customXml/item99.xml"/><Relationship Id="rId2" Type="http://schemas.openxmlformats.org/officeDocument/2006/relationships/customXml" Target="../../customXml/item76.xml"/><Relationship Id="rId16" Type="http://schemas.openxmlformats.org/officeDocument/2006/relationships/customXml" Target="../../customXml/item90.xml"/><Relationship Id="rId20" Type="http://schemas.openxmlformats.org/officeDocument/2006/relationships/customXml" Target="../../customXml/item94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85.xml"/><Relationship Id="rId24" Type="http://schemas.openxmlformats.org/officeDocument/2006/relationships/customXml" Target="../../customXml/item98.xml"/><Relationship Id="rId5" Type="http://schemas.openxmlformats.org/officeDocument/2006/relationships/customXml" Target="../../customXml/item79.xml"/><Relationship Id="rId15" Type="http://schemas.openxmlformats.org/officeDocument/2006/relationships/customXml" Target="../../customXml/item89.xml"/><Relationship Id="rId23" Type="http://schemas.openxmlformats.org/officeDocument/2006/relationships/customXml" Target="../../customXml/item97.xml"/><Relationship Id="rId10" Type="http://schemas.openxmlformats.org/officeDocument/2006/relationships/customXml" Target="../../customXml/item84.xml"/><Relationship Id="rId19" Type="http://schemas.openxmlformats.org/officeDocument/2006/relationships/customXml" Target="../../customXml/item93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88.xml"/><Relationship Id="rId22" Type="http://schemas.openxmlformats.org/officeDocument/2006/relationships/customXml" Target="../../customXml/item9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dirty="0" smtClean="0"/>
              <a:t>Missing Children Minnesota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MCM Screen Flow</a:t>
            </a:r>
            <a:endParaRPr lang="en-US" sz="3200" dirty="0"/>
          </a:p>
        </p:txBody>
      </p:sp>
      <p:sp>
        <p:nvSpPr>
          <p:cNvPr id="3" name="Tile"/>
          <p:cNvSpPr/>
          <p:nvPr>
            <p:custDataLst>
              <p:custData r:id="rId1"/>
            </p:custDataLst>
          </p:nvPr>
        </p:nvSpPr>
        <p:spPr>
          <a:xfrm>
            <a:off x="354186" y="1233909"/>
            <a:ext cx="1066800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ile"/>
          <p:cNvSpPr/>
          <p:nvPr>
            <p:custDataLst>
              <p:custData r:id="rId2"/>
            </p:custDataLst>
          </p:nvPr>
        </p:nvSpPr>
        <p:spPr>
          <a:xfrm>
            <a:off x="1623150" y="1223678"/>
            <a:ext cx="1066801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MCM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1420986" y="1437102"/>
            <a:ext cx="202164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le"/>
          <p:cNvSpPr/>
          <p:nvPr>
            <p:custDataLst>
              <p:custData r:id="rId3"/>
            </p:custDataLst>
          </p:nvPr>
        </p:nvSpPr>
        <p:spPr>
          <a:xfrm>
            <a:off x="3048000" y="1176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7" name="Tile"/>
          <p:cNvSpPr/>
          <p:nvPr>
            <p:custDataLst>
              <p:custData r:id="rId4"/>
            </p:custDataLst>
          </p:nvPr>
        </p:nvSpPr>
        <p:spPr>
          <a:xfrm>
            <a:off x="195476" y="2686195"/>
            <a:ext cx="1143000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DNA</a:t>
            </a:r>
            <a:endParaRPr lang="en-US" dirty="0"/>
          </a:p>
        </p:txBody>
      </p:sp>
      <p:sp>
        <p:nvSpPr>
          <p:cNvPr id="8" name="Tile"/>
          <p:cNvSpPr/>
          <p:nvPr>
            <p:custDataLst>
              <p:custData r:id="rId5"/>
            </p:custDataLst>
          </p:nvPr>
        </p:nvSpPr>
        <p:spPr>
          <a:xfrm>
            <a:off x="1585051" y="2677729"/>
            <a:ext cx="1143000" cy="54186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for Children</a:t>
            </a:r>
            <a:endParaRPr lang="en-US" dirty="0"/>
          </a:p>
        </p:txBody>
      </p:sp>
      <p:sp>
        <p:nvSpPr>
          <p:cNvPr id="9" name="Tile"/>
          <p:cNvSpPr/>
          <p:nvPr>
            <p:custDataLst>
              <p:custData r:id="rId6"/>
            </p:custDataLst>
          </p:nvPr>
        </p:nvSpPr>
        <p:spPr>
          <a:xfrm>
            <a:off x="3080295" y="2677729"/>
            <a:ext cx="1142999" cy="53323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Child</a:t>
            </a:r>
            <a:endParaRPr lang="en-US" dirty="0"/>
          </a:p>
        </p:txBody>
      </p:sp>
      <p:sp>
        <p:nvSpPr>
          <p:cNvPr id="10" name="Tile"/>
          <p:cNvSpPr/>
          <p:nvPr>
            <p:custDataLst>
              <p:custData r:id="rId7"/>
            </p:custDataLst>
          </p:nvPr>
        </p:nvSpPr>
        <p:spPr>
          <a:xfrm>
            <a:off x="4575538" y="2686195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MCM</a:t>
            </a:r>
            <a:endParaRPr lang="en-US" dirty="0"/>
          </a:p>
        </p:txBody>
      </p:sp>
      <p:sp>
        <p:nvSpPr>
          <p:cNvPr id="11" name="Tile"/>
          <p:cNvSpPr/>
          <p:nvPr>
            <p:custDataLst>
              <p:custData r:id="rId8"/>
            </p:custDataLst>
          </p:nvPr>
        </p:nvSpPr>
        <p:spPr>
          <a:xfrm>
            <a:off x="3200400" y="142623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2" name="Tile"/>
          <p:cNvSpPr/>
          <p:nvPr>
            <p:custDataLst>
              <p:custData r:id="rId9"/>
            </p:custDataLst>
          </p:nvPr>
        </p:nvSpPr>
        <p:spPr>
          <a:xfrm>
            <a:off x="3352800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3" name="Tile"/>
          <p:cNvSpPr/>
          <p:nvPr>
            <p:custDataLst>
              <p:custData r:id="rId10"/>
            </p:custDataLst>
          </p:nvPr>
        </p:nvSpPr>
        <p:spPr>
          <a:xfrm>
            <a:off x="5877708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Profile</a:t>
            </a:r>
            <a:endParaRPr lang="en-US" dirty="0"/>
          </a:p>
        </p:txBody>
      </p:sp>
      <p:sp>
        <p:nvSpPr>
          <p:cNvPr id="14" name="Tile"/>
          <p:cNvSpPr/>
          <p:nvPr>
            <p:custDataLst>
              <p:custData r:id="rId11"/>
            </p:custDataLst>
          </p:nvPr>
        </p:nvSpPr>
        <p:spPr>
          <a:xfrm>
            <a:off x="7305352" y="2135649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Basics</a:t>
            </a:r>
            <a:endParaRPr lang="en-US" dirty="0"/>
          </a:p>
        </p:txBody>
      </p:sp>
      <p:sp>
        <p:nvSpPr>
          <p:cNvPr id="15" name="Tile"/>
          <p:cNvSpPr/>
          <p:nvPr>
            <p:custDataLst>
              <p:custData r:id="rId12"/>
            </p:custDataLst>
          </p:nvPr>
        </p:nvSpPr>
        <p:spPr>
          <a:xfrm>
            <a:off x="127551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6" name="Tile"/>
          <p:cNvSpPr/>
          <p:nvPr>
            <p:custDataLst>
              <p:custData r:id="rId13"/>
            </p:custDataLst>
          </p:nvPr>
        </p:nvSpPr>
        <p:spPr>
          <a:xfrm>
            <a:off x="1399589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Details</a:t>
            </a:r>
            <a:endParaRPr lang="en-US" dirty="0"/>
          </a:p>
        </p:txBody>
      </p:sp>
      <p:sp>
        <p:nvSpPr>
          <p:cNvPr id="17" name="Tile"/>
          <p:cNvSpPr/>
          <p:nvPr>
            <p:custDataLst>
              <p:custData r:id="rId14"/>
            </p:custDataLst>
          </p:nvPr>
        </p:nvSpPr>
        <p:spPr>
          <a:xfrm>
            <a:off x="2671627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Info</a:t>
            </a:r>
            <a:endParaRPr lang="en-US" dirty="0"/>
          </a:p>
        </p:txBody>
      </p:sp>
      <p:sp>
        <p:nvSpPr>
          <p:cNvPr id="18" name="Tile"/>
          <p:cNvSpPr/>
          <p:nvPr>
            <p:custDataLst>
              <p:custData r:id="rId15"/>
            </p:custDataLst>
          </p:nvPr>
        </p:nvSpPr>
        <p:spPr>
          <a:xfrm>
            <a:off x="3943665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Dental Info</a:t>
            </a:r>
            <a:endParaRPr lang="en-US" dirty="0"/>
          </a:p>
        </p:txBody>
      </p:sp>
      <p:sp>
        <p:nvSpPr>
          <p:cNvPr id="19" name="Tile"/>
          <p:cNvSpPr/>
          <p:nvPr>
            <p:custDataLst>
              <p:custData r:id="rId16"/>
            </p:custDataLst>
          </p:nvPr>
        </p:nvSpPr>
        <p:spPr>
          <a:xfrm>
            <a:off x="5215703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Alert Info</a:t>
            </a:r>
            <a:endParaRPr lang="en-US" dirty="0"/>
          </a:p>
        </p:txBody>
      </p:sp>
      <p:sp>
        <p:nvSpPr>
          <p:cNvPr id="20" name="Tile"/>
          <p:cNvSpPr/>
          <p:nvPr>
            <p:custDataLst>
              <p:custData r:id="rId17"/>
            </p:custDataLst>
          </p:nvPr>
        </p:nvSpPr>
        <p:spPr>
          <a:xfrm>
            <a:off x="6487741" y="3803067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21" name="Tile"/>
          <p:cNvSpPr/>
          <p:nvPr>
            <p:custDataLst>
              <p:custData r:id="rId18"/>
            </p:custDataLst>
          </p:nvPr>
        </p:nvSpPr>
        <p:spPr>
          <a:xfrm>
            <a:off x="7755112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I.D. Checklist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6" idx="1"/>
          </p:cNvCxnSpPr>
          <p:nvPr/>
        </p:nvCxnSpPr>
        <p:spPr>
          <a:xfrm>
            <a:off x="2689951" y="1437102"/>
            <a:ext cx="358049" cy="5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7" idx="0"/>
          </p:cNvCxnSpPr>
          <p:nvPr/>
        </p:nvCxnSpPr>
        <p:spPr>
          <a:xfrm rot="5400000">
            <a:off x="943929" y="1473573"/>
            <a:ext cx="1035670" cy="1389575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5400000">
            <a:off x="1642949" y="2164127"/>
            <a:ext cx="102720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2390571" y="1416505"/>
            <a:ext cx="1027204" cy="1495244"/>
          </a:xfrm>
          <a:prstGeom prst="bentConnector3">
            <a:avLst>
              <a:gd name="adj1" fmla="val 76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0" idx="0"/>
          </p:cNvCxnSpPr>
          <p:nvPr/>
        </p:nvCxnSpPr>
        <p:spPr>
          <a:xfrm rot="16200000" flipH="1">
            <a:off x="3133959" y="673116"/>
            <a:ext cx="1035670" cy="2990487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4495799" y="1943100"/>
            <a:ext cx="1381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5" idx="0"/>
          </p:cNvCxnSpPr>
          <p:nvPr/>
        </p:nvCxnSpPr>
        <p:spPr>
          <a:xfrm rot="5400000">
            <a:off x="2777496" y="131356"/>
            <a:ext cx="1593268" cy="5750157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6" idx="0"/>
          </p:cNvCxnSpPr>
          <p:nvPr/>
        </p:nvCxnSpPr>
        <p:spPr>
          <a:xfrm rot="5400000">
            <a:off x="3413515" y="767375"/>
            <a:ext cx="1593268" cy="4478119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7" idx="0"/>
          </p:cNvCxnSpPr>
          <p:nvPr/>
        </p:nvCxnSpPr>
        <p:spPr>
          <a:xfrm rot="5400000">
            <a:off x="4049534" y="1403394"/>
            <a:ext cx="1593268" cy="3206081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8" idx="0"/>
          </p:cNvCxnSpPr>
          <p:nvPr/>
        </p:nvCxnSpPr>
        <p:spPr>
          <a:xfrm rot="5400000">
            <a:off x="4685553" y="2039413"/>
            <a:ext cx="1593268" cy="193404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9" idx="0"/>
          </p:cNvCxnSpPr>
          <p:nvPr/>
        </p:nvCxnSpPr>
        <p:spPr>
          <a:xfrm rot="5400000">
            <a:off x="5321572" y="2675432"/>
            <a:ext cx="1593268" cy="662005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  <a:endCxn id="20" idx="0"/>
          </p:cNvCxnSpPr>
          <p:nvPr/>
        </p:nvCxnSpPr>
        <p:spPr>
          <a:xfrm rot="16200000" flipH="1">
            <a:off x="5957591" y="2701416"/>
            <a:ext cx="1593267" cy="61003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1" idx="0"/>
          </p:cNvCxnSpPr>
          <p:nvPr/>
        </p:nvCxnSpPr>
        <p:spPr>
          <a:xfrm rot="16200000" flipH="1">
            <a:off x="6591276" y="2067732"/>
            <a:ext cx="1593268" cy="1877404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le"/>
          <p:cNvSpPr/>
          <p:nvPr>
            <p:custDataLst>
              <p:custData r:id="rId19"/>
            </p:custDataLst>
          </p:nvPr>
        </p:nvSpPr>
        <p:spPr>
          <a:xfrm>
            <a:off x="189737" y="4082706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7" name="Tile"/>
          <p:cNvSpPr/>
          <p:nvPr>
            <p:custDataLst>
              <p:custData r:id="rId20"/>
            </p:custDataLst>
          </p:nvPr>
        </p:nvSpPr>
        <p:spPr>
          <a:xfrm>
            <a:off x="261449" y="436234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40" name="Tile"/>
          <p:cNvSpPr/>
          <p:nvPr>
            <p:custDataLst>
              <p:custData r:id="rId21"/>
            </p:custDataLst>
          </p:nvPr>
        </p:nvSpPr>
        <p:spPr>
          <a:xfrm>
            <a:off x="6554962" y="4067611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1" name="Tile"/>
          <p:cNvSpPr/>
          <p:nvPr>
            <p:custDataLst>
              <p:custData r:id="rId22"/>
            </p:custDataLst>
          </p:nvPr>
        </p:nvSpPr>
        <p:spPr>
          <a:xfrm>
            <a:off x="6632581" y="4424723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3" name="Tile"/>
          <p:cNvSpPr/>
          <p:nvPr>
            <p:custDataLst>
              <p:custData r:id="rId23"/>
            </p:custDataLst>
          </p:nvPr>
        </p:nvSpPr>
        <p:spPr>
          <a:xfrm>
            <a:off x="261448" y="5205414"/>
            <a:ext cx="1142999" cy="7983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Measurement</a:t>
            </a:r>
            <a:endParaRPr lang="en-US" dirty="0"/>
          </a:p>
        </p:txBody>
      </p:sp>
      <p:sp>
        <p:nvSpPr>
          <p:cNvPr id="163" name="Tile"/>
          <p:cNvSpPr/>
          <p:nvPr>
            <p:custDataLst>
              <p:custData r:id="rId24"/>
            </p:custDataLst>
          </p:nvPr>
        </p:nvSpPr>
        <p:spPr>
          <a:xfrm>
            <a:off x="6632581" y="5414083"/>
            <a:ext cx="1142999" cy="10834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</a:t>
            </a:r>
            <a:r>
              <a:rPr lang="en-US" dirty="0" err="1" smtClean="0"/>
              <a:t>EditDistinguishing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37" idx="2"/>
            <a:endCxn id="43" idx="0"/>
          </p:cNvCxnSpPr>
          <p:nvPr/>
        </p:nvCxnSpPr>
        <p:spPr>
          <a:xfrm flipH="1">
            <a:off x="832948" y="4895744"/>
            <a:ext cx="1" cy="30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41" idx="2"/>
            <a:endCxn id="163" idx="0"/>
          </p:cNvCxnSpPr>
          <p:nvPr/>
        </p:nvCxnSpPr>
        <p:spPr>
          <a:xfrm>
            <a:off x="7204081" y="5205414"/>
            <a:ext cx="0" cy="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le"/>
          <p:cNvSpPr/>
          <p:nvPr>
            <p:custDataLst>
              <p:custData r:id="rId25"/>
            </p:custDataLst>
          </p:nvPr>
        </p:nvSpPr>
        <p:spPr>
          <a:xfrm>
            <a:off x="7305353" y="135725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Photo</a:t>
            </a:r>
            <a:endParaRPr lang="en-US" dirty="0"/>
          </a:p>
        </p:txBody>
      </p:sp>
      <p:cxnSp>
        <p:nvCxnSpPr>
          <p:cNvPr id="178" name="Elbow Connector 177"/>
          <p:cNvCxnSpPr>
            <a:stCxn id="13" idx="3"/>
            <a:endCxn id="176" idx="1"/>
          </p:cNvCxnSpPr>
          <p:nvPr/>
        </p:nvCxnSpPr>
        <p:spPr>
          <a:xfrm flipV="1">
            <a:off x="7020707" y="1623950"/>
            <a:ext cx="284646" cy="319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" idx="3"/>
            <a:endCxn id="14" idx="1"/>
          </p:cNvCxnSpPr>
          <p:nvPr/>
        </p:nvCxnSpPr>
        <p:spPr>
          <a:xfrm>
            <a:off x="7020707" y="1943100"/>
            <a:ext cx="284645" cy="459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Login screen will be used to authenticate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Authentication will either be through a Microsoft account, Gmail account, or Twitter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Authenticated, the User will be taken to the MCM screen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Informational static screens: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Home DNA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Safety for Children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Missing Child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About MCM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MyChildren</a:t>
            </a:r>
            <a:r>
              <a:rPr lang="en-US" sz="1400" dirty="0" smtClean="0"/>
              <a:t> </a:t>
            </a:r>
            <a:r>
              <a:rPr lang="en-US" sz="1400" dirty="0" smtClean="0"/>
              <a:t>screen: This screen will displays a list of children associated with the logged in User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there is no Children associated with the User account, the screen will display a “You haven’t added your children yet”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there is children associated with the logged in User account, a list of the associated children will be displayed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Children are added through the Child Profile screens.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Child Profile screens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Photo –Used to add/edit photo of the child.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 Basics – This is the first screen when adding a child to the list. Name and date of birth are required to add a child to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Measurements screen: This screen displays a list of the Measurements (height, weight)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Physical Details – hair color, eye color,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Doctor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Dental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Medical Alert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Distinguishing Features screen: This screen displays a list of birthmarks, scars, etc. on the child body.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I.D. </a:t>
            </a:r>
            <a:r>
              <a:rPr lang="en-US" sz="1400" dirty="0" err="1" smtClean="0"/>
              <a:t>CheckList</a:t>
            </a:r>
            <a:r>
              <a:rPr lang="en-US" sz="1400" dirty="0" smtClean="0"/>
              <a:t> – A list of items to be included in an I.D. folder for each child. The User can check off each item placed in the folder.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28600"/>
            <a:ext cx="678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account may have one or more Child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Child Measurements.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Distinguishing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I.D. Check List items checked.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28929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navigates to the My Children screen, the User can add a Child to the list. </a:t>
            </a:r>
          </a:p>
          <a:p>
            <a:endParaRPr lang="en-US" dirty="0"/>
          </a:p>
          <a:p>
            <a:r>
              <a:rPr lang="en-US" dirty="0" smtClean="0"/>
              <a:t>To add a child to the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User will click on the “Add a Child” icon in the Action 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Child object will be created. The Child object will not have a </a:t>
            </a:r>
            <a:r>
              <a:rPr lang="en-US" dirty="0" err="1" smtClean="0"/>
              <a:t>ChildId</a:t>
            </a:r>
            <a:r>
              <a:rPr lang="en-US" dirty="0" smtClean="0"/>
              <a:t>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application will navigate to the Child Profile screen.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only available navigation buttons under Child Profile will be Child Basics. Other </a:t>
            </a:r>
            <a:r>
              <a:rPr lang="en-US" dirty="0"/>
              <a:t>Child Profile </a:t>
            </a:r>
            <a:r>
              <a:rPr lang="en-US" dirty="0" smtClean="0"/>
              <a:t>navigation buttons </a:t>
            </a:r>
            <a:r>
              <a:rPr lang="en-US" dirty="0"/>
              <a:t>(Child Measurements, Doctor Info, Dental Info, Distinguishing Features, etc</a:t>
            </a:r>
            <a:r>
              <a:rPr lang="en-US" dirty="0" smtClean="0"/>
              <a:t>.) are disabled,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all the necessary information has been entered and saved in Child Basics, a </a:t>
            </a:r>
            <a:r>
              <a:rPr lang="en-US" dirty="0" err="1" smtClean="0"/>
              <a:t>ChildId</a:t>
            </a:r>
            <a:r>
              <a:rPr lang="en-US" dirty="0" smtClean="0"/>
              <a:t> is assigned. The User can then navigate to the other Child Profile screens and enter other child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other Child Profile screens are only available on an existing child (has an assigned </a:t>
            </a:r>
            <a:r>
              <a:rPr lang="en-US" dirty="0" err="1" smtClean="0"/>
              <a:t>ChildId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Removing a child from the list can be done through the Child Basic screen.</a:t>
            </a:r>
          </a:p>
        </p:txBody>
      </p:sp>
    </p:spTree>
    <p:extLst>
      <p:ext uri="{BB962C8B-B14F-4D97-AF65-F5344CB8AC3E}">
        <p14:creationId xmlns:p14="http://schemas.microsoft.com/office/powerpoint/2010/main" val="335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096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TABLE [</a:t>
            </a:r>
            <a:r>
              <a:rPr lang="en-US" sz="900" dirty="0" err="1"/>
              <a:t>dbo</a:t>
            </a:r>
            <a:r>
              <a:rPr lang="en-US" sz="900" dirty="0"/>
              <a:t>].[Child](</a:t>
            </a:r>
          </a:p>
          <a:p>
            <a:r>
              <a:rPr lang="en-US" sz="900" dirty="0"/>
              <a:t>[</a:t>
            </a:r>
            <a:r>
              <a:rPr lang="en-US" sz="900" dirty="0" err="1"/>
              <a:t>ChildId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BirthDate</a:t>
            </a:r>
            <a:r>
              <a:rPr lang="en-US" sz="900" dirty="0"/>
              <a:t>] [</a:t>
            </a:r>
            <a:r>
              <a:rPr lang="en-US" sz="900" dirty="0" err="1"/>
              <a:t>datetime</a:t>
            </a:r>
            <a:r>
              <a:rPr lang="en-US" sz="900" dirty="0"/>
              <a:t>]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HairColor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EyeColor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[Glasses] [bit] NOT NULL,</a:t>
            </a:r>
          </a:p>
          <a:p>
            <a:r>
              <a:rPr lang="en-US" sz="900" dirty="0"/>
              <a:t>[Contacts] [bit]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SkineTone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RaceEthnicity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NOT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DoctorClinicName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](255) NULL,</a:t>
            </a:r>
          </a:p>
          <a:p>
            <a:r>
              <a:rPr lang="en-US" sz="900" dirty="0"/>
              <a:t>[DoctorAddress1]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[DoctorAddress2]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DoctorCity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DoctorState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DoctorPostalCode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DoctorPhoneNumber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DentistClinicName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[DentistAddress1]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[DentistAddress2] [</a:t>
            </a:r>
            <a:r>
              <a:rPr lang="en-US" sz="900" dirty="0" err="1"/>
              <a:t>varchar</a:t>
            </a:r>
            <a:r>
              <a:rPr lang="en-US" sz="900" dirty="0"/>
              <a:t>](150)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DentistCity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DentistState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DentistPostalCode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DentistPhoneNumber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](50) NULL,</a:t>
            </a:r>
          </a:p>
          <a:p>
            <a:r>
              <a:rPr lang="en-US" sz="900" dirty="0"/>
              <a:t>[</a:t>
            </a:r>
            <a:r>
              <a:rPr lang="en-US" sz="900" dirty="0" err="1"/>
              <a:t>MedicalAlertInfo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](500) NULL,</a:t>
            </a:r>
          </a:p>
          <a:p>
            <a:r>
              <a:rPr lang="en-US" sz="900" dirty="0"/>
              <a:t> CONSTRAINT [</a:t>
            </a:r>
            <a:r>
              <a:rPr lang="en-US" sz="900" dirty="0" err="1"/>
              <a:t>PK_Child</a:t>
            </a:r>
            <a:r>
              <a:rPr lang="en-US" sz="900" dirty="0"/>
              <a:t>] PRIMARY KEY CLUSTERED </a:t>
            </a:r>
          </a:p>
          <a:p>
            <a:r>
              <a:rPr lang="en-US" sz="900" dirty="0"/>
              <a:t>(</a:t>
            </a:r>
          </a:p>
          <a:p>
            <a:r>
              <a:rPr lang="en-US" sz="900" dirty="0"/>
              <a:t>[</a:t>
            </a:r>
            <a:r>
              <a:rPr lang="en-US" sz="900" dirty="0" err="1"/>
              <a:t>ChildId</a:t>
            </a:r>
            <a:r>
              <a:rPr lang="en-US" sz="900" dirty="0"/>
              <a:t>] ASC</a:t>
            </a:r>
          </a:p>
          <a:p>
            <a:r>
              <a:rPr lang="en-US" sz="900" dirty="0"/>
              <a:t>)WITH (PAD_INDEX = OFF, STATISTICS_NORECOMPUTE = OFF, IGNORE_DUP_KEY = OFF, ALLOW_ROW_LOCKS = ON, ALLOW_PAGE_LOCKS = ON) ON [PRIMARY]</a:t>
            </a:r>
          </a:p>
          <a:p>
            <a:r>
              <a:rPr lang="en-US" sz="900" dirty="0"/>
              <a:t>) ON [PRIMARY]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5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48020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ChildMeasurement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ChildMeasurementId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[Height] [</a:t>
            </a:r>
            <a:r>
              <a:rPr lang="en-US" sz="1000" dirty="0" err="1"/>
              <a:t>varchar</a:t>
            </a:r>
            <a:r>
              <a:rPr lang="en-US" sz="1000" dirty="0"/>
              <a:t>](50) NOT NULL,</a:t>
            </a:r>
          </a:p>
          <a:p>
            <a:r>
              <a:rPr lang="en-US" sz="1000" dirty="0"/>
              <a:t>[Weight] [</a:t>
            </a:r>
            <a:r>
              <a:rPr lang="en-US" sz="1000" dirty="0" err="1"/>
              <a:t>varchar</a:t>
            </a:r>
            <a:r>
              <a:rPr lang="en-US" sz="1000" dirty="0"/>
              <a:t>](50)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MeasurementDate</a:t>
            </a:r>
            <a:r>
              <a:rPr lang="en-US" sz="1000" dirty="0"/>
              <a:t>] [date]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PK_ChildMeasurement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ChildMeasurementId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ON) ON [PRIMARY]</a:t>
            </a:r>
          </a:p>
          <a:p>
            <a:r>
              <a:rPr lang="en-US" sz="1000" dirty="0"/>
              <a:t>) ON [PRIMARY]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OFF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ChildMeasurement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FK_ChildMeasurement_Child</a:t>
            </a:r>
            <a:r>
              <a:rPr lang="en-US" sz="1000" dirty="0"/>
              <a:t>] FOREIGN KEY([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].[Child] 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ON DELETE CASCADE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ChildMeasurement</a:t>
            </a:r>
            <a:r>
              <a:rPr lang="en-US" sz="1000" dirty="0"/>
              <a:t>] CHECK CONSTRAINT [</a:t>
            </a:r>
            <a:r>
              <a:rPr lang="en-US" sz="1000" dirty="0" err="1"/>
              <a:t>FK_ChildMeasurement_Child</a:t>
            </a:r>
            <a:r>
              <a:rPr lang="en-US" sz="1000" dirty="0"/>
              <a:t>]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3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48020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DistinguishingFeature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DistinguishingFeatureId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DistinguishingFeature</a:t>
            </a:r>
            <a:r>
              <a:rPr lang="en-US" sz="1000" dirty="0"/>
              <a:t>] [</a:t>
            </a:r>
            <a:r>
              <a:rPr lang="en-US" sz="1000" dirty="0" err="1"/>
              <a:t>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BodyChartNbr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PK_DistinguishingFeature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DistinguishingFeatureId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ON) ON [PRIMARY]</a:t>
            </a:r>
          </a:p>
          <a:p>
            <a:r>
              <a:rPr lang="en-US" sz="1000" dirty="0"/>
              <a:t>) ON [PRIMARY]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OFF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DistinguishingFeature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FK_DistinguishingFeature_Child</a:t>
            </a:r>
            <a:r>
              <a:rPr lang="en-US" sz="1000" dirty="0"/>
              <a:t>] FOREIGN KEY([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].[Child] 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ON DELETE CASCADE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DistinguishingFeature</a:t>
            </a:r>
            <a:r>
              <a:rPr lang="en-US" sz="1000" dirty="0"/>
              <a:t>] CHECK CONSTRAINT [</a:t>
            </a:r>
            <a:r>
              <a:rPr lang="en-US" sz="1000" dirty="0" err="1"/>
              <a:t>FK_DistinguishingFeature_Child</a:t>
            </a:r>
            <a:r>
              <a:rPr lang="en-US" sz="1000" dirty="0"/>
              <a:t>]</a:t>
            </a:r>
          </a:p>
          <a:p>
            <a:r>
              <a:rPr lang="en-US" sz="1000" dirty="0" smtClean="0"/>
              <a:t>GO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66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763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IDCheckList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</a:t>
            </a:r>
            <a:r>
              <a:rPr lang="en-US" sz="1000" dirty="0"/>
              <a:t>] [</a:t>
            </a:r>
            <a:r>
              <a:rPr lang="en-US" sz="1000" dirty="0" err="1"/>
              <a:t>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ItemDisplayOrder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PK_IDCheckList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ON) ON [PRIMARY]</a:t>
            </a:r>
          </a:p>
          <a:p>
            <a:r>
              <a:rPr lang="en-US" sz="1000" dirty="0"/>
              <a:t>) ON [PRIMARY]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OFF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CREATE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PK_CheckedChildCheckListItem</a:t>
            </a:r>
            <a:r>
              <a:rPr lang="en-US" sz="1000" dirty="0"/>
              <a:t>] PRIMARY KEY 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IGNORE_DUP_KEY = OFF, ALLOW_ROW_LOCKS = ON, ALLOW_PAGE_LOCKS = ON) ON [PRIMARY]</a:t>
            </a:r>
          </a:p>
          <a:p>
            <a:r>
              <a:rPr lang="en-US" sz="1000" dirty="0"/>
              <a:t>) ON [PRIMARY]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FK_CheckedChildCheckListItem_Child</a:t>
            </a:r>
            <a:r>
              <a:rPr lang="en-US" sz="1000" dirty="0"/>
              <a:t>] FOREIGN KEY([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].[Child] ([</a:t>
            </a:r>
            <a:r>
              <a:rPr lang="en-US" sz="1000" dirty="0" err="1"/>
              <a:t>ChildId</a:t>
            </a:r>
            <a:r>
              <a:rPr lang="en-US" sz="1000" dirty="0"/>
              <a:t>])</a:t>
            </a:r>
          </a:p>
          <a:p>
            <a:r>
              <a:rPr lang="en-US" sz="1000" dirty="0"/>
              <a:t>ON DELETE CASCADE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CHECK CONSTRAINT [</a:t>
            </a:r>
            <a:r>
              <a:rPr lang="en-US" sz="1000" dirty="0" err="1"/>
              <a:t>FK_CheckedChildCheckListItem_Child</a:t>
            </a:r>
            <a:r>
              <a:rPr lang="en-US" sz="1000" dirty="0"/>
              <a:t>]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 WITH CHECK ADD  CONSTRAINT [</a:t>
            </a:r>
            <a:r>
              <a:rPr lang="en-US" sz="1000" dirty="0" err="1"/>
              <a:t>FK_CheckedChildCheckListItem_IDCheckList</a:t>
            </a:r>
            <a:r>
              <a:rPr lang="en-US" sz="1000" dirty="0"/>
              <a:t>] FOREIGN KEY([</a:t>
            </a:r>
            <a:r>
              <a:rPr lang="en-US" sz="1000" dirty="0" err="1"/>
              <a:t>IDCheckListId</a:t>
            </a:r>
            <a:r>
              <a:rPr lang="en-US" sz="1000" dirty="0"/>
              <a:t>])</a:t>
            </a:r>
          </a:p>
          <a:p>
            <a:r>
              <a:rPr lang="en-US" sz="1000" dirty="0"/>
              <a:t>REFERENCES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IDCheckList</a:t>
            </a:r>
            <a:r>
              <a:rPr lang="en-US" sz="1000" dirty="0"/>
              <a:t>] ([</a:t>
            </a:r>
            <a:r>
              <a:rPr lang="en-US" sz="1000" dirty="0" err="1"/>
              <a:t>IDCheckListId</a:t>
            </a:r>
            <a:r>
              <a:rPr lang="en-US" sz="1000" dirty="0"/>
              <a:t>])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ALTER TABLE [</a:t>
            </a:r>
            <a:r>
              <a:rPr lang="en-US" sz="1000" dirty="0" err="1"/>
              <a:t>dbo</a:t>
            </a:r>
            <a:r>
              <a:rPr lang="en-US" sz="1000" dirty="0"/>
              <a:t>].[</a:t>
            </a:r>
            <a:r>
              <a:rPr lang="en-US" sz="1000" dirty="0" err="1"/>
              <a:t>CheckedChildCheckListItem</a:t>
            </a:r>
            <a:r>
              <a:rPr lang="en-US" sz="1000" dirty="0"/>
              <a:t>] CHECK CONSTRAINT [</a:t>
            </a:r>
            <a:r>
              <a:rPr lang="en-US" sz="1000" dirty="0" err="1"/>
              <a:t>FK_CheckedChildCheckListItem_IDCheckList</a:t>
            </a:r>
            <a:r>
              <a:rPr lang="en-US" sz="1000" dirty="0"/>
              <a:t>]</a:t>
            </a:r>
          </a:p>
          <a:p>
            <a:r>
              <a:rPr lang="en-US" sz="1000" dirty="0" smtClean="0"/>
              <a:t>GO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58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12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14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15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7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9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0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2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31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2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33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45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4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7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9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5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0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51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55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6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6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66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67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68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73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7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9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7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A9E9510A-02AF-4564-9E17-46676C80E8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4ebf394-daf6-497a-96c5-a2f8c10b38cf"/>
    <ds:schemaRef ds:uri="http://www.w3.org/XML/1998/namespace"/>
    <ds:schemaRef ds:uri="http://purl.org/dc/dcmitype/"/>
  </ds:schemaRefs>
</ds:datastoreItem>
</file>

<file path=customXml/itemProps61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036B989D-7053-42E0-85AB-8864B824736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40E64A7-7702-4466-95BD-ABEC09272CC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7F9CBAC-60B8-4800-9EA1-9BB1523CD9B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A853509-4993-44ED-BDEC-FF20A239A2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9A94271-A29B-4164-A32F-3A755C9B59F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80.xml><?xml version="1.0" encoding="utf-8"?>
<ds:datastoreItem xmlns:ds="http://schemas.openxmlformats.org/officeDocument/2006/customXml" ds:itemID="{029B11DB-B00D-4F9B-8DF3-D898C360902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E0CE2A3-FF32-4259-A452-A173604DCF0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A5E7016-2CE6-4389-89D1-05D5203E16D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8C6D4DD-FC58-4C97-B28B-C1F0B6B80EE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F81420E-DDF3-4689-9969-42E66499CA3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C7B3C9E-48C2-496C-AAF2-5C37AB66397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E901D8B-281C-4847-BEC4-E1DAD11CFF0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3F8C33B-B43F-45BB-B385-DDAB00317A2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A0F2729-8F0E-4601-8BBB-5DF84EDFD3E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8AAD069-500F-4F2F-A35D-83216001A8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90.xml><?xml version="1.0" encoding="utf-8"?>
<ds:datastoreItem xmlns:ds="http://schemas.openxmlformats.org/officeDocument/2006/customXml" ds:itemID="{AAD6179F-00C3-44B7-9998-E9C87C4FA9E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2DDBF6F-C153-48C1-97C0-85AA34D18FD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6E144E0-D919-4B3D-A3BD-4F079B739AC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C0B842B-A6BD-4438-89CC-C23BD0A85EC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782368F-0EE3-40FA-B682-80E11F49B65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E267193-C1D2-4298-824E-E6BE5E6C1D2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834D1AF-A33E-4664-8718-80F7137D919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ED2EF50-E36E-49D0-9F27-9EDAEC38709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325FCED-59E4-4A0E-AB40-72EC19C3A65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D67FC06-DA15-486F-A046-DF7B79976F6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2973</TotalTime>
  <Words>1446</Words>
  <Application>Microsoft Office PowerPoint</Application>
  <PresentationFormat>On-screen Show (4:3)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</vt:lpstr>
      <vt:lpstr>Missing Children Minnesota Application</vt:lpstr>
      <vt:lpstr>MCM Screen Flow</vt:lpstr>
      <vt:lpstr>PowerPoint Presentation</vt:lpstr>
      <vt:lpstr>PowerPoint Presentation</vt:lpstr>
      <vt:lpstr>PowerPoint Presentation</vt:lpstr>
      <vt:lpstr>Database Tables</vt:lpstr>
      <vt:lpstr>PowerPoint Presentation</vt:lpstr>
      <vt:lpstr>PowerPoint Presentation</vt:lpstr>
      <vt:lpstr>PowerPoint Presentation</vt:lpstr>
    </vt:vector>
  </TitlesOfParts>
  <Company>Magenic Technologies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Gragasin</dc:creator>
  <cp:lastModifiedBy>Norman Gragasin</cp:lastModifiedBy>
  <cp:revision>56</cp:revision>
  <dcterms:created xsi:type="dcterms:W3CDTF">2015-01-31T02:33:14Z</dcterms:created>
  <dcterms:modified xsi:type="dcterms:W3CDTF">2015-02-02T04:07:38Z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