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00"/>
  </p:sldMasterIdLst>
  <p:notesMasterIdLst>
    <p:notesMasterId r:id="rId116"/>
  </p:notesMasterIdLst>
  <p:sldIdLst>
    <p:sldId id="266" r:id="rId101"/>
    <p:sldId id="265" r:id="rId102"/>
    <p:sldId id="259" r:id="rId103"/>
    <p:sldId id="271" r:id="rId104"/>
    <p:sldId id="267" r:id="rId105"/>
    <p:sldId id="270" r:id="rId106"/>
    <p:sldId id="269" r:id="rId107"/>
    <p:sldId id="261" r:id="rId108"/>
    <p:sldId id="268" r:id="rId109"/>
    <p:sldId id="262" r:id="rId110"/>
    <p:sldId id="272" r:id="rId111"/>
    <p:sldId id="273" r:id="rId112"/>
    <p:sldId id="274" r:id="rId113"/>
    <p:sldId id="275" r:id="rId114"/>
    <p:sldId id="276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7" autoAdjust="0"/>
    <p:restoredTop sz="86457" autoAdjust="0"/>
  </p:normalViewPr>
  <p:slideViewPr>
    <p:cSldViewPr showGuides="1">
      <p:cViewPr varScale="1">
        <p:scale>
          <a:sx n="89" d="100"/>
          <a:sy n="89" d="100"/>
        </p:scale>
        <p:origin x="725" y="77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presProps" Target="presProp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12.xml"/><Relationship Id="rId16" Type="http://schemas.openxmlformats.org/officeDocument/2006/relationships/customXml" Target="../customXml/item16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110" Type="http://schemas.openxmlformats.org/officeDocument/2006/relationships/slide" Target="slides/slide10.xml"/><Relationship Id="rId115" Type="http://schemas.openxmlformats.org/officeDocument/2006/relationships/slide" Target="slides/slide15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113" Type="http://schemas.openxmlformats.org/officeDocument/2006/relationships/slide" Target="slides/slide13.xml"/><Relationship Id="rId118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116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Relationship Id="rId114" Type="http://schemas.openxmlformats.org/officeDocument/2006/relationships/slide" Target="slides/slide14.xml"/><Relationship Id="rId119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120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16.xml"/><Relationship Id="rId26" Type="http://schemas.openxmlformats.org/officeDocument/2006/relationships/slideLayout" Target="../slideLayouts/slideLayout6.xml"/><Relationship Id="rId3" Type="http://schemas.openxmlformats.org/officeDocument/2006/relationships/customXml" Target="../../customXml/item97.xml"/><Relationship Id="rId21" Type="http://schemas.openxmlformats.org/officeDocument/2006/relationships/customXml" Target="../../customXml/item40.xml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38.xml"/><Relationship Id="rId17" Type="http://schemas.openxmlformats.org/officeDocument/2006/relationships/customXml" Target="../../customXml/item13.xml"/><Relationship Id="rId25" Type="http://schemas.openxmlformats.org/officeDocument/2006/relationships/customXml" Target="../../customXml/item77.xml"/><Relationship Id="rId2" Type="http://schemas.openxmlformats.org/officeDocument/2006/relationships/customXml" Target="../../customXml/item57.xml"/><Relationship Id="rId16" Type="http://schemas.openxmlformats.org/officeDocument/2006/relationships/customXml" Target="../../customXml/item63.xml"/><Relationship Id="rId20" Type="http://schemas.openxmlformats.org/officeDocument/2006/relationships/customXml" Target="../../customXml/item11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51.xml"/><Relationship Id="rId11" Type="http://schemas.openxmlformats.org/officeDocument/2006/relationships/customXml" Target="../../customXml/item37.xml"/><Relationship Id="rId24" Type="http://schemas.openxmlformats.org/officeDocument/2006/relationships/customXml" Target="../../customXml/item86.xml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68.xml"/><Relationship Id="rId10" Type="http://schemas.openxmlformats.org/officeDocument/2006/relationships/customXml" Target="../../customXml/item29.xml"/><Relationship Id="rId19" Type="http://schemas.openxmlformats.org/officeDocument/2006/relationships/customXml" Target="../../customXml/item5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54.xml"/><Relationship Id="rId14" Type="http://schemas.openxmlformats.org/officeDocument/2006/relationships/customXml" Target="../../customXml/item95.xml"/><Relationship Id="rId22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r>
              <a:rPr lang="en-US" dirty="0" smtClean="0"/>
              <a:t>Missing Children Minnesota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1" y="3810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ChildMeasurements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[Feet]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[Inches]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[Pounds]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[Ounces]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MeasurementDate</a:t>
            </a:r>
            <a:r>
              <a:rPr lang="en-US" sz="1000" dirty="0"/>
              <a:t>] [</a:t>
            </a:r>
            <a:r>
              <a:rPr lang="en-US" sz="1000" dirty="0" err="1"/>
              <a:t>datetime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(0),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PK_MissingChildrenMinnesota_Dev.ChildMeasurements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/>
              <a:t>IX_MissingChildrenMinnesota_Dev_ChildMeasurements.ChildId</a:t>
            </a:r>
            <a:r>
              <a:rPr lang="en-US" sz="1000" dirty="0"/>
              <a:t>]    Script Date: 5/15/2015 11:07:58 AM ******/</a:t>
            </a:r>
          </a:p>
          <a:p>
            <a:r>
              <a:rPr lang="en-US" sz="1000" dirty="0"/>
              <a:t>CREATE CLUSTERED INDEX [</a:t>
            </a:r>
            <a:r>
              <a:rPr lang="en-US" sz="1000" dirty="0" err="1"/>
              <a:t>IX_MissingChildrenMinnesota_Dev_ChildMeasurements.ChildId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ChildMeasurements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34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DistinguishingFeatures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[Feature] [</a:t>
            </a:r>
            <a:r>
              <a:rPr lang="en-US" sz="1000" dirty="0" err="1"/>
              <a:t>nvarchar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BodyChartNbr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PK_MissingChildrenMinnesota_Dev.DistinguishingFeatures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ON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/>
              <a:t>IX_MissingChildrenMinnesota_Dev_DistinguishingFeatures.ChildId</a:t>
            </a:r>
            <a:r>
              <a:rPr lang="en-US" sz="1000" dirty="0"/>
              <a:t>]    Script Date: 5/11/2015 11:17:58 AM ******/</a:t>
            </a:r>
          </a:p>
          <a:p>
            <a:r>
              <a:rPr lang="en-US" sz="1000" dirty="0"/>
              <a:t>CREATE CLUSTERED INDEX [</a:t>
            </a:r>
            <a:r>
              <a:rPr lang="en-US" sz="1000" dirty="0" err="1"/>
              <a:t>IX_MissingChildrenMinnesota_Dev_DistinguishingFeatures.ChildId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DistinguishingFeatures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2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IDCheckListItems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ShortDescription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LongDescription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DisplayOrder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((0)),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PK_MissingChildrenMinnesota_Dev.IDCheckListItems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[IX_MissingChildrenMinnesota_Dev_IDCheckListItems.IDCheckListItemId]    Script Date: 5/12/2015 9:04:48 AM ******/</a:t>
            </a:r>
          </a:p>
          <a:p>
            <a:r>
              <a:rPr lang="en-US" sz="1000" dirty="0"/>
              <a:t>CREATE </a:t>
            </a:r>
            <a:r>
              <a:rPr lang="en-US" sz="1000" dirty="0" smtClean="0"/>
              <a:t>UNIQUE CLUSTERED </a:t>
            </a:r>
            <a:r>
              <a:rPr lang="en-US" sz="1000" dirty="0"/>
              <a:t>INDEX [IX_MissingChildrenMinnesota_Dev_IDCheckListItems.IDCheckListItemId]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IDCheckListItems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70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ChildCheckListItems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((0)),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PK_MissingChildrenMinnesota_Dev.ChildCheckListItems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ON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/>
              <a:t>IX_MissingChildrenMinnesota_Dev_ChildCheckListItems.Compound</a:t>
            </a:r>
            <a:r>
              <a:rPr lang="en-US" sz="1000" dirty="0"/>
              <a:t>]    Script Date: 5/15/2015 11:31:04 AM ******/</a:t>
            </a:r>
          </a:p>
          <a:p>
            <a:r>
              <a:rPr lang="en-US" sz="1000" dirty="0"/>
              <a:t>CREATE UNIQUE CLUSTERED INDEX [</a:t>
            </a:r>
            <a:r>
              <a:rPr lang="en-US" sz="1000" dirty="0" err="1"/>
              <a:t>IX_MissingChildrenMinnesota_Dev_ChildCheckListItems.Compound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ChildCheckListItems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IGNORE_DUP_KEY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15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ContentTypes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ContentTypeCode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ContentDescription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](100)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(0),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PK_MissingChildrenMinnesota_Dev.ContentTypes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CREATE UNIQUE CLUSTERED INDEX [</a:t>
            </a:r>
            <a:r>
              <a:rPr lang="en-US" sz="1000" dirty="0" err="1"/>
              <a:t>IX_MissingChildrenMinnesota_Dev_ContentTypes.ContentTypeCode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ContentTypes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ContentTypeCode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IGNORE_DUP_KEY = OFF, DROP_EXISTING = OFF, ONLINE = OFF, ALLOW_ROW_LOCKS = ON, ALLOW_PAGE_LOCKS = ON)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33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StaticContents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ContentTypeCode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ContentName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](25) NOT NULL,</a:t>
            </a:r>
          </a:p>
          <a:p>
            <a:r>
              <a:rPr lang="en-US" sz="1000" dirty="0"/>
              <a:t>[Content] [</a:t>
            </a:r>
            <a:r>
              <a:rPr lang="en-US" sz="1000" dirty="0" err="1"/>
              <a:t>nvarchar</a:t>
            </a:r>
            <a:r>
              <a:rPr lang="en-US" sz="1000" dirty="0"/>
              <a:t>](4000)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(0),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PK_MissingChildrenMinnesota_Dev.StaticContents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/>
              <a:t>IX_MissingChildrenMinnesota_Dev_Children.ContentTypeCode</a:t>
            </a:r>
            <a:r>
              <a:rPr lang="en-US" sz="1000" dirty="0"/>
              <a:t>]    Script Date: 5/15/2015 10:51:49 AM ******/</a:t>
            </a:r>
          </a:p>
          <a:p>
            <a:r>
              <a:rPr lang="en-US" sz="1000" dirty="0"/>
              <a:t>CREATE UNIQUE CLUSTERED INDEX [</a:t>
            </a:r>
            <a:r>
              <a:rPr lang="en-US" sz="1000" dirty="0" err="1"/>
              <a:t>IX_MissingChildrenMinnesota_Dev_StaticContents.Compound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StaticContents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ContentTypeCode</a:t>
            </a:r>
            <a:r>
              <a:rPr lang="en-US" sz="1000" dirty="0"/>
              <a:t>] ASC,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ContentName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413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9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MCM Screen Flow</a:t>
            </a:r>
            <a:endParaRPr lang="en-US" sz="3200" dirty="0"/>
          </a:p>
        </p:txBody>
      </p:sp>
      <p:sp>
        <p:nvSpPr>
          <p:cNvPr id="3" name="Tile"/>
          <p:cNvSpPr/>
          <p:nvPr>
            <p:custDataLst>
              <p:custData r:id="rId1"/>
            </p:custDataLst>
          </p:nvPr>
        </p:nvSpPr>
        <p:spPr>
          <a:xfrm>
            <a:off x="354186" y="1233909"/>
            <a:ext cx="1066800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ile"/>
          <p:cNvSpPr/>
          <p:nvPr>
            <p:custDataLst>
              <p:custData r:id="rId2"/>
            </p:custDataLst>
          </p:nvPr>
        </p:nvSpPr>
        <p:spPr>
          <a:xfrm>
            <a:off x="1623150" y="1223678"/>
            <a:ext cx="1066801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MCM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1420986" y="1437102"/>
            <a:ext cx="202164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le"/>
          <p:cNvSpPr/>
          <p:nvPr>
            <p:custDataLst>
              <p:custData r:id="rId3"/>
            </p:custDataLst>
          </p:nvPr>
        </p:nvSpPr>
        <p:spPr>
          <a:xfrm>
            <a:off x="3048000" y="1176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7" name="Tile"/>
          <p:cNvSpPr/>
          <p:nvPr>
            <p:custDataLst>
              <p:custData r:id="rId4"/>
            </p:custDataLst>
          </p:nvPr>
        </p:nvSpPr>
        <p:spPr>
          <a:xfrm>
            <a:off x="195476" y="2686195"/>
            <a:ext cx="1143000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DNA</a:t>
            </a:r>
            <a:endParaRPr lang="en-US" dirty="0"/>
          </a:p>
        </p:txBody>
      </p:sp>
      <p:sp>
        <p:nvSpPr>
          <p:cNvPr id="8" name="Tile"/>
          <p:cNvSpPr/>
          <p:nvPr>
            <p:custDataLst>
              <p:custData r:id="rId5"/>
            </p:custDataLst>
          </p:nvPr>
        </p:nvSpPr>
        <p:spPr>
          <a:xfrm>
            <a:off x="1585051" y="2677729"/>
            <a:ext cx="1143000" cy="54186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for Children</a:t>
            </a:r>
            <a:endParaRPr lang="en-US" dirty="0"/>
          </a:p>
        </p:txBody>
      </p:sp>
      <p:sp>
        <p:nvSpPr>
          <p:cNvPr id="9" name="Tile"/>
          <p:cNvSpPr/>
          <p:nvPr>
            <p:custDataLst>
              <p:custData r:id="rId6"/>
            </p:custDataLst>
          </p:nvPr>
        </p:nvSpPr>
        <p:spPr>
          <a:xfrm>
            <a:off x="3080295" y="2677729"/>
            <a:ext cx="1142999" cy="53323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Child</a:t>
            </a:r>
            <a:endParaRPr lang="en-US" dirty="0"/>
          </a:p>
        </p:txBody>
      </p:sp>
      <p:sp>
        <p:nvSpPr>
          <p:cNvPr id="10" name="Tile"/>
          <p:cNvSpPr/>
          <p:nvPr>
            <p:custDataLst>
              <p:custData r:id="rId7"/>
            </p:custDataLst>
          </p:nvPr>
        </p:nvSpPr>
        <p:spPr>
          <a:xfrm>
            <a:off x="4575538" y="2686195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MCM</a:t>
            </a:r>
            <a:endParaRPr lang="en-US" dirty="0"/>
          </a:p>
        </p:txBody>
      </p:sp>
      <p:sp>
        <p:nvSpPr>
          <p:cNvPr id="11" name="Tile"/>
          <p:cNvSpPr/>
          <p:nvPr>
            <p:custDataLst>
              <p:custData r:id="rId8"/>
            </p:custDataLst>
          </p:nvPr>
        </p:nvSpPr>
        <p:spPr>
          <a:xfrm>
            <a:off x="3200400" y="142623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2" name="Tile"/>
          <p:cNvSpPr/>
          <p:nvPr>
            <p:custDataLst>
              <p:custData r:id="rId9"/>
            </p:custDataLst>
          </p:nvPr>
        </p:nvSpPr>
        <p:spPr>
          <a:xfrm>
            <a:off x="3352800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3" name="Tile"/>
          <p:cNvSpPr/>
          <p:nvPr>
            <p:custDataLst>
              <p:custData r:id="rId10"/>
            </p:custDataLst>
          </p:nvPr>
        </p:nvSpPr>
        <p:spPr>
          <a:xfrm>
            <a:off x="5877708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Profile</a:t>
            </a:r>
            <a:endParaRPr lang="en-US" dirty="0"/>
          </a:p>
        </p:txBody>
      </p:sp>
      <p:sp>
        <p:nvSpPr>
          <p:cNvPr id="14" name="Tile"/>
          <p:cNvSpPr/>
          <p:nvPr>
            <p:custDataLst>
              <p:custData r:id="rId11"/>
            </p:custDataLst>
          </p:nvPr>
        </p:nvSpPr>
        <p:spPr>
          <a:xfrm>
            <a:off x="7305352" y="2135649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Basics</a:t>
            </a:r>
            <a:endParaRPr lang="en-US" dirty="0"/>
          </a:p>
        </p:txBody>
      </p:sp>
      <p:sp>
        <p:nvSpPr>
          <p:cNvPr id="15" name="Tile"/>
          <p:cNvSpPr/>
          <p:nvPr>
            <p:custDataLst>
              <p:custData r:id="rId12"/>
            </p:custDataLst>
          </p:nvPr>
        </p:nvSpPr>
        <p:spPr>
          <a:xfrm>
            <a:off x="127551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16" name="Tile"/>
          <p:cNvSpPr/>
          <p:nvPr>
            <p:custDataLst>
              <p:custData r:id="rId13"/>
            </p:custDataLst>
          </p:nvPr>
        </p:nvSpPr>
        <p:spPr>
          <a:xfrm>
            <a:off x="1399589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Details</a:t>
            </a:r>
            <a:endParaRPr lang="en-US" dirty="0"/>
          </a:p>
        </p:txBody>
      </p:sp>
      <p:sp>
        <p:nvSpPr>
          <p:cNvPr id="17" name="Tile"/>
          <p:cNvSpPr/>
          <p:nvPr>
            <p:custDataLst>
              <p:custData r:id="rId14"/>
            </p:custDataLst>
          </p:nvPr>
        </p:nvSpPr>
        <p:spPr>
          <a:xfrm>
            <a:off x="2671627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Info</a:t>
            </a:r>
            <a:endParaRPr lang="en-US" dirty="0"/>
          </a:p>
        </p:txBody>
      </p:sp>
      <p:sp>
        <p:nvSpPr>
          <p:cNvPr id="18" name="Tile"/>
          <p:cNvSpPr/>
          <p:nvPr>
            <p:custDataLst>
              <p:custData r:id="rId15"/>
            </p:custDataLst>
          </p:nvPr>
        </p:nvSpPr>
        <p:spPr>
          <a:xfrm>
            <a:off x="3943665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Dental Info</a:t>
            </a:r>
            <a:endParaRPr lang="en-US" dirty="0"/>
          </a:p>
        </p:txBody>
      </p:sp>
      <p:sp>
        <p:nvSpPr>
          <p:cNvPr id="19" name="Tile"/>
          <p:cNvSpPr/>
          <p:nvPr>
            <p:custDataLst>
              <p:custData r:id="rId16"/>
            </p:custDataLst>
          </p:nvPr>
        </p:nvSpPr>
        <p:spPr>
          <a:xfrm>
            <a:off x="5215703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Alert Info</a:t>
            </a:r>
            <a:endParaRPr lang="en-US" dirty="0"/>
          </a:p>
        </p:txBody>
      </p:sp>
      <p:sp>
        <p:nvSpPr>
          <p:cNvPr id="20" name="Tile"/>
          <p:cNvSpPr/>
          <p:nvPr>
            <p:custDataLst>
              <p:custData r:id="rId17"/>
            </p:custDataLst>
          </p:nvPr>
        </p:nvSpPr>
        <p:spPr>
          <a:xfrm>
            <a:off x="6487741" y="3803067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21" name="Tile"/>
          <p:cNvSpPr/>
          <p:nvPr>
            <p:custDataLst>
              <p:custData r:id="rId18"/>
            </p:custDataLst>
          </p:nvPr>
        </p:nvSpPr>
        <p:spPr>
          <a:xfrm>
            <a:off x="7755112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I.D. Checklist</a:t>
            </a:r>
            <a:endParaRPr lang="en-US" dirty="0"/>
          </a:p>
        </p:txBody>
      </p:sp>
      <p:cxnSp>
        <p:nvCxnSpPr>
          <p:cNvPr id="22" name="Elbow Connector 21"/>
          <p:cNvCxnSpPr>
            <a:stCxn id="4" idx="3"/>
            <a:endCxn id="6" idx="1"/>
          </p:cNvCxnSpPr>
          <p:nvPr/>
        </p:nvCxnSpPr>
        <p:spPr>
          <a:xfrm>
            <a:off x="2689951" y="1437102"/>
            <a:ext cx="358049" cy="5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7" idx="0"/>
          </p:cNvCxnSpPr>
          <p:nvPr/>
        </p:nvCxnSpPr>
        <p:spPr>
          <a:xfrm rot="5400000">
            <a:off x="943929" y="1473573"/>
            <a:ext cx="1035670" cy="1389575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8" idx="0"/>
          </p:cNvCxnSpPr>
          <p:nvPr/>
        </p:nvCxnSpPr>
        <p:spPr>
          <a:xfrm rot="5400000">
            <a:off x="1642949" y="2164127"/>
            <a:ext cx="102720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0"/>
          </p:cNvCxnSpPr>
          <p:nvPr/>
        </p:nvCxnSpPr>
        <p:spPr>
          <a:xfrm rot="16200000" flipH="1">
            <a:off x="2390571" y="1416505"/>
            <a:ext cx="1027204" cy="1495244"/>
          </a:xfrm>
          <a:prstGeom prst="bentConnector3">
            <a:avLst>
              <a:gd name="adj1" fmla="val 76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10" idx="0"/>
          </p:cNvCxnSpPr>
          <p:nvPr/>
        </p:nvCxnSpPr>
        <p:spPr>
          <a:xfrm rot="16200000" flipH="1">
            <a:off x="3133959" y="673116"/>
            <a:ext cx="1035670" cy="2990487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4495799" y="1943100"/>
            <a:ext cx="1381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5" idx="0"/>
          </p:cNvCxnSpPr>
          <p:nvPr/>
        </p:nvCxnSpPr>
        <p:spPr>
          <a:xfrm rot="5400000">
            <a:off x="2777496" y="131356"/>
            <a:ext cx="1593268" cy="5750157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6" idx="0"/>
          </p:cNvCxnSpPr>
          <p:nvPr/>
        </p:nvCxnSpPr>
        <p:spPr>
          <a:xfrm rot="5400000">
            <a:off x="3413515" y="767375"/>
            <a:ext cx="1593268" cy="4478119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7" idx="0"/>
          </p:cNvCxnSpPr>
          <p:nvPr/>
        </p:nvCxnSpPr>
        <p:spPr>
          <a:xfrm rot="5400000">
            <a:off x="4049534" y="1403394"/>
            <a:ext cx="1593268" cy="3206081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8" idx="0"/>
          </p:cNvCxnSpPr>
          <p:nvPr/>
        </p:nvCxnSpPr>
        <p:spPr>
          <a:xfrm rot="5400000">
            <a:off x="4685553" y="2039413"/>
            <a:ext cx="1593268" cy="193404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19" idx="0"/>
          </p:cNvCxnSpPr>
          <p:nvPr/>
        </p:nvCxnSpPr>
        <p:spPr>
          <a:xfrm rot="5400000">
            <a:off x="5321572" y="2675432"/>
            <a:ext cx="1593268" cy="662005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2"/>
            <a:endCxn id="20" idx="0"/>
          </p:cNvCxnSpPr>
          <p:nvPr/>
        </p:nvCxnSpPr>
        <p:spPr>
          <a:xfrm rot="16200000" flipH="1">
            <a:off x="5957591" y="2701416"/>
            <a:ext cx="1593267" cy="61003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1" idx="0"/>
          </p:cNvCxnSpPr>
          <p:nvPr/>
        </p:nvCxnSpPr>
        <p:spPr>
          <a:xfrm rot="16200000" flipH="1">
            <a:off x="6591276" y="2067732"/>
            <a:ext cx="1593268" cy="1877404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le"/>
          <p:cNvSpPr/>
          <p:nvPr>
            <p:custDataLst>
              <p:custData r:id="rId19"/>
            </p:custDataLst>
          </p:nvPr>
        </p:nvSpPr>
        <p:spPr>
          <a:xfrm>
            <a:off x="189737" y="4082706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7" name="Tile"/>
          <p:cNvSpPr/>
          <p:nvPr>
            <p:custDataLst>
              <p:custData r:id="rId20"/>
            </p:custDataLst>
          </p:nvPr>
        </p:nvSpPr>
        <p:spPr>
          <a:xfrm>
            <a:off x="261449" y="436234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40" name="Tile"/>
          <p:cNvSpPr/>
          <p:nvPr>
            <p:custDataLst>
              <p:custData r:id="rId21"/>
            </p:custDataLst>
          </p:nvPr>
        </p:nvSpPr>
        <p:spPr>
          <a:xfrm>
            <a:off x="6554962" y="4067611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1" name="Tile"/>
          <p:cNvSpPr/>
          <p:nvPr>
            <p:custDataLst>
              <p:custData r:id="rId22"/>
            </p:custDataLst>
          </p:nvPr>
        </p:nvSpPr>
        <p:spPr>
          <a:xfrm>
            <a:off x="6632581" y="4424723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3" name="Tile"/>
          <p:cNvSpPr/>
          <p:nvPr>
            <p:custDataLst>
              <p:custData r:id="rId23"/>
            </p:custDataLst>
          </p:nvPr>
        </p:nvSpPr>
        <p:spPr>
          <a:xfrm>
            <a:off x="261448" y="5205414"/>
            <a:ext cx="1142999" cy="7983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Measurement</a:t>
            </a:r>
            <a:endParaRPr lang="en-US" dirty="0"/>
          </a:p>
        </p:txBody>
      </p:sp>
      <p:sp>
        <p:nvSpPr>
          <p:cNvPr id="163" name="Tile"/>
          <p:cNvSpPr/>
          <p:nvPr>
            <p:custDataLst>
              <p:custData r:id="rId24"/>
            </p:custDataLst>
          </p:nvPr>
        </p:nvSpPr>
        <p:spPr>
          <a:xfrm>
            <a:off x="6632581" y="5414083"/>
            <a:ext cx="1142999" cy="108345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</a:t>
            </a:r>
            <a:r>
              <a:rPr lang="en-US" dirty="0" err="1" smtClean="0"/>
              <a:t>EditDistinguishing</a:t>
            </a:r>
            <a:r>
              <a:rPr lang="en-US" dirty="0" smtClean="0"/>
              <a:t> Features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37" idx="2"/>
            <a:endCxn id="43" idx="0"/>
          </p:cNvCxnSpPr>
          <p:nvPr/>
        </p:nvCxnSpPr>
        <p:spPr>
          <a:xfrm flipH="1">
            <a:off x="832948" y="4895744"/>
            <a:ext cx="1" cy="30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41" idx="2"/>
            <a:endCxn id="163" idx="0"/>
          </p:cNvCxnSpPr>
          <p:nvPr/>
        </p:nvCxnSpPr>
        <p:spPr>
          <a:xfrm>
            <a:off x="7204081" y="5205414"/>
            <a:ext cx="0" cy="2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ile"/>
          <p:cNvSpPr/>
          <p:nvPr>
            <p:custDataLst>
              <p:custData r:id="rId25"/>
            </p:custDataLst>
          </p:nvPr>
        </p:nvSpPr>
        <p:spPr>
          <a:xfrm>
            <a:off x="7305353" y="135725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Photo</a:t>
            </a:r>
            <a:endParaRPr lang="en-US" dirty="0"/>
          </a:p>
        </p:txBody>
      </p:sp>
      <p:cxnSp>
        <p:nvCxnSpPr>
          <p:cNvPr id="178" name="Elbow Connector 177"/>
          <p:cNvCxnSpPr>
            <a:stCxn id="13" idx="3"/>
            <a:endCxn id="176" idx="1"/>
          </p:cNvCxnSpPr>
          <p:nvPr/>
        </p:nvCxnSpPr>
        <p:spPr>
          <a:xfrm flipV="1">
            <a:off x="7020707" y="1623950"/>
            <a:ext cx="284646" cy="3191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" idx="3"/>
            <a:endCxn id="14" idx="1"/>
          </p:cNvCxnSpPr>
          <p:nvPr/>
        </p:nvCxnSpPr>
        <p:spPr>
          <a:xfrm>
            <a:off x="7020707" y="1943100"/>
            <a:ext cx="284645" cy="459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6916"/>
            <a:ext cx="8077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Login screen will be used to authenticate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Authentication will either be through a Microsoft account, Gmail account, or Twitter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Once Authenticated, the User will be taken to the MCM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Informational static screens: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Home DNA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Safety for Children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Missing Child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About MCM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MyChildren</a:t>
            </a:r>
            <a:r>
              <a:rPr lang="en-US" sz="1400" dirty="0" smtClean="0"/>
              <a:t> screen: This screen will displays a list of children associated with the logged in User account.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there is no Children associated with the User account, the screen will display a “You haven’t added your children yet” text.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If there is children associated with the logged in User account, a list of the associated children will be displayed.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An “Add Child” button will be available on this screen. When adding a child, the User is taken directly to the Child Basics screen. In the Child Basics screen, the User will enter the required information needed for a child record.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Child Profile screen: This screen provides navigation to other screens for other types of child information to enter. A Child can be removed from the list using this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Profile </a:t>
            </a:r>
            <a:r>
              <a:rPr lang="en-US" sz="1400" dirty="0"/>
              <a:t>screens</a:t>
            </a:r>
            <a:r>
              <a:rPr lang="en-US" sz="14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Photo –Used to add/edit photo of the child.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Child Basics – This is the first screen when adding a child to the list. Name and date of birth are required to add a child to the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Measurements screen: This screen displays a list of the Measurements (height, weight) taken.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Physical Details – hair color, eye color,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Doctor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Dental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Medical Alert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Distinguishing Features screen: This screen displays a list of birthmarks, scars, etc. on the child body.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I.D. </a:t>
            </a:r>
            <a:r>
              <a:rPr lang="en-US" sz="1400" dirty="0" err="1" smtClean="0"/>
              <a:t>CheckList</a:t>
            </a:r>
            <a:r>
              <a:rPr lang="en-US" sz="1400" dirty="0" smtClean="0"/>
              <a:t> – A list of items to be included in an I.D. folder for each child. The User can check off each item placed in the folder.</a:t>
            </a:r>
          </a:p>
        </p:txBody>
      </p:sp>
    </p:spTree>
    <p:extLst>
      <p:ext uri="{BB962C8B-B14F-4D97-AF65-F5344CB8AC3E}">
        <p14:creationId xmlns:p14="http://schemas.microsoft.com/office/powerpoint/2010/main" val="141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286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informational static screens, html will be used to display the information as rich text.</a:t>
            </a:r>
          </a:p>
          <a:p>
            <a:endParaRPr lang="en-US" dirty="0"/>
          </a:p>
          <a:p>
            <a:r>
              <a:rPr lang="en-US" dirty="0" smtClean="0"/>
              <a:t>The html will stored in the database. The application will retrieve the appropriate html for each of the static screens and save them as a file in the applications internal storage. The application will check if the appropriate file is in the internal storage of the application and determine if a newer version of html is in </a:t>
            </a:r>
            <a:r>
              <a:rPr lang="en-US" smtClean="0"/>
              <a:t>the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8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navigates to the My Children screen, the User can add a Child to the list. </a:t>
            </a:r>
          </a:p>
          <a:p>
            <a:endParaRPr lang="en-US" dirty="0"/>
          </a:p>
          <a:p>
            <a:r>
              <a:rPr lang="en-US" dirty="0" smtClean="0"/>
              <a:t>To add a child to the list: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User will click on the “Add a Child” icon in the Action 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Child object will be created. The Child object will not have a </a:t>
            </a:r>
            <a:r>
              <a:rPr lang="en-US" dirty="0" err="1" smtClean="0"/>
              <a:t>ChildId</a:t>
            </a:r>
            <a:r>
              <a:rPr lang="en-US" dirty="0" smtClean="0"/>
              <a:t>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application will navigate to the Child Profile screen.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only available navigation buttons under Child Profile will be Child Basics. Other </a:t>
            </a:r>
            <a:r>
              <a:rPr lang="en-US" dirty="0"/>
              <a:t>Child Profile </a:t>
            </a:r>
            <a:r>
              <a:rPr lang="en-US" dirty="0" smtClean="0"/>
              <a:t>navigation buttons </a:t>
            </a:r>
            <a:r>
              <a:rPr lang="en-US" dirty="0"/>
              <a:t>(Child Measurements, Doctor Info, Dental Info, Distinguishing Features, etc</a:t>
            </a:r>
            <a:r>
              <a:rPr lang="en-US" dirty="0" smtClean="0"/>
              <a:t>.) are disabled,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all the necessary information has been entered and saved in Child Basics, a </a:t>
            </a:r>
            <a:r>
              <a:rPr lang="en-US" dirty="0" err="1" smtClean="0"/>
              <a:t>ChildId</a:t>
            </a:r>
            <a:r>
              <a:rPr lang="en-US" dirty="0" smtClean="0"/>
              <a:t> is assigned. The User can then navigate to the other Child Profile screens and enter other child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other Child Profile screens are only available on an existing child (has an assigned </a:t>
            </a:r>
            <a:r>
              <a:rPr lang="en-US" dirty="0" err="1" smtClean="0"/>
              <a:t>ChildId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Removing a child from the list can be done through the Child Profile screen.</a:t>
            </a:r>
          </a:p>
        </p:txBody>
      </p:sp>
    </p:spTree>
    <p:extLst>
      <p:ext uri="{BB962C8B-B14F-4D97-AF65-F5344CB8AC3E}">
        <p14:creationId xmlns:p14="http://schemas.microsoft.com/office/powerpoint/2010/main" val="3359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86916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Children Photos will be saved in Azure Storage and also on the mobile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For the mobile device, the photos will be in the internal storage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956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264" y="1828800"/>
            <a:ext cx="85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User account may have one or more Child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Child Measurements. (Note: There is a question of whether a history of the child measurements is needed. Even though the pamphlet shows different lines of child measurements as to seem to keep a history, can it just keep the most current child measurement / just one entry. For now, the database supports keeping a history. The application provides an interface that will only support one entry.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Distinguishing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I.D. Check List items checked.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457200" y="13900"/>
            <a:ext cx="82296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/>
              <a:t>CREATE TABLE [</a:t>
            </a:r>
            <a:r>
              <a:rPr lang="en-US" sz="900" dirty="0" err="1"/>
              <a:t>MissingChildrenMinnesota_Dev</a:t>
            </a:r>
            <a:r>
              <a:rPr lang="en-US" sz="900" dirty="0"/>
              <a:t>].[Children](</a:t>
            </a:r>
            <a:br>
              <a:rPr lang="en-US" sz="900" dirty="0"/>
            </a:br>
            <a:r>
              <a:rPr lang="en-US" sz="900" dirty="0"/>
              <a:t>[Id] [</a:t>
            </a:r>
            <a:r>
              <a:rPr lang="en-US" sz="900" dirty="0" err="1"/>
              <a:t>nvarchar</a:t>
            </a:r>
            <a:r>
              <a:rPr lang="en-US" sz="900" dirty="0"/>
              <a:t>](128) NOT NULL DEFAULT (</a:t>
            </a:r>
            <a:r>
              <a:rPr lang="en-US" sz="900" dirty="0" err="1"/>
              <a:t>newid</a:t>
            </a:r>
            <a:r>
              <a:rPr lang="en-US" sz="900" dirty="0"/>
              <a:t>()),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UserAccount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FirstName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MiddleName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LastName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BirthDate</a:t>
            </a:r>
            <a:r>
              <a:rPr lang="en-US" sz="900" dirty="0"/>
              <a:t>] [</a:t>
            </a:r>
            <a:r>
              <a:rPr lang="en-US" sz="900" dirty="0" err="1"/>
              <a:t>datetime</a:t>
            </a:r>
            <a:r>
              <a:rPr lang="en-US" sz="900" dirty="0"/>
              <a:t>]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HairColor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EyeColor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[Glasses] [bit] NOT NULL DEFAULT (0),</a:t>
            </a:r>
            <a:br>
              <a:rPr lang="en-US" sz="900" dirty="0"/>
            </a:br>
            <a:r>
              <a:rPr lang="en-US" sz="900" dirty="0"/>
              <a:t>[Contacts] [bit] NOT NULL DEFAULT (0),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SkinTone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RaceEthnicity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](30)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DoctorClinicName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](200) NULL,</a:t>
            </a:r>
            <a:br>
              <a:rPr lang="en-US" sz="900" dirty="0"/>
            </a:br>
            <a:r>
              <a:rPr lang="en-US" sz="900" dirty="0"/>
              <a:t>[DoctorAddress1]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[DoctorAddress2]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DoctorState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DoctorPostalCode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DoctorPhoneNumber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DentistClinicName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](200) NULL,</a:t>
            </a:r>
            <a:br>
              <a:rPr lang="en-US" sz="900" dirty="0"/>
            </a:br>
            <a:r>
              <a:rPr lang="en-US" sz="900" dirty="0"/>
              <a:t>[DentistAddress1]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[DentistAddress2]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DentistState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DentistPostalCode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DentistPhoneNumber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MedicalAlertInfo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PictureUri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](255) NULL,</a:t>
            </a:r>
            <a:br>
              <a:rPr lang="en-US" sz="900" dirty="0"/>
            </a:br>
            <a:r>
              <a:rPr lang="en-US" sz="900" dirty="0"/>
              <a:t>[Version] [timestamp]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CreatedAt</a:t>
            </a:r>
            <a:r>
              <a:rPr lang="en-US" sz="900" dirty="0"/>
              <a:t>] [</a:t>
            </a:r>
            <a:r>
              <a:rPr lang="en-US" sz="900" dirty="0" err="1"/>
              <a:t>datetimeoffset</a:t>
            </a:r>
            <a:r>
              <a:rPr lang="en-US" sz="900" dirty="0"/>
              <a:t>](7) NOT NULL DEFAULT (</a:t>
            </a:r>
            <a:r>
              <a:rPr lang="en-US" sz="900" dirty="0" err="1"/>
              <a:t>sysutcdatetime</a:t>
            </a:r>
            <a:r>
              <a:rPr lang="en-US" sz="900" dirty="0"/>
              <a:t>()),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UpdatedAt</a:t>
            </a:r>
            <a:r>
              <a:rPr lang="en-US" sz="900" dirty="0"/>
              <a:t>] [</a:t>
            </a:r>
            <a:r>
              <a:rPr lang="en-US" sz="900" dirty="0" err="1"/>
              <a:t>datetimeoffset</a:t>
            </a:r>
            <a:r>
              <a:rPr lang="en-US" sz="900" dirty="0"/>
              <a:t>](7) NULL,</a:t>
            </a:r>
            <a:br>
              <a:rPr lang="en-US" sz="900" dirty="0"/>
            </a:br>
            <a:r>
              <a:rPr lang="en-US" sz="900" dirty="0"/>
              <a:t>[Deleted] [bit] NOT NULL DEFAULT (0),</a:t>
            </a:r>
            <a:br>
              <a:rPr lang="en-US" sz="900" dirty="0"/>
            </a:br>
            <a:r>
              <a:rPr lang="en-US" sz="900" dirty="0"/>
              <a:t> CONSTRAINT [</a:t>
            </a:r>
            <a:r>
              <a:rPr lang="en-US" sz="900" dirty="0" err="1"/>
              <a:t>PK_MissingChildrenMinnesota_Dev.Children</a:t>
            </a:r>
            <a:r>
              <a:rPr lang="en-US" sz="900" dirty="0"/>
              <a:t>] PRIMARY KEY NONCLUSTERED </a:t>
            </a:r>
            <a:br>
              <a:rPr lang="en-US" sz="900" dirty="0"/>
            </a:br>
            <a:r>
              <a:rPr lang="en-US" sz="900" dirty="0"/>
              <a:t>(</a:t>
            </a:r>
            <a:br>
              <a:rPr lang="en-US" sz="900" dirty="0"/>
            </a:br>
            <a:r>
              <a:rPr lang="en-US" sz="900" dirty="0"/>
              <a:t>[Id] ASC</a:t>
            </a:r>
            <a:br>
              <a:rPr lang="en-US" sz="900" dirty="0"/>
            </a:br>
            <a:r>
              <a:rPr lang="en-US" sz="900" dirty="0"/>
              <a:t>)WITH (PAD_INDEX = OFF, STATISTICS_NORECOMPUTE = OFF, IGNORE_DUP_KEY = OFF, ALLOW_ROW_LOCKS = ON, ALLOW_PAGE_LOCKS = ON)</a:t>
            </a:r>
            <a:br>
              <a:rPr lang="en-US" sz="900" dirty="0"/>
            </a:br>
            <a:r>
              <a:rPr lang="en-US" sz="900" dirty="0"/>
              <a:t>)</a:t>
            </a:r>
            <a:br>
              <a:rPr lang="en-US" sz="900" dirty="0"/>
            </a:br>
            <a:r>
              <a:rPr lang="en-US" sz="900" dirty="0" smtClean="0"/>
              <a:t>GO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/****** </a:t>
            </a:r>
            <a:r>
              <a:rPr lang="en-US" sz="900" dirty="0"/>
              <a:t>Object:  Index [</a:t>
            </a:r>
            <a:r>
              <a:rPr lang="en-US" sz="900" dirty="0" err="1"/>
              <a:t>IX_MissingChildrenMinnesota_Dev_Children.UserAccount</a:t>
            </a:r>
            <a:r>
              <a:rPr lang="en-US" sz="900" dirty="0"/>
              <a:t>]    Script Date: 5/15/2015 10:51:49 AM ******/</a:t>
            </a:r>
            <a:br>
              <a:rPr lang="en-US" sz="900" dirty="0"/>
            </a:br>
            <a:r>
              <a:rPr lang="en-US" sz="900" dirty="0"/>
              <a:t>CREATE CLUSTERED INDEX [</a:t>
            </a:r>
            <a:r>
              <a:rPr lang="en-US" sz="900" dirty="0" err="1"/>
              <a:t>IX_MissingChildrenMinnesota_Dev_Children.UserAccount</a:t>
            </a:r>
            <a:r>
              <a:rPr lang="en-US" sz="900" dirty="0"/>
              <a:t>] ON [</a:t>
            </a:r>
            <a:r>
              <a:rPr lang="en-US" sz="900" dirty="0" err="1"/>
              <a:t>MissingChildrenMinnesota_Dev</a:t>
            </a:r>
            <a:r>
              <a:rPr lang="en-US" sz="900" dirty="0"/>
              <a:t>].[Children]</a:t>
            </a:r>
            <a:br>
              <a:rPr lang="en-US" sz="900" dirty="0"/>
            </a:br>
            <a:r>
              <a:rPr lang="en-US" sz="900" dirty="0"/>
              <a:t>(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UserAccount</a:t>
            </a:r>
            <a:r>
              <a:rPr lang="en-US" sz="900" dirty="0"/>
              <a:t>] ASC</a:t>
            </a:r>
            <a:br>
              <a:rPr lang="en-US" sz="900" dirty="0"/>
            </a:br>
            <a:r>
              <a:rPr lang="en-US" sz="900" dirty="0"/>
              <a:t>)WITH (PAD_INDEX = OFF, STATISTICS_NORECOMPUTE = OFF, SORT_IN_TEMPDB = OFF, DROP_EXISTING = OFF, ONLINE = OFF, ALLOW_ROW_LOCKS = ON, ALLOW_PAGE_LOCKS = ON)</a:t>
            </a:r>
            <a:br>
              <a:rPr lang="en-US" sz="900" dirty="0"/>
            </a:br>
            <a:r>
              <a:rPr lang="en-US" sz="900" dirty="0"/>
              <a:t>GO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78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1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4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20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2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2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3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4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6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27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2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0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32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6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3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9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1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42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4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5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46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47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49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0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5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2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5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5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9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4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65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66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6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9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70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6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7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9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8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80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81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8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83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84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7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8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90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91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92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9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4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9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6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9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8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9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A9E9510A-02AF-4564-9E17-46676C80E8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4ebf394-daf6-497a-96c5-a2f8c10b38cf"/>
    <ds:schemaRef ds:uri="http://www.w3.org/XML/1998/namespace"/>
    <ds:schemaRef ds:uri="http://purl.org/dc/dcmitype/"/>
  </ds:schemaRefs>
</ds:datastoreItem>
</file>

<file path=customXml/itemProps11.xml><?xml version="1.0" encoding="utf-8"?>
<ds:datastoreItem xmlns:ds="http://schemas.openxmlformats.org/officeDocument/2006/customXml" ds:itemID="{F782368F-0EE3-40FA-B682-80E11F49B65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12DDBF6F-C153-48C1-97C0-85AA34D18FD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6.xml><?xml version="1.0" encoding="utf-8"?>
<ds:datastoreItem xmlns:ds="http://schemas.openxmlformats.org/officeDocument/2006/customXml" ds:itemID="{A6E144E0-D919-4B3D-A3BD-4F079B739AC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AE0CE2A3-FF32-4259-A452-A173604DCF0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09A94271-A29B-4164-A32F-3A755C9B59F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23F8C33B-B43F-45BB-B385-DDAB00317A2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F81420E-DDF3-4689-9969-42E66499CA3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834D1AF-A33E-4664-8718-80F7137D919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68AAD069-500F-4F2F-A35D-83216001A8D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1C7B3C9E-48C2-496C-AAF2-5C37AB66397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E901D8B-281C-4847-BEC4-E1DAD11CFF0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1A853509-4993-44ED-BDEC-FF20A239A25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E267193-C1D2-4298-824E-E6BE5E6C1D2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2C0B842B-A6BD-4438-89CC-C23BD0A85EC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029B11DB-B00D-4F9B-8DF3-D898C360902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B8C6D4DD-FC58-4C97-B28B-C1F0B6B80EE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C40E64A7-7702-4466-95BD-ABEC09272CC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AAD6179F-00C3-44B7-9998-E9C87C4FA9E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3ED2EF50-E36E-49D0-9F27-9EDAEC38709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FD67FC06-DA15-486F-A046-DF7B79976F6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36B989D-7053-42E0-85AB-8864B824736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81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83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85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86.xml><?xml version="1.0" encoding="utf-8"?>
<ds:datastoreItem xmlns:ds="http://schemas.openxmlformats.org/officeDocument/2006/customXml" ds:itemID="{1325FCED-59E4-4A0E-AB40-72EC19C3A65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88.xml><?xml version="1.0" encoding="utf-8"?>
<ds:datastoreItem xmlns:ds="http://schemas.openxmlformats.org/officeDocument/2006/customXml" ds:itemID="{5A5E7016-2CE6-4389-89D1-05D5203E16D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91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93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4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95.xml><?xml version="1.0" encoding="utf-8"?>
<ds:datastoreItem xmlns:ds="http://schemas.openxmlformats.org/officeDocument/2006/customXml" ds:itemID="{CA0F2729-8F0E-4601-8BBB-5DF84EDFD3E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97.xml><?xml version="1.0" encoding="utf-8"?>
<ds:datastoreItem xmlns:ds="http://schemas.openxmlformats.org/officeDocument/2006/customXml" ds:itemID="{F7F9CBAC-60B8-4800-9EA1-9BB1523CD9B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99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3383</TotalTime>
  <Words>2032</Words>
  <Application>Microsoft Office PowerPoint</Application>
  <PresentationFormat>On-screen Show (4:3)</PresentationFormat>
  <Paragraphs>223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</vt:lpstr>
      <vt:lpstr>Missing Children Minnesota Application</vt:lpstr>
      <vt:lpstr>MCM Screen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Table Scripts</vt:lpstr>
      <vt:lpstr>CREATE TABLE [MissingChildrenMinnesota_Dev].[Children]( [Id] [nvarchar](128) NOT NULL DEFAULT (newid()), [UserAccount] [nvarchar](100) NOT NULL, [FirstName] [nvarchar](50) NOT NULL, [MiddleName] [nvarchar](50) NULL, [LastName] [nvarchar](100) NOT NULL, [BirthDate] [datetime] NOT NULL, [HairColor] [nvarchar](25) NULL, [EyeColor] [nvarchar](25) NULL, [Glasses] [bit] NOT NULL DEFAULT (0), [Contacts] [bit] NOT NULL DEFAULT (0), [SkinTone] [nvarchar](25) NULL, [RaceEthnicity] [nvarchar](30) NULL, [DoctorName] [nvarchar](150) NULL, [DoctorClinicName] [nvarchar](200) NULL, [DoctorAddress1] [nvarchar](150) NULL, [DoctorAddress2] [nvarchar](150) NULL, [DoctorCity] [nvarchar](100) NULL, [DoctorState] [nvarchar](50) NULL, [DoctorPostalCode] [nvarchar](20) NULL, [DoctorPhoneNumber] [nvarchar](20) NULL, [DentistName] [nvarchar](150) NULL, [DentistClinicName] [nvarchar](200) NULL, [DentistAddress1] [nvarchar](150) NULL, [DentistAddress2] [nvarchar](150) NULL, [DentistCity] [nvarchar](100) NULL, [DentistState] [nvarchar](50) NULL, [DentistPostalCode] [nvarchar](20) NULL, [DentistPhoneNumber] [nvarchar](20) NULL, [MedicalAlertInfo] [nvarchar](1000) NULL, [PictureUri] [varchar](255) NULL, [Version] [timestamp] NOT NULL, [CreatedAt] [datetimeoffset](7) NOT NULL DEFAULT (sysutcdatetime()), [UpdatedAt] [datetimeoffset](7) NULL, [Deleted] [bit] NOT NULL DEFAULT (0),  CONSTRAINT [PK_MissingChildrenMinnesota_Dev.Children] PRIMARY KEY NONCLUSTERED  ( [Id] ASC )WITH (PAD_INDEX = OFF, STATISTICS_NORECOMPUTE = OFF, IGNORE_DUP_KEY = OFF, ALLOW_ROW_LOCKS = ON, ALLOW_PAGE_LOCKS = ON) ) GO /****** Object:  Index [IX_MissingChildrenMinnesota_Dev_Children.UserAccount]    Script Date: 5/15/2015 10:51:49 AM ******/ CREATE CLUSTERED INDEX [IX_MissingChildrenMinnesota_Dev_Children.UserAccount] ON [MissingChildrenMinnesota_Dev].[Children] ( [UserAccount] ASC )WITH (PAD_INDEX = OFF, STATISTICS_NORECOMPUTE = OFF, SORT_IN_TEMPDB = OFF, DROP_EXISTING = OFF, ONLINE = OFF, ALLOW_ROW_LOCKS = ON, ALLOW_PAGE_LOCKS = ON) GO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Magenic Technologies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Gragasin</dc:creator>
  <cp:lastModifiedBy>Norman Gragasin</cp:lastModifiedBy>
  <cp:revision>101</cp:revision>
  <dcterms:created xsi:type="dcterms:W3CDTF">2015-01-31T02:33:14Z</dcterms:created>
  <dcterms:modified xsi:type="dcterms:W3CDTF">2015-05-20T14:51:27Z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