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Lst>
  <p:notesMasterIdLst>
    <p:notesMasterId r:id="rId44"/>
  </p:notesMasterIdLst>
  <p:handoutMasterIdLst>
    <p:handoutMasterId r:id="rId45"/>
  </p:handoutMasterIdLst>
  <p:sldIdLst>
    <p:sldId id="377" r:id="rId3"/>
    <p:sldId id="323" r:id="rId4"/>
    <p:sldId id="325" r:id="rId5"/>
    <p:sldId id="328" r:id="rId6"/>
    <p:sldId id="354" r:id="rId7"/>
    <p:sldId id="355" r:id="rId8"/>
    <p:sldId id="326" r:id="rId9"/>
    <p:sldId id="350" r:id="rId10"/>
    <p:sldId id="361" r:id="rId11"/>
    <p:sldId id="363" r:id="rId12"/>
    <p:sldId id="375" r:id="rId13"/>
    <p:sldId id="338" r:id="rId14"/>
    <p:sldId id="332" r:id="rId15"/>
    <p:sldId id="365" r:id="rId16"/>
    <p:sldId id="349" r:id="rId17"/>
    <p:sldId id="367" r:id="rId18"/>
    <p:sldId id="368" r:id="rId19"/>
    <p:sldId id="369" r:id="rId20"/>
    <p:sldId id="371" r:id="rId21"/>
    <p:sldId id="378" r:id="rId22"/>
    <p:sldId id="366" r:id="rId23"/>
    <p:sldId id="329" r:id="rId24"/>
    <p:sldId id="372" r:id="rId25"/>
    <p:sldId id="339" r:id="rId26"/>
    <p:sldId id="374" r:id="rId27"/>
    <p:sldId id="351" r:id="rId28"/>
    <p:sldId id="330" r:id="rId29"/>
    <p:sldId id="373" r:id="rId30"/>
    <p:sldId id="353" r:id="rId31"/>
    <p:sldId id="358" r:id="rId32"/>
    <p:sldId id="357" r:id="rId33"/>
    <p:sldId id="356" r:id="rId34"/>
    <p:sldId id="364" r:id="rId35"/>
    <p:sldId id="331" r:id="rId36"/>
    <p:sldId id="333" r:id="rId37"/>
    <p:sldId id="370" r:id="rId38"/>
    <p:sldId id="334" r:id="rId39"/>
    <p:sldId id="376" r:id="rId40"/>
    <p:sldId id="337" r:id="rId41"/>
    <p:sldId id="336" r:id="rId42"/>
    <p:sldId id="335" r:id="rId43"/>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16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16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16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FF00"/>
    <a:srgbClr val="00FF00"/>
    <a:srgbClr val="669B48"/>
    <a:srgbClr val="FFCC00"/>
    <a:srgbClr val="4682C7"/>
    <a:srgbClr val="0095D5"/>
    <a:srgbClr val="00B0E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5489" autoAdjust="0"/>
  </p:normalViewPr>
  <p:slideViewPr>
    <p:cSldViewPr snapToGrid="0">
      <p:cViewPr varScale="1">
        <p:scale>
          <a:sx n="89" d="100"/>
          <a:sy n="89" d="100"/>
        </p:scale>
        <p:origin x="21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774"/>
    </p:cViewPr>
  </p:sorterViewPr>
  <p:notesViewPr>
    <p:cSldViewPr snapToGrid="0">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1">
                <a:latin typeface="Arial" charset="0"/>
              </a:defRPr>
            </a:lvl1pPr>
          </a:lstStyle>
          <a:p>
            <a:r>
              <a:rPr lang="en-US" dirty="0" smtClean="0"/>
              <a:t>Modern Apps Live! Orlando 2013</a:t>
            </a:r>
            <a:endParaRPr lang="en-US" dirty="0"/>
          </a:p>
        </p:txBody>
      </p:sp>
      <p:sp>
        <p:nvSpPr>
          <p:cNvPr id="194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1">
                <a:latin typeface="Arial" charset="0"/>
              </a:defRPr>
            </a:lvl1pPr>
          </a:lstStyle>
          <a:p>
            <a:endParaRPr lang="en-US"/>
          </a:p>
        </p:txBody>
      </p:sp>
      <p:sp>
        <p:nvSpPr>
          <p:cNvPr id="19460" name="Rectangle 4"/>
          <p:cNvSpPr>
            <a:spLocks noGrp="1" noChangeArrowheads="1"/>
          </p:cNvSpPr>
          <p:nvPr>
            <p:ph type="ftr" sz="quarter" idx="2"/>
          </p:nvPr>
        </p:nvSpPr>
        <p:spPr bwMode="auto">
          <a:xfrm>
            <a:off x="0" y="8686800"/>
            <a:ext cx="618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r>
              <a:rPr lang="en-US" dirty="0" smtClean="0"/>
              <a:t>©  2013 Modern Apps Live! All rights reserved.</a:t>
            </a:r>
            <a:endParaRPr lang="en-US" dirty="0"/>
          </a:p>
        </p:txBody>
      </p:sp>
    </p:spTree>
    <p:extLst>
      <p:ext uri="{BB962C8B-B14F-4D97-AF65-F5344CB8AC3E}">
        <p14:creationId xmlns:p14="http://schemas.microsoft.com/office/powerpoint/2010/main" val="1483757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Franklin Gothic Medium" pitchFamily="34" charset="0"/>
              </a:defRPr>
            </a:lvl1pPr>
          </a:lstStyle>
          <a:p>
            <a:r>
              <a:rPr lang="en-US" dirty="0" smtClean="0"/>
              <a:t>Modern Apps Live! Orlando 2013</a:t>
            </a:r>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Franklin Gothic Medium" pitchFamily="34" charset="0"/>
              </a:defRPr>
            </a:lvl1pPr>
          </a:lstStyle>
          <a:p>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6673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i="1">
                <a:latin typeface="Franklin Gothic Medium" pitchFamily="34" charset="0"/>
              </a:defRPr>
            </a:lvl1pPr>
          </a:lstStyle>
          <a:p>
            <a:r>
              <a:rPr lang="en-US" i="0" dirty="0" smtClean="0"/>
              <a:t>©  2013 Modern Apps Live! All rights reserved.</a:t>
            </a:r>
            <a:endParaRPr lang="en-US" dirty="0"/>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Franklin Gothic Medium" pitchFamily="34" charset="0"/>
              </a:defRPr>
            </a:lvl1pPr>
          </a:lstStyle>
          <a:p>
            <a:fld id="{7E88FDCC-C228-420D-B976-BF4E08C96FD3}" type="slidenum">
              <a:rPr lang="en-US"/>
              <a:pPr/>
              <a:t>‹#›</a:t>
            </a:fld>
            <a:endParaRPr lang="en-US"/>
          </a:p>
        </p:txBody>
      </p:sp>
    </p:spTree>
    <p:extLst>
      <p:ext uri="{BB962C8B-B14F-4D97-AF65-F5344CB8AC3E}">
        <p14:creationId xmlns:p14="http://schemas.microsoft.com/office/powerpoint/2010/main" val="291070714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Franklin Gothic Medium" pitchFamily="34" charset="0"/>
        <a:ea typeface="+mn-ea"/>
        <a:cs typeface="Arial" charset="0"/>
      </a:defRPr>
    </a:lvl1pPr>
    <a:lvl2pPr marL="233363" indent="9525" algn="l" rtl="0" fontAlgn="base">
      <a:spcBef>
        <a:spcPct val="30000"/>
      </a:spcBef>
      <a:spcAft>
        <a:spcPct val="0"/>
      </a:spcAft>
      <a:buChar char="•"/>
      <a:defRPr sz="1000" kern="1200">
        <a:solidFill>
          <a:schemeClr val="tx1"/>
        </a:solidFill>
        <a:latin typeface="Franklin Gothic Medium" pitchFamily="34" charset="0"/>
        <a:ea typeface="+mn-ea"/>
        <a:cs typeface="Arial" charset="0"/>
      </a:defRPr>
    </a:lvl2pPr>
    <a:lvl3pPr marL="457200" indent="-9525"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3pPr>
    <a:lvl4pPr marL="681038"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4pPr>
    <a:lvl5pPr marL="904875"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smtClean="0"/>
              <a:t>SharePoint Live! Orlando 2013</a:t>
            </a:r>
            <a:endParaRPr lang="en-US"/>
          </a:p>
        </p:txBody>
      </p:sp>
      <p:sp>
        <p:nvSpPr>
          <p:cNvPr id="6" name="Rectangle 6"/>
          <p:cNvSpPr>
            <a:spLocks noGrp="1" noChangeArrowheads="1"/>
          </p:cNvSpPr>
          <p:nvPr>
            <p:ph type="ftr" sz="quarter" idx="4"/>
          </p:nvPr>
        </p:nvSpPr>
        <p:spPr>
          <a:ln/>
        </p:spPr>
        <p:txBody>
          <a:bodyPr/>
          <a:lstStyle/>
          <a:p>
            <a:r>
              <a:rPr lang="en-US" i="0" smtClean="0"/>
              <a:t>©  2013 SharePoint Live! All rights reserved.</a:t>
            </a:r>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smtClean="0"/>
              <a:t>First a general discussion of taking an app to the web</a:t>
            </a:r>
            <a:r>
              <a:rPr lang="en-US" baseline="0" dirty="0" smtClean="0"/>
              <a:t> – overall pros and cons.</a:t>
            </a:r>
            <a:endParaRPr lang="en-US" dirty="0" smtClean="0"/>
          </a:p>
          <a:p>
            <a:pPr marL="171450" indent="-171450">
              <a:buFont typeface="Arial" panose="020B0604020202020204" pitchFamily="34" charset="0"/>
              <a:buChar char="•"/>
            </a:pPr>
            <a:r>
              <a:rPr lang="en-US" dirty="0" smtClean="0"/>
              <a:t>Look at the available</a:t>
            </a:r>
            <a:r>
              <a:rPr lang="en-US" baseline="0" dirty="0" smtClean="0"/>
              <a:t> JavaScript MVC* frameworks and the factors that go into choosing one.</a:t>
            </a:r>
          </a:p>
          <a:p>
            <a:pPr marL="171450" indent="-171450">
              <a:buFont typeface="Arial" panose="020B0604020202020204" pitchFamily="34" charset="0"/>
              <a:buChar char="•"/>
            </a:pPr>
            <a:r>
              <a:rPr lang="en-US" baseline="0" dirty="0" smtClean="0"/>
              <a:t>Remainder of the presentation will start on the front end and work towards the backend:</a:t>
            </a:r>
          </a:p>
          <a:p>
            <a:pPr marL="404813" lvl="1" indent="-171450">
              <a:buFont typeface="Arial" panose="020B0604020202020204" pitchFamily="34" charset="0"/>
              <a:buChar char="•"/>
            </a:pPr>
            <a:r>
              <a:rPr lang="en-US" baseline="0" dirty="0" smtClean="0"/>
              <a:t>An overview of the stack chosen for the </a:t>
            </a:r>
            <a:r>
              <a:rPr lang="en-US" baseline="0" dirty="0" err="1" smtClean="0"/>
              <a:t>MyVote</a:t>
            </a:r>
            <a:r>
              <a:rPr lang="en-US" baseline="0" dirty="0" smtClean="0"/>
              <a:t> HTML5 SPA</a:t>
            </a:r>
          </a:p>
          <a:p>
            <a:pPr marL="404813" lvl="1" indent="-171450">
              <a:buFont typeface="Arial" panose="020B0604020202020204" pitchFamily="34" charset="0"/>
              <a:buChar char="•"/>
            </a:pPr>
            <a:r>
              <a:rPr lang="en-US" baseline="0" dirty="0" smtClean="0"/>
              <a:t>Responsive Web Design techniques</a:t>
            </a:r>
          </a:p>
          <a:p>
            <a:pPr marL="404813" lvl="1" indent="-171450">
              <a:buFont typeface="Arial" panose="020B0604020202020204" pitchFamily="34" charset="0"/>
              <a:buChar char="•"/>
            </a:pPr>
            <a:r>
              <a:rPr lang="en-US" baseline="0" dirty="0" smtClean="0"/>
              <a:t>Use of Azure Mobile Services from JavaScript</a:t>
            </a:r>
          </a:p>
          <a:p>
            <a:pPr marL="404813" lvl="1" indent="-171450">
              <a:buFont typeface="Arial" panose="020B0604020202020204" pitchFamily="34" charset="0"/>
              <a:buChar char="•"/>
            </a:pPr>
            <a:r>
              <a:rPr lang="en-US" baseline="0" dirty="0" err="1" smtClean="0"/>
              <a:t>AngularJS</a:t>
            </a:r>
            <a:r>
              <a:rPr lang="en-US" baseline="0" dirty="0" smtClean="0"/>
              <a:t> with </a:t>
            </a:r>
            <a:r>
              <a:rPr lang="en-US" baseline="0" dirty="0" err="1" smtClean="0"/>
              <a:t>TypeScript</a:t>
            </a:r>
            <a:endParaRPr lang="en-US" baseline="0" dirty="0" smtClean="0"/>
          </a:p>
          <a:p>
            <a:pPr marL="404813" lvl="1" indent="-171450">
              <a:buFont typeface="Arial" panose="020B0604020202020204" pitchFamily="34" charset="0"/>
              <a:buChar char="•"/>
            </a:pPr>
            <a:r>
              <a:rPr lang="en-US" baseline="0" dirty="0" smtClean="0"/>
              <a:t>ASP.NET MVC, especially ways to leverage static typing as far into your JavaScript as possible</a:t>
            </a:r>
          </a:p>
          <a:p>
            <a:pPr marL="404813" lvl="1" indent="-171450">
              <a:buFont typeface="Arial" panose="020B0604020202020204" pitchFamily="34" charset="0"/>
              <a:buChar char="•"/>
            </a:pPr>
            <a:r>
              <a:rPr lang="en-US" baseline="0" dirty="0" smtClean="0"/>
              <a:t>ASP.NET Web API serving Business Objects from CSLA</a:t>
            </a:r>
          </a:p>
          <a:p>
            <a:pPr marL="404813"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Tree>
    <p:extLst>
      <p:ext uri="{BB962C8B-B14F-4D97-AF65-F5344CB8AC3E}">
        <p14:creationId xmlns:p14="http://schemas.microsoft.com/office/powerpoint/2010/main" val="3700867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sweet spot for responsive design is a balance of development effort and reach:</a:t>
            </a:r>
            <a:r>
              <a:rPr lang="en-US" baseline="0" dirty="0" smtClean="0"/>
              <a:t> responsive design techniques will get your content in front of the most eyeballs, in a usable way, with the least effort.</a:t>
            </a:r>
          </a:p>
          <a:p>
            <a:r>
              <a:rPr lang="en-US" baseline="0" dirty="0" smtClean="0"/>
              <a:t>Cheapest = design for desktop and cross your fingers on mobile. Lots of mobile users will bounce.</a:t>
            </a:r>
          </a:p>
          <a:p>
            <a:r>
              <a:rPr lang="en-US" dirty="0" smtClean="0"/>
              <a:t>Most Expensive</a:t>
            </a:r>
            <a:r>
              <a:rPr lang="en-US" baseline="0" dirty="0" smtClean="0"/>
              <a:t> = separate designs for phone, tablet, and desktop. May deliver the most optimal experience on each device, but costs a lot more to develop *and maintain*</a:t>
            </a:r>
          </a:p>
          <a:p>
            <a:endParaRPr lang="en-US" baseline="0" dirty="0" smtClean="0"/>
          </a:p>
          <a:p>
            <a:r>
              <a:rPr lang="en-US" baseline="0" dirty="0" smtClean="0"/>
              <a:t>You will naturally deliver a consistent experience across devices. Styling, navigation, UX will be familiar and help your users transition. You also have one set of HTML and styling resources to maintain – changing one naturally changes them all.</a:t>
            </a:r>
          </a:p>
          <a:p>
            <a:endParaRPr lang="en-US" baseline="0" dirty="0" smtClean="0"/>
          </a:p>
          <a:p>
            <a:r>
              <a:rPr lang="en-US" baseline="0" dirty="0" smtClean="0"/>
              <a:t>This approach forces you to first examine the value you’re delivering, then decide how to present it. Tendency when approaching a single platform can be to dive into wireframes before the content is fully realized.</a:t>
            </a:r>
          </a:p>
          <a:p>
            <a:endParaRPr lang="en-US" baseline="0" dirty="0" smtClean="0"/>
          </a:p>
          <a:p>
            <a:r>
              <a:rPr lang="en-US" baseline="0" dirty="0" smtClean="0"/>
              <a:t>Responsive design is about delivering the greatest possible user joy regardless of the access method. It is not a dogma or a recipe, it’s more of a mindset that is focused on experience first.</a:t>
            </a:r>
          </a:p>
          <a:p>
            <a:endParaRPr lang="en-US" baseline="0" dirty="0" smtClean="0"/>
          </a:p>
          <a:p>
            <a:r>
              <a:rPr lang="en-US" baseline="0" dirty="0" smtClean="0"/>
              <a:t>DEMO:</a:t>
            </a:r>
          </a:p>
          <a:p>
            <a:r>
              <a:rPr lang="en-US" baseline="0" dirty="0" smtClean="0"/>
              <a:t>Base template</a:t>
            </a:r>
          </a:p>
          <a:p>
            <a:r>
              <a:rPr lang="en-US" baseline="0" dirty="0" smtClean="0"/>
              <a:t>Site.css - .left-view primary and query styles</a:t>
            </a:r>
          </a:p>
          <a:p>
            <a:r>
              <a:rPr lang="en-US" baseline="0" dirty="0" smtClean="0"/>
              <a:t>Show difference in-browser with chrome inspector</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13</a:t>
            </a:fld>
            <a:endParaRPr lang="en-US"/>
          </a:p>
        </p:txBody>
      </p:sp>
    </p:spTree>
    <p:extLst>
      <p:ext uri="{BB962C8B-B14F-4D97-AF65-F5344CB8AC3E}">
        <p14:creationId xmlns:p14="http://schemas.microsoft.com/office/powerpoint/2010/main" val="82934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DEMO:</a:t>
            </a:r>
          </a:p>
          <a:p>
            <a:r>
              <a:rPr lang="en-US" baseline="0" dirty="0" smtClean="0"/>
              <a:t>Base template</a:t>
            </a:r>
          </a:p>
          <a:p>
            <a:r>
              <a:rPr lang="en-US" baseline="0" dirty="0" smtClean="0"/>
              <a:t>Site.css - .left-view primary and query styles</a:t>
            </a:r>
          </a:p>
          <a:p>
            <a:r>
              <a:rPr lang="en-US" baseline="0" dirty="0" smtClean="0"/>
              <a:t>Show difference in-browser with chrome inspector</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14</a:t>
            </a:fld>
            <a:endParaRPr lang="en-US"/>
          </a:p>
        </p:txBody>
      </p:sp>
    </p:spTree>
    <p:extLst>
      <p:ext uri="{BB962C8B-B14F-4D97-AF65-F5344CB8AC3E}">
        <p14:creationId xmlns:p14="http://schemas.microsoft.com/office/powerpoint/2010/main" val="1304733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a:t>
            </a:r>
            <a:r>
              <a:rPr lang="en-US" baseline="0" dirty="0" smtClean="0"/>
              <a:t> Websites is *excellent* for rapidly iterating on an MVC site. Deploy from </a:t>
            </a:r>
            <a:r>
              <a:rPr lang="en-US" baseline="0" dirty="0" err="1" smtClean="0"/>
              <a:t>Git</a:t>
            </a:r>
            <a:r>
              <a:rPr lang="en-US" baseline="0" dirty="0" smtClean="0"/>
              <a:t>, never touch Windows Server or IIS. How many times have you run </a:t>
            </a:r>
            <a:r>
              <a:rPr lang="en-US" baseline="0" dirty="0" err="1" smtClean="0"/>
              <a:t>aspnet_regiis</a:t>
            </a:r>
            <a:r>
              <a:rPr lang="en-US" baseline="0" dirty="0" smtClean="0"/>
              <a:t>?</a:t>
            </a:r>
          </a:p>
          <a:p>
            <a:endParaRPr lang="en-US" baseline="0" dirty="0" smtClean="0"/>
          </a:p>
          <a:p>
            <a:r>
              <a:rPr lang="en-US" baseline="0" dirty="0" smtClean="0"/>
              <a:t>Put local-only </a:t>
            </a:r>
            <a:r>
              <a:rPr lang="en-US" baseline="0" dirty="0" err="1" smtClean="0"/>
              <a:t>config</a:t>
            </a:r>
            <a:r>
              <a:rPr lang="en-US" baseline="0" dirty="0" smtClean="0"/>
              <a:t> (connection strings, server URLs, identities) in your </a:t>
            </a:r>
            <a:r>
              <a:rPr lang="en-US" baseline="0" dirty="0" err="1" smtClean="0"/>
              <a:t>web.config</a:t>
            </a:r>
            <a:r>
              <a:rPr lang="en-US" baseline="0" dirty="0" smtClean="0"/>
              <a:t>, replace </a:t>
            </a:r>
            <a:r>
              <a:rPr lang="en-US" baseline="0" dirty="0" err="1" smtClean="0"/>
              <a:t>appSettings</a:t>
            </a:r>
            <a:r>
              <a:rPr lang="en-US" baseline="0" dirty="0" smtClean="0"/>
              <a:t> in the hosted control panel</a:t>
            </a:r>
          </a:p>
          <a:p>
            <a:endParaRPr lang="en-US" baseline="0" dirty="0" smtClean="0"/>
          </a:p>
          <a:p>
            <a:r>
              <a:rPr lang="en-US" baseline="0" dirty="0" smtClean="0"/>
              <a:t>Deploy with </a:t>
            </a:r>
            <a:r>
              <a:rPr lang="en-US" baseline="0" dirty="0" err="1" smtClean="0"/>
              <a:t>Git</a:t>
            </a:r>
            <a:r>
              <a:rPr lang="en-US" baseline="0" dirty="0" smtClean="0"/>
              <a:t> Push</a:t>
            </a:r>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15</a:t>
            </a:fld>
            <a:endParaRPr lang="en-US"/>
          </a:p>
        </p:txBody>
      </p:sp>
    </p:spTree>
    <p:extLst>
      <p:ext uri="{BB962C8B-B14F-4D97-AF65-F5344CB8AC3E}">
        <p14:creationId xmlns:p14="http://schemas.microsoft.com/office/powerpoint/2010/main" val="2002710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Deploy with </a:t>
            </a:r>
            <a:r>
              <a:rPr lang="en-US" baseline="0" dirty="0" err="1" smtClean="0"/>
              <a:t>Git</a:t>
            </a:r>
            <a:r>
              <a:rPr lang="en-US" baseline="0" dirty="0" smtClean="0"/>
              <a:t> Push</a:t>
            </a:r>
          </a:p>
          <a:p>
            <a:endParaRPr lang="en-US" baseline="0" dirty="0" smtClean="0"/>
          </a:p>
          <a:p>
            <a:r>
              <a:rPr lang="en-US" baseline="0" dirty="0" smtClean="0"/>
              <a:t>Kudu console – https://myvote.scm.azurewebsites.net</a:t>
            </a:r>
          </a:p>
          <a:p>
            <a:endParaRPr lang="en-US" baseline="0" dirty="0" smtClean="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21</a:t>
            </a:fld>
            <a:endParaRPr lang="en-US"/>
          </a:p>
        </p:txBody>
      </p:sp>
    </p:spTree>
    <p:extLst>
      <p:ext uri="{BB962C8B-B14F-4D97-AF65-F5344CB8AC3E}">
        <p14:creationId xmlns:p14="http://schemas.microsoft.com/office/powerpoint/2010/main" val="2855091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Zumo</a:t>
            </a:r>
            <a:r>
              <a:rPr lang="en-US" dirty="0" smtClean="0"/>
              <a:t>” service client APIs</a:t>
            </a:r>
            <a:r>
              <a:rPr lang="en-US" baseline="0" dirty="0" smtClean="0"/>
              <a:t> for </a:t>
            </a:r>
            <a:r>
              <a:rPr lang="en-US" baseline="0" dirty="0" err="1" smtClean="0"/>
              <a:t>WinRT</a:t>
            </a:r>
            <a:r>
              <a:rPr lang="en-US" baseline="0" dirty="0" smtClean="0"/>
              <a:t> / Phone / </a:t>
            </a:r>
            <a:r>
              <a:rPr lang="en-US" baseline="0" dirty="0" err="1" smtClean="0"/>
              <a:t>iOS</a:t>
            </a:r>
            <a:r>
              <a:rPr lang="en-US" baseline="0" dirty="0" smtClean="0"/>
              <a:t> / Android / Web</a:t>
            </a:r>
          </a:p>
          <a:p>
            <a:endParaRPr lang="en-US" baseline="0" dirty="0" smtClean="0"/>
          </a:p>
          <a:p>
            <a:r>
              <a:rPr lang="en-US" baseline="0" dirty="0" smtClean="0"/>
              <a:t>Extremely simple social </a:t>
            </a:r>
            <a:r>
              <a:rPr lang="en-US" baseline="0" dirty="0" err="1" smtClean="0"/>
              <a:t>auth</a:t>
            </a:r>
            <a:r>
              <a:rPr lang="en-US" baseline="0" dirty="0" smtClean="0"/>
              <a:t> integration… until it isn’t</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aseline="0" dirty="0" smtClean="0"/>
              <a:t>Strategies for identity de-dup. Must trust the provider to have verified email ownership</a:t>
            </a:r>
            <a:endParaRPr lang="en-US" dirty="0" smtClean="0"/>
          </a:p>
          <a:p>
            <a:endParaRPr lang="en-US" baseline="0" dirty="0" smtClean="0"/>
          </a:p>
          <a:p>
            <a:r>
              <a:rPr lang="en-US" baseline="0" dirty="0" smtClean="0"/>
              <a:t>The JWT (JSON Web Token) returned from the </a:t>
            </a:r>
            <a:r>
              <a:rPr lang="en-US" baseline="0" dirty="0" err="1" smtClean="0"/>
              <a:t>Oauth</a:t>
            </a:r>
            <a:r>
              <a:rPr lang="en-US" baseline="0" dirty="0" smtClean="0"/>
              <a:t> provider can be authenticated from your service layer to verify user identity. More on this later.</a:t>
            </a:r>
          </a:p>
          <a:p>
            <a:endParaRPr lang="en-US" baseline="0" dirty="0" smtClean="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22</a:t>
            </a:fld>
            <a:endParaRPr lang="en-US"/>
          </a:p>
        </p:txBody>
      </p:sp>
    </p:spTree>
    <p:extLst>
      <p:ext uri="{BB962C8B-B14F-4D97-AF65-F5344CB8AC3E}">
        <p14:creationId xmlns:p14="http://schemas.microsoft.com/office/powerpoint/2010/main" val="3105606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NuGet</a:t>
            </a:r>
            <a:r>
              <a:rPr lang="en-US" baseline="0" dirty="0" smtClean="0"/>
              <a:t> package -&gt; </a:t>
            </a:r>
            <a:r>
              <a:rPr lang="en-US" baseline="0" dirty="0" err="1" smtClean="0"/>
              <a:t>js</a:t>
            </a:r>
            <a:r>
              <a:rPr lang="en-US" baseline="0" dirty="0" smtClean="0"/>
              <a:t> file (note we have </a:t>
            </a:r>
            <a:r>
              <a:rPr lang="en-US" baseline="0" dirty="0" err="1" smtClean="0"/>
              <a:t>TypeScript</a:t>
            </a:r>
            <a:r>
              <a:rPr lang="en-US" baseline="0" dirty="0" smtClean="0"/>
              <a:t> </a:t>
            </a:r>
            <a:r>
              <a:rPr lang="en-US" baseline="0" dirty="0" err="1" smtClean="0"/>
              <a:t>defs</a:t>
            </a:r>
            <a:r>
              <a:rPr lang="en-US" baseline="0" dirty="0" smtClean="0"/>
              <a:t>)</a:t>
            </a:r>
          </a:p>
          <a:p>
            <a:r>
              <a:rPr lang="en-US" baseline="0" dirty="0" err="1" smtClean="0"/>
              <a:t>Auth.ts</a:t>
            </a:r>
            <a:r>
              <a:rPr lang="en-US" baseline="0" dirty="0" smtClean="0"/>
              <a:t> </a:t>
            </a:r>
            <a:r>
              <a:rPr lang="en-US" b="1" baseline="0" dirty="0" smtClean="0">
                <a:solidFill>
                  <a:srgbClr val="FF0000"/>
                </a:solidFill>
              </a:rPr>
              <a:t>LOGIN method</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aseline="0" dirty="0" smtClean="0"/>
              <a:t>Mobile service client caching token with </a:t>
            </a:r>
            <a:r>
              <a:rPr lang="en-US" baseline="0" dirty="0" err="1" smtClean="0"/>
              <a:t>localStorage</a:t>
            </a:r>
            <a:r>
              <a:rPr lang="en-US" baseline="0" dirty="0" smtClean="0"/>
              <a:t> – edge cases here</a:t>
            </a:r>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23</a:t>
            </a:fld>
            <a:endParaRPr lang="en-US"/>
          </a:p>
        </p:txBody>
      </p:sp>
    </p:spTree>
    <p:extLst>
      <p:ext uri="{BB962C8B-B14F-4D97-AF65-F5344CB8AC3E}">
        <p14:creationId xmlns:p14="http://schemas.microsoft.com/office/powerpoint/2010/main" val="235947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AngularJS</a:t>
            </a:r>
            <a:r>
              <a:rPr lang="en-US" dirty="0" smtClean="0"/>
              <a:t> provides</a:t>
            </a:r>
            <a:r>
              <a:rPr lang="en-US" baseline="0" dirty="0" smtClean="0"/>
              <a:t> a complete, opinionated client-side framework that provides:</a:t>
            </a:r>
          </a:p>
          <a:p>
            <a:endParaRPr lang="en-US" baseline="0" dirty="0" smtClean="0"/>
          </a:p>
          <a:p>
            <a:pPr marL="171450" indent="-171450">
              <a:buFont typeface="Arial" panose="020B0604020202020204" pitchFamily="34" charset="0"/>
              <a:buChar char="•"/>
            </a:pPr>
            <a:r>
              <a:rPr lang="en-US" baseline="0" dirty="0" smtClean="0"/>
              <a:t>Data binding</a:t>
            </a:r>
          </a:p>
          <a:p>
            <a:pPr marL="404813" lvl="1" indent="-171450">
              <a:buFont typeface="Arial" panose="020B0604020202020204" pitchFamily="34" charset="0"/>
              <a:buChar char="•"/>
            </a:pPr>
            <a:r>
              <a:rPr lang="en-US" baseline="0" dirty="0" smtClean="0"/>
              <a:t>“handlebars-like” </a:t>
            </a:r>
            <a:r>
              <a:rPr lang="en-US" baseline="0" dirty="0" err="1" smtClean="0"/>
              <a:t>templating</a:t>
            </a:r>
            <a:r>
              <a:rPr lang="en-US" baseline="0" dirty="0" smtClean="0"/>
              <a:t> binds to $scope</a:t>
            </a:r>
          </a:p>
          <a:p>
            <a:pPr marL="171450" lvl="0" indent="-171450">
              <a:buFont typeface="Arial" panose="020B0604020202020204" pitchFamily="34" charset="0"/>
              <a:buChar char="•"/>
            </a:pPr>
            <a:r>
              <a:rPr lang="en-US" baseline="0" dirty="0" smtClean="0"/>
              <a:t>Declaratively create and consume your services. Very similar to MEF</a:t>
            </a:r>
          </a:p>
          <a:p>
            <a:pPr marL="171450" lvl="0" indent="-171450">
              <a:buFont typeface="Arial" panose="020B0604020202020204" pitchFamily="34" charset="0"/>
              <a:buChar char="•"/>
            </a:pPr>
            <a:r>
              <a:rPr lang="en-US" baseline="0" dirty="0" smtClean="0"/>
              <a:t>Services supply cross-cutting concerns like authentication, logging, REST client, routing, </a:t>
            </a:r>
            <a:r>
              <a:rPr lang="en-US" baseline="0" dirty="0" err="1" smtClean="0"/>
              <a:t>etc</a:t>
            </a:r>
            <a:endParaRPr lang="en-US" baseline="0" dirty="0" smtClean="0"/>
          </a:p>
          <a:p>
            <a:pPr marL="171450" lvl="0" indent="-171450">
              <a:buFont typeface="Arial" panose="020B0604020202020204" pitchFamily="34" charset="0"/>
              <a:buChar char="•"/>
            </a:pPr>
            <a:r>
              <a:rPr lang="en-US" baseline="0" dirty="0" smtClean="0"/>
              <a:t>Directives are “markup glue” that let you write structured HTML that pulls in behaviors. Think WPF attached behaviors.</a:t>
            </a:r>
          </a:p>
          <a:p>
            <a:pPr marL="171450" lvl="0" indent="-171450">
              <a:buFont typeface="Arial" panose="020B0604020202020204" pitchFamily="34" charset="0"/>
              <a:buChar char="•"/>
            </a:pPr>
            <a:r>
              <a:rPr lang="en-US" baseline="0" dirty="0" smtClean="0"/>
              <a:t>Routing by URL like ASP/NET MVC</a:t>
            </a:r>
          </a:p>
          <a:p>
            <a:pPr marL="171450" lvl="0" indent="-171450">
              <a:buFont typeface="Arial" panose="020B0604020202020204" pitchFamily="34" charset="0"/>
              <a:buChar char="•"/>
            </a:pPr>
            <a:r>
              <a:rPr lang="en-US" baseline="0" dirty="0" smtClean="0"/>
              <a:t>A REST client that removes a lot of boilerplate</a:t>
            </a:r>
          </a:p>
          <a:p>
            <a:pPr marL="171450" lvl="0" indent="-171450">
              <a:buFont typeface="Arial" panose="020B0604020202020204" pitchFamily="34" charset="0"/>
              <a:buChar char="•"/>
            </a:pPr>
            <a:r>
              <a:rPr lang="en-US" baseline="0" dirty="0" err="1" smtClean="0"/>
              <a:t>Async</a:t>
            </a:r>
            <a:r>
              <a:rPr lang="en-US" baseline="0" dirty="0" smtClean="0"/>
              <a:t> support in the form of promises. No more “arrow” code</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24</a:t>
            </a:fld>
            <a:endParaRPr lang="en-US"/>
          </a:p>
        </p:txBody>
      </p:sp>
    </p:spTree>
    <p:extLst>
      <p:ext uri="{BB962C8B-B14F-4D97-AF65-F5344CB8AC3E}">
        <p14:creationId xmlns:p14="http://schemas.microsoft.com/office/powerpoint/2010/main" val="16464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25</a:t>
            </a:fld>
            <a:endParaRPr lang="en-US"/>
          </a:p>
        </p:txBody>
      </p:sp>
    </p:spTree>
    <p:extLst>
      <p:ext uri="{BB962C8B-B14F-4D97-AF65-F5344CB8AC3E}">
        <p14:creationId xmlns:p14="http://schemas.microsoft.com/office/powerpoint/2010/main" val="2799373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vastly</a:t>
            </a:r>
            <a:r>
              <a:rPr lang="en-US" baseline="0" dirty="0" smtClean="0"/>
              <a:t> amplifies your JavaScript productivity and prepares you for ECMASCRIPT 6</a:t>
            </a:r>
          </a:p>
          <a:p>
            <a:r>
              <a:rPr lang="en-US" baseline="0" dirty="0" smtClean="0"/>
              <a:t>You get to find out if your JS is correct when you WRITE it, not when you RUN it</a:t>
            </a:r>
          </a:p>
          <a:p>
            <a:r>
              <a:rPr lang="en-US" baseline="0" dirty="0" smtClean="0"/>
              <a:t>You get really good IntelliSense</a:t>
            </a:r>
          </a:p>
          <a:p>
            <a:r>
              <a:rPr lang="en-US" baseline="0" dirty="0" smtClean="0"/>
              <a:t>The syntax is non-ambiguous and not too far from JavaScript, while removing a lot of noisy boilerplate</a:t>
            </a:r>
          </a:p>
          <a:p>
            <a:r>
              <a:rPr lang="en-US" baseline="0" dirty="0" smtClean="0"/>
              <a:t>Code output by the </a:t>
            </a:r>
            <a:r>
              <a:rPr lang="en-US" baseline="0" dirty="0" err="1" smtClean="0"/>
              <a:t>TypeScript</a:t>
            </a:r>
            <a:r>
              <a:rPr lang="en-US" baseline="0" dirty="0" smtClean="0"/>
              <a:t> compiler is easy to read and doesn’t look a lot different from the .</a:t>
            </a:r>
            <a:r>
              <a:rPr lang="en-US" baseline="0" dirty="0" err="1" smtClean="0"/>
              <a:t>ts</a:t>
            </a:r>
            <a:r>
              <a:rPr lang="en-US" baseline="0" dirty="0" smtClean="0"/>
              <a:t> file. You can step through it in the debugger and not get lost</a:t>
            </a:r>
          </a:p>
          <a:p>
            <a:r>
              <a:rPr lang="en-US" baseline="0" dirty="0" smtClean="0"/>
              <a:t>Use </a:t>
            </a:r>
            <a:r>
              <a:rPr lang="en-US" baseline="0" dirty="0" err="1" smtClean="0"/>
              <a:t>TypeLite</a:t>
            </a:r>
            <a:r>
              <a:rPr lang="en-US" baseline="0" dirty="0" smtClean="0"/>
              <a:t> to leverage your C# classes and skip the transposition and redundant maintenance issues</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26</a:t>
            </a:fld>
            <a:endParaRPr lang="en-US"/>
          </a:p>
        </p:txBody>
      </p:sp>
    </p:spTree>
    <p:extLst>
      <p:ext uri="{BB962C8B-B14F-4D97-AF65-F5344CB8AC3E}">
        <p14:creationId xmlns:p14="http://schemas.microsoft.com/office/powerpoint/2010/main" val="971122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and, there is no JavaScript CSLA</a:t>
            </a:r>
          </a:p>
          <a:p>
            <a:endParaRPr lang="en-US" dirty="0" smtClean="0"/>
          </a:p>
          <a:p>
            <a:r>
              <a:rPr lang="en-US" dirty="0" smtClean="0"/>
              <a:t>2. You are writing controllers</a:t>
            </a:r>
            <a:r>
              <a:rPr lang="en-US" baseline="0" dirty="0" smtClean="0"/>
              <a:t> and actions. No [</a:t>
            </a:r>
            <a:r>
              <a:rPr lang="en-US" baseline="0" dirty="0" err="1" smtClean="0"/>
              <a:t>DataContract</a:t>
            </a:r>
            <a:r>
              <a:rPr lang="en-US" baseline="0" dirty="0" smtClean="0"/>
              <a:t>]; you’re “close to the wire” and not dealing with leaky abstractions</a:t>
            </a:r>
          </a:p>
          <a:p>
            <a:r>
              <a:rPr lang="en-US" baseline="0" dirty="0" smtClean="0"/>
              <a:t>3. Convention based responses look at Accept header and serve the appropriate response. Being close to the wire lets you shape the response schema </a:t>
            </a:r>
            <a:endParaRPr lang="en-US" baseline="0" dirty="0"/>
          </a:p>
          <a:p>
            <a:r>
              <a:rPr lang="en-US" baseline="0" dirty="0" smtClean="0"/>
              <a:t>4. Web API 2 – attribute-based routing</a:t>
            </a:r>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27</a:t>
            </a:fld>
            <a:endParaRPr lang="en-US"/>
          </a:p>
        </p:txBody>
      </p:sp>
    </p:spTree>
    <p:extLst>
      <p:ext uri="{BB962C8B-B14F-4D97-AF65-F5344CB8AC3E}">
        <p14:creationId xmlns:p14="http://schemas.microsoft.com/office/powerpoint/2010/main" val="390924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google </a:t>
            </a:r>
            <a:r>
              <a:rPr lang="en-US" baseline="0" dirty="0" smtClean="0"/>
              <a:t>registration, create poll, vote, view results</a:t>
            </a:r>
          </a:p>
          <a:p>
            <a:r>
              <a:rPr lang="en-US" baseline="0" dirty="0" smtClean="0"/>
              <a:t>Android browse</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a:t>
            </a:fld>
            <a:endParaRPr lang="en-US"/>
          </a:p>
        </p:txBody>
      </p:sp>
    </p:spTree>
    <p:extLst>
      <p:ext uri="{BB962C8B-B14F-4D97-AF65-F5344CB8AC3E}">
        <p14:creationId xmlns:p14="http://schemas.microsoft.com/office/powerpoint/2010/main" val="419936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App.ts</a:t>
            </a:r>
            <a:r>
              <a:rPr lang="en-US" baseline="0" dirty="0" smtClean="0"/>
              <a:t> for bootstrap and routing</a:t>
            </a:r>
          </a:p>
          <a:p>
            <a:r>
              <a:rPr lang="en-US" baseline="0" dirty="0" err="1" smtClean="0"/>
              <a:t>TypeLite</a:t>
            </a:r>
            <a:r>
              <a:rPr lang="en-US" baseline="0" dirty="0" smtClean="0"/>
              <a:t> exposing our models</a:t>
            </a:r>
          </a:p>
          <a:p>
            <a:r>
              <a:rPr lang="en-US" baseline="0" dirty="0" err="1" smtClean="0"/>
              <a:t>Registration.ts</a:t>
            </a:r>
            <a:r>
              <a:rPr lang="en-US" baseline="0" dirty="0" smtClean="0"/>
              <a:t> for controller / scope</a:t>
            </a:r>
          </a:p>
          <a:p>
            <a:r>
              <a:rPr lang="en-US" baseline="0" dirty="0" smtClean="0"/>
              <a:t>Registration </a:t>
            </a:r>
            <a:r>
              <a:rPr lang="en-US" baseline="0" dirty="0" err="1" smtClean="0"/>
              <a:t>Cshtml</a:t>
            </a:r>
            <a:r>
              <a:rPr lang="en-US" baseline="0" dirty="0" smtClean="0"/>
              <a:t> with helpers</a:t>
            </a:r>
          </a:p>
          <a:p>
            <a:r>
              <a:rPr lang="en-US" baseline="0" dirty="0" smtClean="0"/>
              <a:t>Web API method in </a:t>
            </a:r>
            <a:r>
              <a:rPr lang="en-US" baseline="0" dirty="0" err="1" smtClean="0"/>
              <a:t>UserController</a:t>
            </a:r>
            <a:endParaRPr lang="en-US" baseline="0" dirty="0" smtClean="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28</a:t>
            </a:fld>
            <a:endParaRPr lang="en-US"/>
          </a:p>
        </p:txBody>
      </p:sp>
    </p:spTree>
    <p:extLst>
      <p:ext uri="{BB962C8B-B14F-4D97-AF65-F5344CB8AC3E}">
        <p14:creationId xmlns:p14="http://schemas.microsoft.com/office/powerpoint/2010/main" val="4135205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pullResult.cshtml</a:t>
            </a:r>
            <a:r>
              <a:rPr lang="en-US" dirty="0" smtClean="0"/>
              <a:t>, </a:t>
            </a:r>
            <a:r>
              <a:rPr lang="en-US" dirty="0" err="1" smtClean="0"/>
              <a:t>pollResult.ts</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30</a:t>
            </a:fld>
            <a:endParaRPr lang="en-US"/>
          </a:p>
        </p:txBody>
      </p:sp>
    </p:spTree>
    <p:extLst>
      <p:ext uri="{BB962C8B-B14F-4D97-AF65-F5344CB8AC3E}">
        <p14:creationId xmlns:p14="http://schemas.microsoft.com/office/powerpoint/2010/main" val="308774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Default.cshtml</a:t>
            </a:r>
            <a:r>
              <a:rPr lang="en-US" baseline="0" dirty="0" smtClean="0"/>
              <a:t> – line 30 – new poll message display</a:t>
            </a:r>
            <a:endParaRPr lang="en-US" dirty="0" smtClean="0"/>
          </a:p>
          <a:p>
            <a:r>
              <a:rPr lang="en-US" dirty="0" err="1" smtClean="0"/>
              <a:t>App.ts</a:t>
            </a:r>
            <a:r>
              <a:rPr lang="en-US" dirty="0" smtClean="0"/>
              <a:t> line 96 – listen for poll added, set new poll count</a:t>
            </a:r>
          </a:p>
          <a:p>
            <a:r>
              <a:rPr lang="en-US" dirty="0" err="1" smtClean="0"/>
              <a:t>Signalr.ts</a:t>
            </a:r>
            <a:r>
              <a:rPr lang="en-US" dirty="0" smtClean="0"/>
              <a:t> – public </a:t>
            </a:r>
            <a:r>
              <a:rPr lang="en-US" dirty="0" err="1" smtClean="0"/>
              <a:t>addPoll</a:t>
            </a:r>
            <a:r>
              <a:rPr lang="en-US" dirty="0" smtClean="0"/>
              <a:t>,</a:t>
            </a:r>
            <a:r>
              <a:rPr lang="en-US" baseline="0" dirty="0" smtClean="0"/>
              <a:t> </a:t>
            </a:r>
            <a:r>
              <a:rPr lang="en-US" baseline="0" dirty="0" err="1" smtClean="0"/>
              <a:t>pollAdded</a:t>
            </a:r>
            <a:r>
              <a:rPr lang="en-US" baseline="0" dirty="0" smtClean="0"/>
              <a:t> listener</a:t>
            </a:r>
          </a:p>
          <a:p>
            <a:r>
              <a:rPr lang="en-US" baseline="0" dirty="0" err="1" smtClean="0"/>
              <a:t>OwinStartup.cs</a:t>
            </a:r>
            <a:r>
              <a:rPr lang="en-US" baseline="0" dirty="0" smtClean="0"/>
              <a:t> – bootstrap to map </a:t>
            </a:r>
            <a:r>
              <a:rPr lang="en-US" baseline="0" dirty="0" err="1" smtClean="0"/>
              <a:t>signalr</a:t>
            </a:r>
            <a:r>
              <a:rPr lang="en-US" baseline="0" dirty="0" smtClean="0"/>
              <a:t> route</a:t>
            </a:r>
          </a:p>
          <a:p>
            <a:r>
              <a:rPr lang="en-US" baseline="0" dirty="0" err="1" smtClean="0"/>
              <a:t>MyVoteHub.cs</a:t>
            </a:r>
            <a:r>
              <a:rPr lang="en-US" baseline="0" dirty="0" smtClean="0"/>
              <a:t> – send message to all but sender (</a:t>
            </a:r>
            <a:r>
              <a:rPr lang="en-US" baseline="0" dirty="0" err="1" smtClean="0"/>
              <a:t>Clients.Others</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31</a:t>
            </a:fld>
            <a:endParaRPr lang="en-US"/>
          </a:p>
        </p:txBody>
      </p:sp>
    </p:spTree>
    <p:extLst>
      <p:ext uri="{BB962C8B-B14F-4D97-AF65-F5344CB8AC3E}">
        <p14:creationId xmlns:p14="http://schemas.microsoft.com/office/powerpoint/2010/main" val="92289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Chutzpah from</a:t>
            </a:r>
            <a:r>
              <a:rPr lang="en-US" baseline="0" dirty="0" smtClean="0"/>
              <a:t> console w/ coverage</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32</a:t>
            </a:fld>
            <a:endParaRPr lang="en-US"/>
          </a:p>
        </p:txBody>
      </p:sp>
    </p:spTree>
    <p:extLst>
      <p:ext uri="{BB962C8B-B14F-4D97-AF65-F5344CB8AC3E}">
        <p14:creationId xmlns:p14="http://schemas.microsoft.com/office/powerpoint/2010/main" val="950036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Authentication lets you claim a unique ID issued from a trusted authority (</a:t>
            </a:r>
            <a:r>
              <a:rPr lang="en-US" dirty="0" err="1" smtClean="0"/>
              <a:t>ZuMo</a:t>
            </a:r>
            <a:r>
              <a:rPr lang="en-US" dirty="0" smtClean="0"/>
              <a:t>)</a:t>
            </a:r>
          </a:p>
          <a:p>
            <a:r>
              <a:rPr lang="en-US" dirty="0" err="1" smtClean="0"/>
              <a:t>ZuMo</a:t>
            </a:r>
            <a:r>
              <a:rPr lang="en-US" baseline="0" dirty="0" smtClean="0"/>
              <a:t> will tell you someone “is who they say they are” but it’s up to you to decide what you want them to be able to do.</a:t>
            </a:r>
          </a:p>
          <a:p>
            <a:endParaRPr lang="en-US" dirty="0" smtClean="0"/>
          </a:p>
          <a:p>
            <a:r>
              <a:rPr lang="en-US" dirty="0" smtClean="0"/>
              <a:t>[DEMO] JWT authentication</a:t>
            </a:r>
          </a:p>
          <a:p>
            <a:endParaRPr lang="en-US" dirty="0" smtClean="0"/>
          </a:p>
          <a:p>
            <a:r>
              <a:rPr lang="en-US" dirty="0" smtClean="0"/>
              <a:t>----  </a:t>
            </a:r>
            <a:r>
              <a:rPr lang="en-US" dirty="0" err="1" smtClean="0"/>
              <a:t>MediaManager</a:t>
            </a:r>
            <a:r>
              <a:rPr lang="en-US" dirty="0" smtClean="0"/>
              <a:t> / </a:t>
            </a:r>
            <a:r>
              <a:rPr lang="en-US" dirty="0" err="1" smtClean="0"/>
              <a:t>Auth</a:t>
            </a:r>
            <a:r>
              <a:rPr lang="en-US" baseline="0" dirty="0" smtClean="0"/>
              <a:t> / </a:t>
            </a:r>
            <a:r>
              <a:rPr lang="en-US" dirty="0" err="1" smtClean="0"/>
              <a:t>JsonWebTokenValidationHandler</a:t>
            </a:r>
            <a:endParaRPr lang="en-US" dirty="0" smtClean="0"/>
          </a:p>
          <a:p>
            <a:endParaRPr lang="en-US" dirty="0" smtClean="0"/>
          </a:p>
          <a:p>
            <a:r>
              <a:rPr lang="en-US" dirty="0" smtClean="0"/>
              <a:t>Impersonation</a:t>
            </a:r>
            <a:r>
              <a:rPr lang="en-US" baseline="0" dirty="0" smtClean="0"/>
              <a:t> risk if JWT is intercepted or retrieved from </a:t>
            </a:r>
            <a:r>
              <a:rPr lang="en-US" baseline="0" dirty="0" err="1" smtClean="0"/>
              <a:t>localStorage</a:t>
            </a:r>
            <a:r>
              <a:rPr lang="en-US" baseline="0" dirty="0" smtClean="0"/>
              <a:t>. Can mitigate by requiring login every time, and </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34</a:t>
            </a:fld>
            <a:endParaRPr lang="en-US"/>
          </a:p>
        </p:txBody>
      </p:sp>
    </p:spTree>
    <p:extLst>
      <p:ext uri="{BB962C8B-B14F-4D97-AF65-F5344CB8AC3E}">
        <p14:creationId xmlns:p14="http://schemas.microsoft.com/office/powerpoint/2010/main" val="3112880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four primary dimensions to SPA performance – bandwidth, request count,</a:t>
            </a:r>
            <a:r>
              <a:rPr lang="en-US" baseline="0" dirty="0" smtClean="0"/>
              <a:t> DOM complexity, and JavaScript performance.</a:t>
            </a:r>
          </a:p>
          <a:p>
            <a:r>
              <a:rPr lang="en-US" baseline="0" dirty="0" smtClean="0"/>
              <a:t>Bundling &amp; </a:t>
            </a:r>
            <a:r>
              <a:rPr lang="en-US" baseline="0" dirty="0" err="1" smtClean="0"/>
              <a:t>minification</a:t>
            </a:r>
            <a:r>
              <a:rPr lang="en-US" baseline="0" dirty="0" smtClean="0"/>
              <a:t>, caching, and image </a:t>
            </a:r>
            <a:r>
              <a:rPr lang="en-US" baseline="0" dirty="0" err="1" smtClean="0"/>
              <a:t>spriting</a:t>
            </a:r>
            <a:r>
              <a:rPr lang="en-US" baseline="0" dirty="0" smtClean="0"/>
              <a:t> let you deal with the network layer issues.</a:t>
            </a:r>
          </a:p>
          <a:p>
            <a:r>
              <a:rPr lang="en-US" baseline="0" dirty="0" smtClean="0"/>
              <a:t>DOM complexity is a design-time issue. Think early and often about trimming the fat in your layouts.</a:t>
            </a:r>
          </a:p>
          <a:p>
            <a:r>
              <a:rPr lang="en-US" baseline="0" dirty="0" smtClean="0"/>
              <a:t>JavaScript performance:</a:t>
            </a:r>
          </a:p>
          <a:p>
            <a:r>
              <a:rPr lang="en-US" baseline="0" dirty="0" smtClean="0"/>
              <a:t> - Cache selectors</a:t>
            </a:r>
          </a:p>
          <a:p>
            <a:r>
              <a:rPr lang="en-US" baseline="0" dirty="0" smtClean="0"/>
              <a:t> - Use $on instead of $click etc. Put your selectors on top-level objects with a selector</a:t>
            </a:r>
          </a:p>
          <a:p>
            <a:r>
              <a:rPr lang="en-US" baseline="0" dirty="0" smtClean="0"/>
              <a:t> - </a:t>
            </a:r>
            <a:r>
              <a:rPr lang="en-US" baseline="0" dirty="0" err="1" smtClean="0"/>
              <a:t>Requestanimationframe</a:t>
            </a:r>
            <a:endParaRPr lang="en-US" baseline="0" dirty="0" smtClean="0"/>
          </a:p>
          <a:p>
            <a:endParaRPr lang="en-US" baseline="0" dirty="0" smtClean="0"/>
          </a:p>
          <a:p>
            <a:r>
              <a:rPr lang="en-US" baseline="0" dirty="0" smtClean="0"/>
              <a:t> </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35</a:t>
            </a:fld>
            <a:endParaRPr lang="en-US"/>
          </a:p>
        </p:txBody>
      </p:sp>
    </p:spTree>
    <p:extLst>
      <p:ext uri="{BB962C8B-B14F-4D97-AF65-F5344CB8AC3E}">
        <p14:creationId xmlns:p14="http://schemas.microsoft.com/office/powerpoint/2010/main" val="2154194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Bundle / Min in </a:t>
            </a:r>
            <a:r>
              <a:rPr lang="en-US" dirty="0" err="1" smtClean="0"/>
              <a:t>Global.asax.cs</a:t>
            </a:r>
            <a:r>
              <a:rPr lang="en-US" dirty="0" smtClean="0"/>
              <a:t>; tweak</a:t>
            </a:r>
            <a:r>
              <a:rPr lang="en-US" baseline="0" dirty="0" smtClean="0"/>
              <a:t> </a:t>
            </a:r>
            <a:r>
              <a:rPr lang="en-US" baseline="0" dirty="0" err="1" smtClean="0"/>
              <a:t>web.config</a:t>
            </a:r>
            <a:r>
              <a:rPr lang="en-US" baseline="0" dirty="0" smtClean="0"/>
              <a:t> and show debug vs. release</a:t>
            </a:r>
            <a:endParaRPr lang="en-US" dirty="0" smtClean="0"/>
          </a:p>
          <a:p>
            <a:endParaRPr lang="en-US" dirty="0" smtClean="0"/>
          </a:p>
          <a:p>
            <a:r>
              <a:rPr lang="en-US" dirty="0" smtClean="0"/>
              <a:t>Application Insights – NOT fully baked, definitely early stages</a:t>
            </a:r>
          </a:p>
          <a:p>
            <a:r>
              <a:rPr lang="en-US" dirty="0" smtClean="0"/>
              <a:t>  - </a:t>
            </a:r>
            <a:r>
              <a:rPr lang="en-US" dirty="0" err="1" smtClean="0"/>
              <a:t>Localhost</a:t>
            </a:r>
            <a:r>
              <a:rPr lang="en-US" baseline="0" dirty="0" smtClean="0"/>
              <a:t> in reporting</a:t>
            </a:r>
          </a:p>
          <a:p>
            <a:endParaRPr lang="en-US" baseline="0" dirty="0" smtClean="0"/>
          </a:p>
          <a:p>
            <a:r>
              <a:rPr lang="en-US" baseline="0" dirty="0" smtClean="0"/>
              <a:t>Monaco – make a tweak and see it live (start from azure mgmt. portal)</a:t>
            </a:r>
          </a:p>
          <a:p>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36</a:t>
            </a:fld>
            <a:endParaRPr lang="en-US"/>
          </a:p>
        </p:txBody>
      </p:sp>
    </p:spTree>
    <p:extLst>
      <p:ext uri="{BB962C8B-B14F-4D97-AF65-F5344CB8AC3E}">
        <p14:creationId xmlns:p14="http://schemas.microsoft.com/office/powerpoint/2010/main" val="2828402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Browser Compatibility</a:t>
            </a:r>
            <a:r>
              <a:rPr lang="en-US" baseline="0" dirty="0" smtClean="0"/>
              <a:t> is a constant struggle. There are libraries out there to extend your reach, but they all have drawbacks. First order of business is to understand your audience and tailor your efforts in development and testing.</a:t>
            </a:r>
          </a:p>
          <a:p>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37</a:t>
            </a:fld>
            <a:endParaRPr lang="en-US"/>
          </a:p>
        </p:txBody>
      </p:sp>
    </p:spTree>
    <p:extLst>
      <p:ext uri="{BB962C8B-B14F-4D97-AF65-F5344CB8AC3E}">
        <p14:creationId xmlns:p14="http://schemas.microsoft.com/office/powerpoint/2010/main" val="3956325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smtClean="0"/>
              <a:t>SharePoint Live! Orlando 2013</a:t>
            </a:r>
            <a:endParaRPr lang="en-US"/>
          </a:p>
        </p:txBody>
      </p:sp>
      <p:sp>
        <p:nvSpPr>
          <p:cNvPr id="6" name="Rectangle 6"/>
          <p:cNvSpPr>
            <a:spLocks noGrp="1" noChangeArrowheads="1"/>
          </p:cNvSpPr>
          <p:nvPr>
            <p:ph type="ftr" sz="quarter" idx="4"/>
          </p:nvPr>
        </p:nvSpPr>
        <p:spPr>
          <a:ln/>
        </p:spPr>
        <p:txBody>
          <a:bodyPr/>
          <a:lstStyle/>
          <a:p>
            <a:r>
              <a:rPr lang="en-US" i="0" smtClean="0"/>
              <a:t>©  2013 SharePoint Live! All rights reserved.</a:t>
            </a:r>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smtClean="0"/>
              <a:t>First a general discussion of taking an app to the web</a:t>
            </a:r>
            <a:r>
              <a:rPr lang="en-US" baseline="0" dirty="0" smtClean="0"/>
              <a:t> – overall pros and cons.</a:t>
            </a:r>
            <a:endParaRPr lang="en-US" dirty="0" smtClean="0"/>
          </a:p>
          <a:p>
            <a:pPr marL="171450" indent="-171450">
              <a:buFont typeface="Arial" panose="020B0604020202020204" pitchFamily="34" charset="0"/>
              <a:buChar char="•"/>
            </a:pPr>
            <a:r>
              <a:rPr lang="en-US" dirty="0" smtClean="0"/>
              <a:t>Look at the available</a:t>
            </a:r>
            <a:r>
              <a:rPr lang="en-US" baseline="0" dirty="0" smtClean="0"/>
              <a:t> JavaScript MVC* frameworks and the factors that go into choosing one.</a:t>
            </a:r>
          </a:p>
          <a:p>
            <a:pPr marL="171450" indent="-171450">
              <a:buFont typeface="Arial" panose="020B0604020202020204" pitchFamily="34" charset="0"/>
              <a:buChar char="•"/>
            </a:pPr>
            <a:r>
              <a:rPr lang="en-US" baseline="0" dirty="0" smtClean="0"/>
              <a:t>Remainder of the presentation will start on the front end and work towards the backend:</a:t>
            </a:r>
          </a:p>
          <a:p>
            <a:pPr marL="404813" lvl="1" indent="-171450">
              <a:buFont typeface="Arial" panose="020B0604020202020204" pitchFamily="34" charset="0"/>
              <a:buChar char="•"/>
            </a:pPr>
            <a:r>
              <a:rPr lang="en-US" baseline="0" dirty="0" smtClean="0"/>
              <a:t>An overview of the stack chosen for the </a:t>
            </a:r>
            <a:r>
              <a:rPr lang="en-US" baseline="0" dirty="0" err="1" smtClean="0"/>
              <a:t>MyVote</a:t>
            </a:r>
            <a:r>
              <a:rPr lang="en-US" baseline="0" dirty="0" smtClean="0"/>
              <a:t> HTML5 SPA</a:t>
            </a:r>
          </a:p>
          <a:p>
            <a:pPr marL="404813" lvl="1" indent="-171450">
              <a:buFont typeface="Arial" panose="020B0604020202020204" pitchFamily="34" charset="0"/>
              <a:buChar char="•"/>
            </a:pPr>
            <a:r>
              <a:rPr lang="en-US" baseline="0" dirty="0" smtClean="0"/>
              <a:t>Responsive Web Design techniques</a:t>
            </a:r>
          </a:p>
          <a:p>
            <a:pPr marL="404813" lvl="1" indent="-171450">
              <a:buFont typeface="Arial" panose="020B0604020202020204" pitchFamily="34" charset="0"/>
              <a:buChar char="•"/>
            </a:pPr>
            <a:r>
              <a:rPr lang="en-US" baseline="0" dirty="0" smtClean="0"/>
              <a:t>Use of Azure Mobile Services from JavaScript</a:t>
            </a:r>
          </a:p>
          <a:p>
            <a:pPr marL="404813" lvl="1" indent="-171450">
              <a:buFont typeface="Arial" panose="020B0604020202020204" pitchFamily="34" charset="0"/>
              <a:buChar char="•"/>
            </a:pPr>
            <a:r>
              <a:rPr lang="en-US" baseline="0" dirty="0" err="1" smtClean="0"/>
              <a:t>AngularJS</a:t>
            </a:r>
            <a:r>
              <a:rPr lang="en-US" baseline="0" dirty="0" smtClean="0"/>
              <a:t> with </a:t>
            </a:r>
            <a:r>
              <a:rPr lang="en-US" baseline="0" dirty="0" err="1" smtClean="0"/>
              <a:t>TypeScript</a:t>
            </a:r>
            <a:endParaRPr lang="en-US" baseline="0" dirty="0" smtClean="0"/>
          </a:p>
          <a:p>
            <a:pPr marL="404813" lvl="1" indent="-171450">
              <a:buFont typeface="Arial" panose="020B0604020202020204" pitchFamily="34" charset="0"/>
              <a:buChar char="•"/>
            </a:pPr>
            <a:r>
              <a:rPr lang="en-US" baseline="0" dirty="0" smtClean="0"/>
              <a:t>ASP.NET MVC, especially ways to leverage static typing as far into your JavaScript as possible</a:t>
            </a:r>
          </a:p>
          <a:p>
            <a:pPr marL="404813" lvl="1" indent="-171450">
              <a:buFont typeface="Arial" panose="020B0604020202020204" pitchFamily="34" charset="0"/>
              <a:buChar char="•"/>
            </a:pPr>
            <a:r>
              <a:rPr lang="en-US" baseline="0" dirty="0" smtClean="0"/>
              <a:t>ASP.NET Web API serving Business Objects from CSLA</a:t>
            </a:r>
          </a:p>
          <a:p>
            <a:pPr marL="404813"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Tree>
    <p:extLst>
      <p:ext uri="{BB962C8B-B14F-4D97-AF65-F5344CB8AC3E}">
        <p14:creationId xmlns:p14="http://schemas.microsoft.com/office/powerpoint/2010/main" val="239598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Delivering an app on the web (especially using a responsive design)</a:t>
            </a:r>
            <a:r>
              <a:rPr lang="en-US" baseline="0" dirty="0" smtClean="0"/>
              <a:t> is the sweet spot of code-to-eyeball ratio. Everyone in this room has a browser in their pocket. You can hedge your mobile bets with a responsive design and go native if you get a hit.</a:t>
            </a:r>
          </a:p>
          <a:p>
            <a:endParaRPr lang="en-US" baseline="0" dirty="0" smtClean="0"/>
          </a:p>
          <a:p>
            <a:r>
              <a:rPr lang="en-US" baseline="0" dirty="0" smtClean="0"/>
              <a:t>“Modern” – what does that mean?? I struggled with this…. For me– where is the innovation happening. What are USERS excited about. It is NOT about trends in languages/frameworks/hot-new-buzzword</a:t>
            </a:r>
          </a:p>
          <a:p>
            <a:endParaRPr lang="en-US" baseline="0" dirty="0" smtClean="0"/>
          </a:p>
          <a:p>
            <a:r>
              <a:rPr lang="en-US" baseline="0" dirty="0" smtClean="0"/>
              <a:t>When NOT?? Feature requiring you to go straight native – GPS, e.g. architectural field survey, (accelerometer) app that burps when you drop your phone</a:t>
            </a:r>
          </a:p>
          <a:p>
            <a:endParaRPr lang="en-US" baseline="0" dirty="0" smtClean="0"/>
          </a:p>
          <a:p>
            <a:r>
              <a:rPr lang="en-US" dirty="0" smtClean="0"/>
              <a:t>Your distribution</a:t>
            </a:r>
            <a:r>
              <a:rPr lang="en-US" baseline="0" dirty="0" smtClean="0"/>
              <a:t> method is server side – you decide when an update gets pushed. You can manage multiple </a:t>
            </a:r>
            <a:r>
              <a:rPr lang="en-US" baseline="0" dirty="0" err="1" smtClean="0"/>
              <a:t>dev</a:t>
            </a:r>
            <a:r>
              <a:rPr lang="en-US" baseline="0" dirty="0" smtClean="0"/>
              <a:t>/stage/prod environments and access them all from the same client. Get your prototypes in front of people quickly.</a:t>
            </a:r>
          </a:p>
          <a:p>
            <a:endParaRPr lang="en-US" baseline="0" dirty="0" smtClean="0"/>
          </a:p>
          <a:p>
            <a:r>
              <a:rPr lang="en-US" baseline="0" dirty="0" smtClean="0"/>
              <a:t>A/B testing – as simple as standing up two servers behind a load balancer. Compare to native A/B which (far as I have seen) requires ugly inline compromises).</a:t>
            </a:r>
          </a:p>
          <a:p>
            <a:endParaRPr lang="en-US" baseline="0" dirty="0" smtClean="0"/>
          </a:p>
          <a:p>
            <a:r>
              <a:rPr lang="en-US" baseline="0" dirty="0" smtClean="0"/>
              <a:t>Initial testing can be performed from any platform. Don’t need an </a:t>
            </a:r>
            <a:r>
              <a:rPr lang="en-US" baseline="0" dirty="0" err="1" smtClean="0"/>
              <a:t>iOS</a:t>
            </a:r>
            <a:r>
              <a:rPr lang="en-US" baseline="0" dirty="0" smtClean="0"/>
              <a:t>/Android device to check basic functionality. This is, however, the biggest multi-edged sword involved: you also must test for compatibility. Luckily with careful planning you can hit a good 80/20 mark without a lot of special-case code.</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4</a:t>
            </a:fld>
            <a:endParaRPr lang="en-US"/>
          </a:p>
        </p:txBody>
      </p:sp>
    </p:spTree>
    <p:extLst>
      <p:ext uri="{BB962C8B-B14F-4D97-AF65-F5344CB8AC3E}">
        <p14:creationId xmlns:p14="http://schemas.microsoft.com/office/powerpoint/2010/main" val="287651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 Backbone does not require a specific </a:t>
            </a:r>
            <a:r>
              <a:rPr lang="en-US" dirty="0" err="1" smtClean="0"/>
              <a:t>templating</a:t>
            </a:r>
            <a:r>
              <a:rPr lang="en-US" dirty="0" smtClean="0"/>
              <a:t> system, though most</a:t>
            </a:r>
            <a:r>
              <a:rPr lang="en-US" baseline="0" dirty="0" smtClean="0"/>
              <a:t> use Handlebars, which is string-based</a:t>
            </a:r>
            <a:endParaRPr lang="en-US" dirty="0" smtClean="0"/>
          </a:p>
          <a:p>
            <a:pPr marL="171450" indent="-171450">
              <a:buFont typeface="Arial" panose="020B0604020202020204" pitchFamily="34" charset="0"/>
              <a:buChar char="•"/>
            </a:pPr>
            <a:r>
              <a:rPr lang="en-US" dirty="0" smtClean="0"/>
              <a:t>Angular requires a set of workarounds and </a:t>
            </a:r>
            <a:r>
              <a:rPr lang="en-US" dirty="0" err="1" smtClean="0"/>
              <a:t>polyfills</a:t>
            </a:r>
            <a:endParaRPr lang="en-US" baseline="0" dirty="0" smtClean="0"/>
          </a:p>
          <a:p>
            <a:pPr marL="171450" indent="-171450">
              <a:buFont typeface="Arial" panose="020B0604020202020204" pitchFamily="34" charset="0"/>
              <a:buChar char="•"/>
            </a:pPr>
            <a:r>
              <a:rPr lang="en-US" dirty="0" smtClean="0"/>
              <a:t>For general</a:t>
            </a:r>
            <a:r>
              <a:rPr lang="en-US" baseline="0" dirty="0" smtClean="0"/>
              <a:t> back-compatibility you will need HTML5Shiv, maybe </a:t>
            </a:r>
            <a:r>
              <a:rPr lang="en-US" baseline="0" dirty="0" err="1" smtClean="0"/>
              <a:t>Modernizr</a:t>
            </a:r>
            <a:r>
              <a:rPr lang="en-US" baseline="0" dirty="0" smtClean="0"/>
              <a:t>, and probably JSON2 (for parse and </a:t>
            </a:r>
            <a:r>
              <a:rPr lang="en-US" baseline="0" dirty="0" err="1" smtClean="0"/>
              <a:t>stringify</a:t>
            </a:r>
            <a:r>
              <a:rPr lang="en-US" baseline="0" dirty="0" smtClean="0"/>
              <a:t>)</a:t>
            </a:r>
          </a:p>
          <a:p>
            <a:pPr marL="171450" indent="-171450">
              <a:buFont typeface="Arial" panose="020B0604020202020204" pitchFamily="34" charset="0"/>
              <a:buChar char="•"/>
            </a:pPr>
            <a:r>
              <a:rPr lang="en-US" baseline="0" dirty="0" smtClean="0"/>
              <a:t>Components == markup extensions (think custom HTML tags)</a:t>
            </a:r>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7</a:t>
            </a:fld>
            <a:endParaRPr lang="en-US"/>
          </a:p>
        </p:txBody>
      </p:sp>
    </p:spTree>
    <p:extLst>
      <p:ext uri="{BB962C8B-B14F-4D97-AF65-F5344CB8AC3E}">
        <p14:creationId xmlns:p14="http://schemas.microsoft.com/office/powerpoint/2010/main" val="41854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Choosing a framework</a:t>
            </a:r>
            <a:r>
              <a:rPr lang="en-US" baseline="0" dirty="0" smtClean="0"/>
              <a:t> is informed by:</a:t>
            </a:r>
          </a:p>
          <a:p>
            <a:pPr marL="171450" indent="-171450">
              <a:buFont typeface="Arial" panose="020B0604020202020204" pitchFamily="34" charset="0"/>
              <a:buChar char="•"/>
            </a:pPr>
            <a:r>
              <a:rPr lang="en-US" baseline="0" dirty="0" smtClean="0"/>
              <a:t>Your comfort with the patterns and conventions of the framework. You’ve used ASP.NET MVC? You’ll be happy with Knockout and Angular. Rails background? Ember.js will click. Like to compose your own architecture? Backbone.</a:t>
            </a:r>
          </a:p>
          <a:p>
            <a:pPr marL="171450" indent="-171450">
              <a:buFont typeface="Arial" panose="020B0604020202020204" pitchFamily="34" charset="0"/>
              <a:buChar char="•"/>
            </a:pPr>
            <a:r>
              <a:rPr lang="en-US" baseline="0" dirty="0" smtClean="0"/>
              <a:t>Look at the documentation (and user-generated content out there) and get a feel for how quickly you </a:t>
            </a:r>
            <a:r>
              <a:rPr lang="en-US" baseline="0" dirty="0" err="1" smtClean="0"/>
              <a:t>grok</a:t>
            </a:r>
            <a:r>
              <a:rPr lang="en-US" baseline="0" dirty="0" smtClean="0"/>
              <a:t> it. </a:t>
            </a:r>
          </a:p>
          <a:p>
            <a:pPr marL="171450" indent="-171450">
              <a:buFont typeface="Arial" panose="020B0604020202020204" pitchFamily="34" charset="0"/>
              <a:buChar char="•"/>
            </a:pPr>
            <a:r>
              <a:rPr lang="en-US" baseline="0" dirty="0" smtClean="0"/>
              <a:t>“Staying power” – you will need help. Look at the size and involvement of the community. Look at who backs the project and how active they are in its development</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8</a:t>
            </a:fld>
            <a:endParaRPr lang="en-US"/>
          </a:p>
        </p:txBody>
      </p:sp>
    </p:spTree>
    <p:extLst>
      <p:ext uri="{BB962C8B-B14F-4D97-AF65-F5344CB8AC3E}">
        <p14:creationId xmlns:p14="http://schemas.microsoft.com/office/powerpoint/2010/main" val="268564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Caveats:</a:t>
            </a:r>
          </a:p>
          <a:p>
            <a:pPr marL="171450" indent="-171450">
              <a:buFont typeface="Arial" panose="020B0604020202020204" pitchFamily="34" charset="0"/>
              <a:buChar char="•"/>
            </a:pPr>
            <a:r>
              <a:rPr lang="en-US" dirty="0" smtClean="0"/>
              <a:t>Searchers may not include “</a:t>
            </a:r>
            <a:r>
              <a:rPr lang="en-US" dirty="0" err="1" smtClean="0"/>
              <a:t>js</a:t>
            </a:r>
            <a:r>
              <a:rPr lang="en-US" dirty="0" smtClean="0"/>
              <a:t>” suffix</a:t>
            </a:r>
          </a:p>
          <a:p>
            <a:pPr marL="171450" indent="-171450">
              <a:buFont typeface="Arial" panose="020B0604020202020204" pitchFamily="34" charset="0"/>
              <a:buChar char="•"/>
            </a:pPr>
            <a:r>
              <a:rPr lang="en-US" dirty="0" smtClean="0"/>
              <a:t>Searches in English</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9</a:t>
            </a:fld>
            <a:endParaRPr lang="en-US"/>
          </a:p>
        </p:txBody>
      </p:sp>
    </p:spTree>
    <p:extLst>
      <p:ext uri="{BB962C8B-B14F-4D97-AF65-F5344CB8AC3E}">
        <p14:creationId xmlns:p14="http://schemas.microsoft.com/office/powerpoint/2010/main" val="4117148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volume </a:t>
            </a:r>
            <a:r>
              <a:rPr lang="en-US" dirty="0" err="1" smtClean="0"/>
              <a:t>vs</a:t>
            </a:r>
            <a:r>
              <a:rPr lang="en-US" dirty="0" smtClean="0"/>
              <a:t> trend and stability.. (bars are “area under the curve”)</a:t>
            </a:r>
          </a:p>
          <a:p>
            <a:endParaRPr lang="en-US" dirty="0" smtClean="0"/>
          </a:p>
          <a:p>
            <a:r>
              <a:rPr lang="en-US" dirty="0" smtClean="0"/>
              <a:t>Caveats:</a:t>
            </a:r>
          </a:p>
          <a:p>
            <a:pPr marL="171450" indent="-171450">
              <a:buFont typeface="Arial" panose="020B0604020202020204" pitchFamily="34" charset="0"/>
              <a:buChar char="•"/>
            </a:pPr>
            <a:r>
              <a:rPr lang="en-US" dirty="0" smtClean="0"/>
              <a:t>Searchers may not include “</a:t>
            </a:r>
            <a:r>
              <a:rPr lang="en-US" dirty="0" err="1" smtClean="0"/>
              <a:t>js</a:t>
            </a:r>
            <a:r>
              <a:rPr lang="en-US" dirty="0" smtClean="0"/>
              <a:t>” suffix</a:t>
            </a:r>
          </a:p>
          <a:p>
            <a:pPr marL="171450" indent="-171450">
              <a:buFont typeface="Arial" panose="020B0604020202020204" pitchFamily="34" charset="0"/>
              <a:buChar char="•"/>
            </a:pPr>
            <a:r>
              <a:rPr lang="en-US" dirty="0" smtClean="0"/>
              <a:t>Searches in English</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10</a:t>
            </a:fld>
            <a:endParaRPr lang="en-US"/>
          </a:p>
        </p:txBody>
      </p:sp>
    </p:spTree>
    <p:extLst>
      <p:ext uri="{BB962C8B-B14F-4D97-AF65-F5344CB8AC3E}">
        <p14:creationId xmlns:p14="http://schemas.microsoft.com/office/powerpoint/2010/main" val="321344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Usage is close…</a:t>
            </a:r>
          </a:p>
          <a:p>
            <a:r>
              <a:rPr lang="en-US" dirty="0" smtClean="0"/>
              <a:t>Questions versus answers</a:t>
            </a:r>
            <a:r>
              <a:rPr lang="en-US" baseline="0" dirty="0" smtClean="0"/>
              <a:t> --- Angular SO questions, Backbone </a:t>
            </a:r>
            <a:r>
              <a:rPr lang="en-US" baseline="0" dirty="0" err="1" smtClean="0"/>
              <a:t>SlideShare</a:t>
            </a:r>
            <a:r>
              <a:rPr lang="en-US" baseline="0" dirty="0" smtClean="0"/>
              <a:t> answers.</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11</a:t>
            </a:fld>
            <a:endParaRPr lang="en-US"/>
          </a:p>
        </p:txBody>
      </p:sp>
    </p:spTree>
    <p:extLst>
      <p:ext uri="{BB962C8B-B14F-4D97-AF65-F5344CB8AC3E}">
        <p14:creationId xmlns:p14="http://schemas.microsoft.com/office/powerpoint/2010/main" val="54102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stack, from front-end to back-end:</a:t>
            </a:r>
          </a:p>
          <a:p>
            <a:pPr marL="171450" indent="-171450">
              <a:buFont typeface="Arial" panose="020B0604020202020204" pitchFamily="34" charset="0"/>
              <a:buChar char="•"/>
            </a:pPr>
            <a:r>
              <a:rPr lang="en-US" dirty="0" smtClean="0"/>
              <a:t>An HTML5/CSS3 responsive web design that is targeted at IE10+,</a:t>
            </a:r>
            <a:r>
              <a:rPr lang="en-US" baseline="0" dirty="0" smtClean="0"/>
              <a:t> then try to hit the 20% issues</a:t>
            </a:r>
          </a:p>
          <a:p>
            <a:pPr marL="171450" indent="-171450">
              <a:buFont typeface="Arial" panose="020B0604020202020204" pitchFamily="34" charset="0"/>
              <a:buChar char="•"/>
            </a:pPr>
            <a:r>
              <a:rPr lang="en-US" baseline="0" dirty="0" smtClean="0"/>
              <a:t>Azure Websites for hosting, Azure Mobile Services for authentication</a:t>
            </a:r>
          </a:p>
          <a:p>
            <a:pPr marL="171450" indent="-171450">
              <a:buFont typeface="Arial" panose="020B0604020202020204" pitchFamily="34" charset="0"/>
              <a:buChar char="•"/>
            </a:pPr>
            <a:r>
              <a:rPr lang="en-US" baseline="0" dirty="0" err="1" smtClean="0"/>
              <a:t>AngularJS</a:t>
            </a:r>
            <a:r>
              <a:rPr lang="en-US" baseline="0" dirty="0" smtClean="0"/>
              <a:t> client-side framework</a:t>
            </a:r>
          </a:p>
          <a:p>
            <a:pPr marL="171450" indent="-171450">
              <a:buFont typeface="Arial" panose="020B0604020202020204" pitchFamily="34" charset="0"/>
              <a:buChar char="•"/>
            </a:pPr>
            <a:r>
              <a:rPr lang="en-US" baseline="0" dirty="0" smtClean="0"/>
              <a:t>ASP.NET web pages at the presentation layer. Opportunity for nice wins here with strong typing and </a:t>
            </a:r>
            <a:r>
              <a:rPr lang="en-US" baseline="0" dirty="0" err="1" smtClean="0"/>
              <a:t>HtmlHelpers</a:t>
            </a:r>
            <a:endParaRPr lang="en-US" baseline="0" dirty="0" smtClean="0"/>
          </a:p>
          <a:p>
            <a:pPr marL="171450" indent="-171450">
              <a:buFont typeface="Arial" panose="020B0604020202020204" pitchFamily="34" charset="0"/>
              <a:buChar char="•"/>
            </a:pPr>
            <a:r>
              <a:rPr lang="en-US" baseline="0" dirty="0" smtClean="0"/>
              <a:t>ASP.NET Web API is a great match for </a:t>
            </a:r>
            <a:r>
              <a:rPr lang="en-US" baseline="0" dirty="0" err="1" smtClean="0"/>
              <a:t>AngularJS</a:t>
            </a:r>
            <a:r>
              <a:rPr lang="en-US" baseline="0" dirty="0" smtClean="0"/>
              <a:t> $resource REST client</a:t>
            </a:r>
          </a:p>
          <a:p>
            <a:pPr marL="171450" indent="-171450">
              <a:buFont typeface="Arial" panose="020B0604020202020204" pitchFamily="34" charset="0"/>
              <a:buChar char="•"/>
            </a:pPr>
            <a:r>
              <a:rPr lang="en-US" baseline="0" dirty="0" smtClean="0"/>
              <a:t>CSLA standardizes the business rules. One codebase FTW!</a:t>
            </a:r>
          </a:p>
          <a:p>
            <a:pPr marL="171450" indent="-171450">
              <a:buFont typeface="Arial" panose="020B0604020202020204" pitchFamily="34" charset="0"/>
              <a:buChar char="•"/>
            </a:pPr>
            <a:r>
              <a:rPr lang="en-US" baseline="0" dirty="0" smtClean="0"/>
              <a:t>Azure SQL Server in the backend</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Everything is cloud hosted and can be deployed direct from a developer desktop.</a:t>
            </a:r>
            <a:endParaRPr lang="en-US" dirty="0"/>
          </a:p>
        </p:txBody>
      </p:sp>
      <p:sp>
        <p:nvSpPr>
          <p:cNvPr id="4" name="Header Placeholder 3"/>
          <p:cNvSpPr>
            <a:spLocks noGrp="1"/>
          </p:cNvSpPr>
          <p:nvPr>
            <p:ph type="hdr" sz="quarter" idx="10"/>
          </p:nvPr>
        </p:nvSpPr>
        <p:spPr/>
        <p:txBody>
          <a:bodyPr/>
          <a:lstStyle/>
          <a:p>
            <a:r>
              <a:rPr lang="en-US" smtClean="0"/>
              <a:t>Modern Apps Live! Orlando 2013</a:t>
            </a:r>
            <a:endParaRPr lang="en-US" dirty="0"/>
          </a:p>
        </p:txBody>
      </p:sp>
      <p:sp>
        <p:nvSpPr>
          <p:cNvPr id="5" name="Footer Placeholder 4"/>
          <p:cNvSpPr>
            <a:spLocks noGrp="1"/>
          </p:cNvSpPr>
          <p:nvPr>
            <p:ph type="ftr" sz="quarter" idx="11"/>
          </p:nvPr>
        </p:nvSpPr>
        <p:spPr/>
        <p:txBody>
          <a:bodyPr/>
          <a:lstStyle/>
          <a:p>
            <a:r>
              <a:rPr lang="en-US" i="0" smtClean="0"/>
              <a:t>©  2013 Modern Apps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12</a:t>
            </a:fld>
            <a:endParaRPr lang="en-US"/>
          </a:p>
        </p:txBody>
      </p:sp>
    </p:spTree>
    <p:extLst>
      <p:ext uri="{BB962C8B-B14F-4D97-AF65-F5344CB8AC3E}">
        <p14:creationId xmlns:p14="http://schemas.microsoft.com/office/powerpoint/2010/main" val="30529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Live! 360 DEV Las Vegas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40873464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180339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3372961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Live! 360 DEV Las Vegas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946229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Live! 3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68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55984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1833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63447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09187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5265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1"/>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5847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ive! 3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4274764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92754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5240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solidFill>
                  <a:prstClr val="white">
                    <a:tint val="75000"/>
                  </a:prstClr>
                </a:solidFill>
              </a:rPr>
              <a:pPr/>
              <a:t>3/13/2014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433EB1-7740-4DF8-A084-DB4A629F774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8663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34287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E51E94-D08C-431E-88FC-7EB62E529A19}"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397538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E51E94-D08C-431E-88FC-7EB62E529A19}" type="datetimeFigureOut">
              <a:rPr lang="en-US" smtClean="0"/>
              <a:t>3/13/2014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177847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E51E94-D08C-431E-88FC-7EB62E529A19}" type="datetimeFigureOut">
              <a:rPr lang="en-US" smtClean="0"/>
              <a:t>3/13/2014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326766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t>3/13/2014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363975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1"/>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128889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57617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51E94-D08C-431E-88FC-7EB62E529A19}" type="datetimeFigureOut">
              <a:rPr lang="en-US" smtClean="0"/>
              <a:t>3/13/2014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33EB1-7740-4DF8-A084-DB4A629F7746}" type="slidenum">
              <a:rPr lang="en-US" smtClean="0"/>
              <a:t>‹#›</a:t>
            </a:fld>
            <a:endParaRPr lang="en-US"/>
          </a:p>
        </p:txBody>
      </p:sp>
    </p:spTree>
    <p:extLst>
      <p:ext uri="{BB962C8B-B14F-4D97-AF65-F5344CB8AC3E}">
        <p14:creationId xmlns:p14="http://schemas.microsoft.com/office/powerpoint/2010/main" val="2708812148"/>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3FE51E94-D08C-431E-88FC-7EB62E529A19}" type="datetimeFigureOut">
              <a:rPr lang="en-US" smtClean="0">
                <a:solidFill>
                  <a:prstClr val="white">
                    <a:tint val="75000"/>
                  </a:prstClr>
                </a:solidFill>
                <a:latin typeface="Calibri"/>
              </a:rPr>
              <a:pPr eaLnBrk="1" fontAlgn="auto" hangingPunct="1">
                <a:spcBef>
                  <a:spcPts val="0"/>
                </a:spcBef>
                <a:spcAft>
                  <a:spcPts val="0"/>
                </a:spcAft>
              </a:pPr>
              <a:t>3/13/2014</a:t>
            </a:fld>
            <a:endParaRPr lang="en-US">
              <a:solidFill>
                <a:prstClr val="white">
                  <a:tint val="75000"/>
                </a:prstClr>
              </a:solidFill>
              <a:latin typeface="Calibri"/>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white">
                  <a:tint val="75000"/>
                </a:prstClr>
              </a:solidFill>
              <a:latin typeface="Calibri"/>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AA433EB1-7740-4DF8-A084-DB4A629F7746}" type="slidenum">
              <a:rPr lang="en-US" smtClean="0">
                <a:solidFill>
                  <a:prstClr val="white">
                    <a:tint val="75000"/>
                  </a:prstClr>
                </a:solidFill>
                <a:latin typeface="Calibri"/>
              </a:rPr>
              <a:pPr eaLnBrk="1" fontAlgn="auto" hangingPunct="1">
                <a:spcBef>
                  <a:spcPts val="0"/>
                </a:spcBef>
                <a:spcAft>
                  <a:spcPts val="0"/>
                </a:spcAft>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4107777094"/>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62001" y="2930526"/>
            <a:ext cx="7343775"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gn="r">
              <a:defRPr/>
            </a:pPr>
            <a:r>
              <a:rPr lang="en-US" sz="4000" dirty="0">
                <a:solidFill>
                  <a:schemeClr val="accent5">
                    <a:lumMod val="60000"/>
                    <a:lumOff val="40000"/>
                  </a:schemeClr>
                </a:solidFill>
              </a:rPr>
              <a:t>Building a </a:t>
            </a:r>
            <a:r>
              <a:rPr lang="en-US" sz="4000" dirty="0" smtClean="0">
                <a:solidFill>
                  <a:schemeClr val="accent5">
                    <a:lumMod val="60000"/>
                    <a:lumOff val="40000"/>
                  </a:schemeClr>
                </a:solidFill>
              </a:rPr>
              <a:t>Smart Client with HTML5 and JavaScript</a:t>
            </a:r>
            <a:endParaRPr lang="en-US" sz="4000" dirty="0">
              <a:solidFill>
                <a:schemeClr val="accent5">
                  <a:lumMod val="60000"/>
                  <a:lumOff val="40000"/>
                </a:schemeClr>
              </a:solidFill>
            </a:endParaRPr>
          </a:p>
        </p:txBody>
      </p:sp>
      <p:sp>
        <p:nvSpPr>
          <p:cNvPr id="6" name="Rectangle 5"/>
          <p:cNvSpPr>
            <a:spLocks noChangeArrowheads="1"/>
          </p:cNvSpPr>
          <p:nvPr/>
        </p:nvSpPr>
        <p:spPr bwMode="auto">
          <a:xfrm>
            <a:off x="4022725" y="3954463"/>
            <a:ext cx="39878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fontAlgn="auto" hangingPunct="1">
              <a:spcBef>
                <a:spcPts val="0"/>
              </a:spcBef>
              <a:spcAft>
                <a:spcPts val="0"/>
              </a:spcAft>
              <a:defRPr/>
            </a:pPr>
            <a:r>
              <a:rPr lang="en-US" sz="3200" b="1" dirty="0" smtClean="0">
                <a:solidFill>
                  <a:prstClr val="white"/>
                </a:solidFill>
                <a:effectLst>
                  <a:outerShdw blurRad="38100" dist="38100" dir="2700000" algn="tl">
                    <a:srgbClr val="000000"/>
                  </a:outerShdw>
                </a:effectLst>
                <a:latin typeface="Arial" charset="0"/>
              </a:rPr>
              <a:t>Aidan Ryan</a:t>
            </a:r>
            <a:endParaRPr lang="en-US" sz="2800" b="1" dirty="0">
              <a:solidFill>
                <a:prstClr val="white"/>
              </a:solidFill>
              <a:effectLst>
                <a:outerShdw blurRad="38100" dist="38100" dir="2700000" algn="tl">
                  <a:srgbClr val="000000"/>
                </a:outerShdw>
              </a:effectLst>
              <a:latin typeface="Arial" charset="0"/>
            </a:endParaRPr>
          </a:p>
          <a:p>
            <a:pPr algn="r" eaLnBrk="1" fontAlgn="auto" hangingPunct="1">
              <a:spcBef>
                <a:spcPts val="0"/>
              </a:spcBef>
              <a:spcAft>
                <a:spcPts val="0"/>
              </a:spcAft>
              <a:defRPr/>
            </a:pPr>
            <a:r>
              <a:rPr lang="en-US" sz="2400" b="1" dirty="0" smtClean="0">
                <a:solidFill>
                  <a:srgbClr val="FFFF00"/>
                </a:solidFill>
                <a:latin typeface="Arial" charset="0"/>
              </a:rPr>
              <a:t>Solutions Architect</a:t>
            </a:r>
          </a:p>
          <a:p>
            <a:pPr algn="r" eaLnBrk="1" fontAlgn="auto" hangingPunct="1">
              <a:spcBef>
                <a:spcPts val="0"/>
              </a:spcBef>
              <a:spcAft>
                <a:spcPts val="0"/>
              </a:spcAft>
              <a:defRPr/>
            </a:pPr>
            <a:r>
              <a:rPr lang="en-US" sz="2400" b="1" dirty="0" smtClean="0">
                <a:solidFill>
                  <a:srgbClr val="FFFF00"/>
                </a:solidFill>
                <a:latin typeface="Arial" charset="0"/>
              </a:rPr>
              <a:t>@</a:t>
            </a:r>
            <a:r>
              <a:rPr lang="en-US" sz="2400" b="1" dirty="0" err="1" smtClean="0">
                <a:solidFill>
                  <a:srgbClr val="FFFF00"/>
                </a:solidFill>
                <a:latin typeface="Arial" charset="0"/>
              </a:rPr>
              <a:t>ajryan</a:t>
            </a:r>
            <a:endParaRPr lang="en-US" sz="2400" b="1" dirty="0">
              <a:solidFill>
                <a:srgbClr val="FFFF00"/>
              </a:solidFill>
              <a:latin typeface="Arial" charset="0"/>
            </a:endParaRPr>
          </a:p>
          <a:p>
            <a:pPr eaLnBrk="1" fontAlgn="auto" hangingPunct="1">
              <a:spcBef>
                <a:spcPts val="0"/>
              </a:spcBef>
              <a:spcAft>
                <a:spcPts val="0"/>
              </a:spcAft>
              <a:defRPr/>
            </a:pPr>
            <a:endParaRPr lang="en-US" sz="1800" b="1" dirty="0">
              <a:solidFill>
                <a:srgbClr val="FFCC00"/>
              </a:solidFill>
              <a:latin typeface="Arial" charset="0"/>
            </a:endParaRPr>
          </a:p>
          <a:p>
            <a:pPr eaLnBrk="1" fontAlgn="auto" hangingPunct="1">
              <a:spcBef>
                <a:spcPts val="0"/>
              </a:spcBef>
              <a:spcAft>
                <a:spcPts val="0"/>
              </a:spcAft>
              <a:defRPr/>
            </a:pPr>
            <a:endParaRPr lang="en-US" sz="1400" dirty="0">
              <a:solidFill>
                <a:prstClr val="white"/>
              </a:solidFill>
              <a:latin typeface="Times New Roman" pitchFamily="28" charset="0"/>
            </a:endParaRPr>
          </a:p>
        </p:txBody>
      </p:sp>
      <p:sp>
        <p:nvSpPr>
          <p:cNvPr id="7" name="Text Box 7"/>
          <p:cNvSpPr txBox="1">
            <a:spLocks noChangeArrowheads="1"/>
          </p:cNvSpPr>
          <p:nvPr/>
        </p:nvSpPr>
        <p:spPr bwMode="auto">
          <a:xfrm>
            <a:off x="5647313" y="5469083"/>
            <a:ext cx="23632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eaLnBrk="1" fontAlgn="auto" hangingPunct="1">
              <a:spcBef>
                <a:spcPts val="0"/>
              </a:spcBef>
              <a:spcAft>
                <a:spcPts val="0"/>
              </a:spcAft>
            </a:pPr>
            <a:r>
              <a:rPr lang="en-US" sz="2000" dirty="0">
                <a:solidFill>
                  <a:prstClr val="white"/>
                </a:solidFill>
                <a:latin typeface="Arial" charset="0"/>
              </a:rPr>
              <a:t>Level: </a:t>
            </a:r>
            <a:r>
              <a:rPr lang="en-US" sz="2000" dirty="0">
                <a:solidFill>
                  <a:srgbClr val="FFFF00"/>
                </a:solidFill>
                <a:latin typeface="Arial" charset="0"/>
              </a:rPr>
              <a:t>Intermediate</a:t>
            </a:r>
          </a:p>
          <a:p>
            <a:pPr algn="r" eaLnBrk="1" fontAlgn="auto" hangingPunct="1">
              <a:spcBef>
                <a:spcPts val="0"/>
              </a:spcBef>
              <a:spcAft>
                <a:spcPts val="0"/>
              </a:spcAft>
            </a:pPr>
            <a:endParaRPr lang="en-US" b="1" dirty="0">
              <a:solidFill>
                <a:prstClr val="white"/>
              </a:solidFill>
              <a:latin typeface="Arial" charset="0"/>
            </a:endParaRPr>
          </a:p>
        </p:txBody>
      </p:sp>
    </p:spTree>
    <p:extLst>
      <p:ext uri="{BB962C8B-B14F-4D97-AF65-F5344CB8AC3E}">
        <p14:creationId xmlns:p14="http://schemas.microsoft.com/office/powerpoint/2010/main" val="16242517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Mindshare</a:t>
            </a:r>
            <a:endParaRPr lang="en-US" dirty="0"/>
          </a:p>
        </p:txBody>
      </p:sp>
      <p:sp>
        <p:nvSpPr>
          <p:cNvPr id="4" name="Rectangle 3"/>
          <p:cNvSpPr/>
          <p:nvPr/>
        </p:nvSpPr>
        <p:spPr bwMode="auto">
          <a:xfrm>
            <a:off x="1421027" y="1631092"/>
            <a:ext cx="6042454" cy="815546"/>
          </a:xfrm>
          <a:prstGeom prst="rect">
            <a:avLst/>
          </a:prstGeom>
          <a:solidFill>
            <a:schemeClr val="tx1"/>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pic>
        <p:nvPicPr>
          <p:cNvPr id="3" name="Picture 2"/>
          <p:cNvPicPr>
            <a:picLocks noChangeAspect="1"/>
          </p:cNvPicPr>
          <p:nvPr/>
        </p:nvPicPr>
        <p:blipFill>
          <a:blip r:embed="rId3"/>
          <a:stretch>
            <a:fillRect/>
          </a:stretch>
        </p:blipFill>
        <p:spPr>
          <a:xfrm>
            <a:off x="1620537" y="1822235"/>
            <a:ext cx="5581650" cy="371475"/>
          </a:xfrm>
          <a:prstGeom prst="rect">
            <a:avLst/>
          </a:prstGeom>
        </p:spPr>
      </p:pic>
      <p:pic>
        <p:nvPicPr>
          <p:cNvPr id="6" name="Picture 5"/>
          <p:cNvPicPr>
            <a:picLocks noChangeAspect="1"/>
          </p:cNvPicPr>
          <p:nvPr/>
        </p:nvPicPr>
        <p:blipFill>
          <a:blip r:embed="rId4"/>
          <a:stretch>
            <a:fillRect/>
          </a:stretch>
        </p:blipFill>
        <p:spPr>
          <a:xfrm>
            <a:off x="457200" y="3147621"/>
            <a:ext cx="7677150" cy="2800350"/>
          </a:xfrm>
          <a:prstGeom prst="rect">
            <a:avLst/>
          </a:prstGeom>
        </p:spPr>
      </p:pic>
    </p:spTree>
    <p:extLst>
      <p:ext uri="{BB962C8B-B14F-4D97-AF65-F5344CB8AC3E}">
        <p14:creationId xmlns:p14="http://schemas.microsoft.com/office/powerpoint/2010/main" val="228243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Mindshare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44835433"/>
              </p:ext>
            </p:extLst>
          </p:nvPr>
        </p:nvGraphicFramePr>
        <p:xfrm>
          <a:off x="272143" y="1625600"/>
          <a:ext cx="8316684" cy="4263570"/>
        </p:xfrm>
        <a:graphic>
          <a:graphicData uri="http://schemas.openxmlformats.org/drawingml/2006/table">
            <a:tbl>
              <a:tblPr firstRow="1" bandRow="1">
                <a:tableStyleId>{5C22544A-7EE6-4342-B048-85BDC9FD1C3A}</a:tableStyleId>
              </a:tblPr>
              <a:tblGrid>
                <a:gridCol w="2079171"/>
                <a:gridCol w="2079171"/>
                <a:gridCol w="2079171"/>
                <a:gridCol w="2079171"/>
              </a:tblGrid>
              <a:tr h="1625938">
                <a:tc>
                  <a:txBody>
                    <a:bodyPr/>
                    <a:lstStyle/>
                    <a:p>
                      <a:r>
                        <a:rPr lang="en-US" dirty="0" smtClean="0"/>
                        <a:t>Framework / Library</a:t>
                      </a:r>
                      <a:endParaRPr lang="en-US" dirty="0"/>
                    </a:p>
                  </a:txBody>
                  <a:tcPr/>
                </a:tc>
                <a:tc>
                  <a:txBody>
                    <a:bodyPr/>
                    <a:lstStyle/>
                    <a:p>
                      <a:r>
                        <a:rPr lang="en-US" dirty="0" err="1" smtClean="0"/>
                        <a:t>StackOverflow</a:t>
                      </a:r>
                      <a:r>
                        <a:rPr lang="en-US" dirty="0" smtClean="0"/>
                        <a:t> Questions</a:t>
                      </a:r>
                      <a:endParaRPr lang="en-US" dirty="0"/>
                    </a:p>
                  </a:txBody>
                  <a:tcPr/>
                </a:tc>
                <a:tc>
                  <a:txBody>
                    <a:bodyPr/>
                    <a:lstStyle/>
                    <a:p>
                      <a:r>
                        <a:rPr lang="en-US" dirty="0" err="1" smtClean="0"/>
                        <a:t>GitHub</a:t>
                      </a:r>
                      <a:r>
                        <a:rPr lang="en-US" dirty="0" smtClean="0"/>
                        <a:t> Stars/Forks</a:t>
                      </a:r>
                      <a:endParaRPr lang="en-US" dirty="0"/>
                    </a:p>
                  </a:txBody>
                  <a:tcPr/>
                </a:tc>
                <a:tc>
                  <a:txBody>
                    <a:bodyPr/>
                    <a:lstStyle/>
                    <a:p>
                      <a:r>
                        <a:rPr lang="en-US" dirty="0" err="1" smtClean="0"/>
                        <a:t>Slideshare</a:t>
                      </a:r>
                      <a:r>
                        <a:rPr lang="en-US" dirty="0" smtClean="0"/>
                        <a:t> Count</a:t>
                      </a:r>
                      <a:endParaRPr lang="en-US" dirty="0"/>
                    </a:p>
                  </a:txBody>
                  <a:tcPr/>
                </a:tc>
              </a:tr>
              <a:tr h="659408">
                <a:tc>
                  <a:txBody>
                    <a:bodyPr/>
                    <a:lstStyle/>
                    <a:p>
                      <a:r>
                        <a:rPr lang="en-US" dirty="0" smtClean="0"/>
                        <a:t>Knockout</a:t>
                      </a:r>
                      <a:endParaRPr lang="en-US" dirty="0"/>
                    </a:p>
                  </a:txBody>
                  <a:tcPr/>
                </a:tc>
                <a:tc>
                  <a:txBody>
                    <a:bodyPr/>
                    <a:lstStyle/>
                    <a:p>
                      <a:r>
                        <a:rPr lang="en-US" dirty="0" smtClean="0"/>
                        <a:t>9,778</a:t>
                      </a:r>
                      <a:endParaRPr lang="en-US" dirty="0"/>
                    </a:p>
                  </a:txBody>
                  <a:tcPr/>
                </a:tc>
                <a:tc>
                  <a:txBody>
                    <a:bodyPr/>
                    <a:lstStyle/>
                    <a:p>
                      <a:r>
                        <a:rPr lang="en-US" dirty="0" smtClean="0"/>
                        <a:t>4,732</a:t>
                      </a:r>
                      <a:r>
                        <a:rPr lang="en-US" baseline="0" dirty="0" smtClean="0"/>
                        <a:t> / 776</a:t>
                      </a:r>
                      <a:endParaRPr lang="en-US" dirty="0"/>
                    </a:p>
                  </a:txBody>
                  <a:tcPr/>
                </a:tc>
                <a:tc>
                  <a:txBody>
                    <a:bodyPr/>
                    <a:lstStyle/>
                    <a:p>
                      <a:r>
                        <a:rPr lang="en-US" dirty="0" smtClean="0"/>
                        <a:t>4,404</a:t>
                      </a:r>
                      <a:endParaRPr lang="en-US" dirty="0"/>
                    </a:p>
                  </a:txBody>
                  <a:tcPr/>
                </a:tc>
              </a:tr>
              <a:tr h="659408">
                <a:tc>
                  <a:txBody>
                    <a:bodyPr/>
                    <a:lstStyle/>
                    <a:p>
                      <a:r>
                        <a:rPr lang="en-US" dirty="0" smtClean="0"/>
                        <a:t>Backbone</a:t>
                      </a:r>
                      <a:endParaRPr lang="en-US" dirty="0"/>
                    </a:p>
                  </a:txBody>
                  <a:tcPr/>
                </a:tc>
                <a:tc>
                  <a:txBody>
                    <a:bodyPr/>
                    <a:lstStyle/>
                    <a:p>
                      <a:r>
                        <a:rPr lang="en-US" dirty="0" smtClean="0"/>
                        <a:t>13,899</a:t>
                      </a:r>
                      <a:endParaRPr lang="en-US" dirty="0"/>
                    </a:p>
                  </a:txBody>
                  <a:tcPr/>
                </a:tc>
                <a:tc>
                  <a:txBody>
                    <a:bodyPr/>
                    <a:lstStyle/>
                    <a:p>
                      <a:r>
                        <a:rPr lang="en-US" dirty="0" smtClean="0"/>
                        <a:t>17,313 / 3,793</a:t>
                      </a:r>
                      <a:endParaRPr lang="en-US" dirty="0"/>
                    </a:p>
                  </a:txBody>
                  <a:tcPr/>
                </a:tc>
                <a:tc>
                  <a:txBody>
                    <a:bodyPr/>
                    <a:lstStyle/>
                    <a:p>
                      <a:r>
                        <a:rPr lang="en-US" b="0" dirty="0" smtClean="0">
                          <a:solidFill>
                            <a:schemeClr val="bg1"/>
                          </a:solidFill>
                        </a:rPr>
                        <a:t>12,480</a:t>
                      </a:r>
                      <a:endParaRPr lang="en-US" b="0" dirty="0">
                        <a:solidFill>
                          <a:schemeClr val="bg1"/>
                        </a:solidFill>
                      </a:endParaRPr>
                    </a:p>
                  </a:txBody>
                  <a:tcPr/>
                </a:tc>
              </a:tr>
              <a:tr h="659408">
                <a:tc>
                  <a:txBody>
                    <a:bodyPr/>
                    <a:lstStyle/>
                    <a:p>
                      <a:r>
                        <a:rPr lang="en-US" dirty="0" smtClean="0"/>
                        <a:t>Ember</a:t>
                      </a:r>
                      <a:endParaRPr lang="en-US" dirty="0"/>
                    </a:p>
                  </a:txBody>
                  <a:tcPr/>
                </a:tc>
                <a:tc>
                  <a:txBody>
                    <a:bodyPr/>
                    <a:lstStyle/>
                    <a:p>
                      <a:r>
                        <a:rPr lang="en-US" dirty="0" smtClean="0"/>
                        <a:t>8,446</a:t>
                      </a:r>
                      <a:endParaRPr lang="en-US" dirty="0"/>
                    </a:p>
                  </a:txBody>
                  <a:tcPr/>
                </a:tc>
                <a:tc>
                  <a:txBody>
                    <a:bodyPr/>
                    <a:lstStyle/>
                    <a:p>
                      <a:r>
                        <a:rPr lang="en-US" dirty="0" smtClean="0"/>
                        <a:t>9,585 / 2,051</a:t>
                      </a:r>
                      <a:endParaRPr lang="en-US" dirty="0"/>
                    </a:p>
                  </a:txBody>
                  <a:tcPr/>
                </a:tc>
                <a:tc>
                  <a:txBody>
                    <a:bodyPr/>
                    <a:lstStyle/>
                    <a:p>
                      <a:r>
                        <a:rPr lang="en-US" dirty="0" smtClean="0"/>
                        <a:t>3,564</a:t>
                      </a:r>
                      <a:endParaRPr lang="en-US" dirty="0"/>
                    </a:p>
                  </a:txBody>
                  <a:tcPr/>
                </a:tc>
              </a:tr>
              <a:tr h="659408">
                <a:tc>
                  <a:txBody>
                    <a:bodyPr/>
                    <a:lstStyle/>
                    <a:p>
                      <a:r>
                        <a:rPr lang="en-US" dirty="0" smtClean="0"/>
                        <a:t>Angular</a:t>
                      </a:r>
                      <a:endParaRPr lang="en-US" dirty="0"/>
                    </a:p>
                  </a:txBody>
                  <a:tcPr/>
                </a:tc>
                <a:tc>
                  <a:txBody>
                    <a:bodyPr/>
                    <a:lstStyle/>
                    <a:p>
                      <a:r>
                        <a:rPr lang="en-US" b="1" dirty="0" smtClean="0">
                          <a:solidFill>
                            <a:srgbClr val="FF0000"/>
                          </a:solidFill>
                        </a:rPr>
                        <a:t>28,530</a:t>
                      </a:r>
                      <a:endParaRPr lang="en-US" b="1" dirty="0">
                        <a:solidFill>
                          <a:srgbClr val="FF0000"/>
                        </a:solidFill>
                      </a:endParaRPr>
                    </a:p>
                  </a:txBody>
                  <a:tcPr/>
                </a:tc>
                <a:tc>
                  <a:txBody>
                    <a:bodyPr/>
                    <a:lstStyle/>
                    <a:p>
                      <a:r>
                        <a:rPr lang="en-US" b="1" dirty="0" smtClean="0">
                          <a:solidFill>
                            <a:srgbClr val="FF0000"/>
                          </a:solidFill>
                        </a:rPr>
                        <a:t>21,517 / 6,721</a:t>
                      </a:r>
                      <a:endParaRPr lang="en-US" b="1" dirty="0">
                        <a:solidFill>
                          <a:srgbClr val="FF0000"/>
                        </a:solidFill>
                      </a:endParaRPr>
                    </a:p>
                  </a:txBody>
                  <a:tcPr/>
                </a:tc>
                <a:tc>
                  <a:txBody>
                    <a:bodyPr/>
                    <a:lstStyle/>
                    <a:p>
                      <a:r>
                        <a:rPr lang="en-US" sz="1800" b="1" kern="1200" dirty="0" smtClean="0">
                          <a:solidFill>
                            <a:srgbClr val="FF0000"/>
                          </a:solidFill>
                          <a:latin typeface="+mn-lt"/>
                          <a:ea typeface="+mn-ea"/>
                          <a:cs typeface="+mn-cs"/>
                        </a:rPr>
                        <a:t>12,624</a:t>
                      </a:r>
                      <a:endParaRPr lang="en-US" sz="1800" b="1" kern="1200" dirty="0">
                        <a:solidFill>
                          <a:srgbClr val="FF0000"/>
                        </a:solidFill>
                        <a:latin typeface="+mn-lt"/>
                        <a:ea typeface="+mn-ea"/>
                        <a:cs typeface="+mn-cs"/>
                      </a:endParaRPr>
                    </a:p>
                  </a:txBody>
                  <a:tcPr/>
                </a:tc>
              </a:tr>
            </a:tbl>
          </a:graphicData>
        </a:graphic>
      </p:graphicFrame>
    </p:spTree>
    <p:extLst>
      <p:ext uri="{BB962C8B-B14F-4D97-AF65-F5344CB8AC3E}">
        <p14:creationId xmlns:p14="http://schemas.microsoft.com/office/powerpoint/2010/main" val="384763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a:t>
            </a:r>
            <a:endParaRPr lang="en-US" dirty="0"/>
          </a:p>
        </p:txBody>
      </p:sp>
      <p:sp>
        <p:nvSpPr>
          <p:cNvPr id="3" name="Content Placeholder 2"/>
          <p:cNvSpPr>
            <a:spLocks noGrp="1"/>
          </p:cNvSpPr>
          <p:nvPr>
            <p:ph idx="1"/>
          </p:nvPr>
        </p:nvSpPr>
        <p:spPr/>
        <p:txBody>
          <a:bodyPr>
            <a:normAutofit lnSpcReduction="10000"/>
          </a:bodyPr>
          <a:lstStyle/>
          <a:p>
            <a:r>
              <a:rPr lang="en-US" dirty="0"/>
              <a:t>HTML5/CSS3 Responsive </a:t>
            </a:r>
            <a:r>
              <a:rPr lang="en-US" dirty="0" smtClean="0"/>
              <a:t>Design</a:t>
            </a:r>
          </a:p>
          <a:p>
            <a:r>
              <a:rPr lang="en-US" dirty="0" err="1" smtClean="0"/>
              <a:t>AngularJS</a:t>
            </a:r>
            <a:r>
              <a:rPr lang="en-US" dirty="0" smtClean="0"/>
              <a:t> + </a:t>
            </a:r>
            <a:r>
              <a:rPr lang="en-US" dirty="0" err="1" smtClean="0"/>
              <a:t>TypeScript</a:t>
            </a:r>
            <a:endParaRPr lang="en-US" dirty="0"/>
          </a:p>
          <a:p>
            <a:r>
              <a:rPr lang="en-US" dirty="0" smtClean="0"/>
              <a:t>Azure Web Sites and</a:t>
            </a:r>
            <a:br>
              <a:rPr lang="en-US" dirty="0" smtClean="0"/>
            </a:br>
            <a:r>
              <a:rPr lang="en-US" dirty="0" smtClean="0"/>
              <a:t>Azure Mobile Services</a:t>
            </a:r>
            <a:endParaRPr lang="en-US" dirty="0"/>
          </a:p>
          <a:p>
            <a:r>
              <a:rPr lang="en-US" dirty="0" smtClean="0"/>
              <a:t>ASP.NET Web Pages (not MVC!)</a:t>
            </a:r>
          </a:p>
          <a:p>
            <a:r>
              <a:rPr lang="en-US" dirty="0" smtClean="0"/>
              <a:t>ASP.NET Web API</a:t>
            </a:r>
          </a:p>
          <a:p>
            <a:r>
              <a:rPr lang="en-US" dirty="0" smtClean="0"/>
              <a:t>CSLA</a:t>
            </a:r>
          </a:p>
          <a:p>
            <a:r>
              <a:rPr lang="en-US" dirty="0" smtClean="0"/>
              <a:t>Azure SQL Server</a:t>
            </a:r>
            <a:endParaRPr lang="en-US" dirty="0"/>
          </a:p>
        </p:txBody>
      </p:sp>
    </p:spTree>
    <p:extLst>
      <p:ext uri="{BB962C8B-B14F-4D97-AF65-F5344CB8AC3E}">
        <p14:creationId xmlns:p14="http://schemas.microsoft.com/office/powerpoint/2010/main" val="364486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3" name="Content Placeholder 2"/>
          <p:cNvSpPr>
            <a:spLocks noGrp="1"/>
          </p:cNvSpPr>
          <p:nvPr>
            <p:ph idx="1"/>
          </p:nvPr>
        </p:nvSpPr>
        <p:spPr/>
        <p:txBody>
          <a:bodyPr/>
          <a:lstStyle/>
          <a:p>
            <a:r>
              <a:rPr lang="en-US" dirty="0" smtClean="0"/>
              <a:t>Further elevate your code :: eyeball ratio </a:t>
            </a:r>
          </a:p>
          <a:p>
            <a:r>
              <a:rPr lang="en-US" dirty="0" smtClean="0"/>
              <a:t>Foot in the door for mobile devices</a:t>
            </a:r>
          </a:p>
          <a:p>
            <a:r>
              <a:rPr lang="en-US" dirty="0" smtClean="0"/>
              <a:t>Invest in your base template</a:t>
            </a:r>
          </a:p>
          <a:p>
            <a:r>
              <a:rPr lang="en-US" dirty="0" smtClean="0"/>
              <a:t>Core technique: media queries</a:t>
            </a:r>
            <a:endParaRPr lang="en-US" dirty="0"/>
          </a:p>
        </p:txBody>
      </p:sp>
    </p:spTree>
    <p:extLst>
      <p:ext uri="{BB962C8B-B14F-4D97-AF65-F5344CB8AC3E}">
        <p14:creationId xmlns:p14="http://schemas.microsoft.com/office/powerpoint/2010/main" val="95505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sp>
        <p:nvSpPr>
          <p:cNvPr id="3" name="Content Placeholder 2"/>
          <p:cNvSpPr>
            <a:spLocks noGrp="1"/>
          </p:cNvSpPr>
          <p:nvPr>
            <p:ph idx="1"/>
          </p:nvPr>
        </p:nvSpPr>
        <p:spPr/>
        <p:txBody>
          <a:bodyPr/>
          <a:lstStyle/>
          <a:p>
            <a:pPr marL="0" indent="0">
              <a:buNone/>
            </a:pPr>
            <a:r>
              <a:rPr lang="en-US" dirty="0" smtClean="0"/>
              <a:t>[DEMO]</a:t>
            </a:r>
          </a:p>
          <a:p>
            <a:pPr marL="0" indent="0">
              <a:buNone/>
            </a:pPr>
            <a:endParaRPr lang="en-US" dirty="0"/>
          </a:p>
          <a:p>
            <a:pPr marL="0" indent="0">
              <a:buNone/>
            </a:pPr>
            <a:r>
              <a:rPr lang="en-US" dirty="0" smtClean="0"/>
              <a:t>Media Queries</a:t>
            </a:r>
            <a:endParaRPr lang="en-US" dirty="0"/>
          </a:p>
        </p:txBody>
      </p:sp>
    </p:spTree>
    <p:extLst>
      <p:ext uri="{BB962C8B-B14F-4D97-AF65-F5344CB8AC3E}">
        <p14:creationId xmlns:p14="http://schemas.microsoft.com/office/powerpoint/2010/main" val="1765814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a:t>
            </a:r>
            <a:endParaRPr lang="en-US" dirty="0"/>
          </a:p>
        </p:txBody>
      </p:sp>
      <p:sp>
        <p:nvSpPr>
          <p:cNvPr id="3" name="Content Placeholder 2"/>
          <p:cNvSpPr>
            <a:spLocks noGrp="1"/>
          </p:cNvSpPr>
          <p:nvPr>
            <p:ph idx="1"/>
          </p:nvPr>
        </p:nvSpPr>
        <p:spPr/>
        <p:txBody>
          <a:bodyPr/>
          <a:lstStyle/>
          <a:p>
            <a:r>
              <a:rPr lang="en-US" dirty="0" smtClean="0"/>
              <a:t>No server, no IIS to manage</a:t>
            </a:r>
          </a:p>
          <a:p>
            <a:r>
              <a:rPr lang="en-US" dirty="0" smtClean="0"/>
              <a:t>Secure configuration</a:t>
            </a:r>
          </a:p>
          <a:p>
            <a:r>
              <a:rPr lang="en-US" dirty="0" smtClean="0"/>
              <a:t>Deploy from </a:t>
            </a:r>
            <a:r>
              <a:rPr lang="en-US" dirty="0" err="1" smtClean="0"/>
              <a:t>Git</a:t>
            </a:r>
            <a:endParaRPr lang="en-US" dirty="0" smtClean="0"/>
          </a:p>
          <a:p>
            <a:pPr lvl="1"/>
            <a:r>
              <a:rPr lang="en-US" dirty="0" smtClean="0"/>
              <a:t>Kudu</a:t>
            </a:r>
          </a:p>
          <a:p>
            <a:pPr lvl="1"/>
            <a:r>
              <a:rPr lang="en-US" dirty="0" smtClean="0"/>
              <a:t>TFS </a:t>
            </a:r>
            <a:r>
              <a:rPr lang="en-US" dirty="0" err="1" smtClean="0"/>
              <a:t>Git</a:t>
            </a:r>
            <a:r>
              <a:rPr lang="en-US" dirty="0" smtClean="0"/>
              <a:t> is now supported</a:t>
            </a:r>
          </a:p>
          <a:p>
            <a:r>
              <a:rPr lang="en-US" dirty="0" smtClean="0"/>
              <a:t>Monitoring</a:t>
            </a:r>
          </a:p>
          <a:p>
            <a:pPr lvl="1"/>
            <a:r>
              <a:rPr lang="en-US" dirty="0" smtClean="0"/>
              <a:t>New Relic (server side)</a:t>
            </a:r>
          </a:p>
          <a:p>
            <a:pPr lvl="1"/>
            <a:r>
              <a:rPr lang="en-US" dirty="0" smtClean="0"/>
              <a:t>Application Insights (client)</a:t>
            </a:r>
          </a:p>
          <a:p>
            <a:endParaRPr lang="en-US" dirty="0"/>
          </a:p>
        </p:txBody>
      </p:sp>
    </p:spTree>
    <p:extLst>
      <p:ext uri="{BB962C8B-B14F-4D97-AF65-F5344CB8AC3E}">
        <p14:creationId xmlns:p14="http://schemas.microsoft.com/office/powerpoint/2010/main" val="2036216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2537" y="1176337"/>
            <a:ext cx="6638925" cy="4505325"/>
          </a:xfrm>
          <a:prstGeom prst="rect">
            <a:avLst/>
          </a:prstGeom>
        </p:spPr>
      </p:pic>
    </p:spTree>
    <p:extLst>
      <p:ext uri="{BB962C8B-B14F-4D97-AF65-F5344CB8AC3E}">
        <p14:creationId xmlns:p14="http://schemas.microsoft.com/office/powerpoint/2010/main" val="1355874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09675" y="1181100"/>
            <a:ext cx="6724650" cy="4495800"/>
          </a:xfrm>
          <a:prstGeom prst="rect">
            <a:avLst/>
          </a:prstGeom>
        </p:spPr>
      </p:pic>
    </p:spTree>
    <p:extLst>
      <p:ext uri="{BB962C8B-B14F-4D97-AF65-F5344CB8AC3E}">
        <p14:creationId xmlns:p14="http://schemas.microsoft.com/office/powerpoint/2010/main" val="3411375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279" y="541563"/>
            <a:ext cx="4554244" cy="2952751"/>
          </a:xfrm>
          <a:prstGeom prst="rect">
            <a:avLst/>
          </a:prstGeom>
        </p:spPr>
      </p:pic>
      <p:pic>
        <p:nvPicPr>
          <p:cNvPr id="3" name="Picture 2"/>
          <p:cNvPicPr>
            <a:picLocks noChangeAspect="1"/>
          </p:cNvPicPr>
          <p:nvPr/>
        </p:nvPicPr>
        <p:blipFill rotWithShape="1">
          <a:blip r:embed="rId3"/>
          <a:srcRect t="40570" r="55005" b="47360"/>
          <a:stretch/>
        </p:blipFill>
        <p:spPr>
          <a:xfrm>
            <a:off x="378279" y="3657600"/>
            <a:ext cx="4954059" cy="979714"/>
          </a:xfrm>
          <a:prstGeom prst="rect">
            <a:avLst/>
          </a:prstGeom>
        </p:spPr>
      </p:pic>
      <p:pic>
        <p:nvPicPr>
          <p:cNvPr id="4" name="Picture 3"/>
          <p:cNvPicPr>
            <a:picLocks noChangeAspect="1"/>
          </p:cNvPicPr>
          <p:nvPr/>
        </p:nvPicPr>
        <p:blipFill rotWithShape="1">
          <a:blip r:embed="rId3"/>
          <a:srcRect t="85101" r="17744" b="5658"/>
          <a:stretch/>
        </p:blipFill>
        <p:spPr>
          <a:xfrm>
            <a:off x="378279" y="4920342"/>
            <a:ext cx="8674633" cy="718457"/>
          </a:xfrm>
          <a:prstGeom prst="rect">
            <a:avLst/>
          </a:prstGeom>
        </p:spPr>
      </p:pic>
    </p:spTree>
    <p:extLst>
      <p:ext uri="{BB962C8B-B14F-4D97-AF65-F5344CB8AC3E}">
        <p14:creationId xmlns:p14="http://schemas.microsoft.com/office/powerpoint/2010/main" val="206486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 - Support</a:t>
            </a:r>
            <a:endParaRPr lang="en-US" dirty="0"/>
          </a:p>
        </p:txBody>
      </p:sp>
      <p:pic>
        <p:nvPicPr>
          <p:cNvPr id="3" name="Picture 2"/>
          <p:cNvPicPr>
            <a:picLocks noChangeAspect="1"/>
          </p:cNvPicPr>
          <p:nvPr/>
        </p:nvPicPr>
        <p:blipFill>
          <a:blip r:embed="rId2"/>
          <a:stretch>
            <a:fillRect/>
          </a:stretch>
        </p:blipFill>
        <p:spPr>
          <a:xfrm>
            <a:off x="357187" y="1628775"/>
            <a:ext cx="1724025" cy="2533650"/>
          </a:xfrm>
          <a:prstGeom prst="rect">
            <a:avLst/>
          </a:prstGeom>
        </p:spPr>
      </p:pic>
      <p:pic>
        <p:nvPicPr>
          <p:cNvPr id="4" name="Picture 3"/>
          <p:cNvPicPr>
            <a:picLocks noChangeAspect="1"/>
          </p:cNvPicPr>
          <p:nvPr/>
        </p:nvPicPr>
        <p:blipFill>
          <a:blip r:embed="rId3"/>
          <a:stretch>
            <a:fillRect/>
          </a:stretch>
        </p:blipFill>
        <p:spPr>
          <a:xfrm>
            <a:off x="2233613" y="1628775"/>
            <a:ext cx="6029325" cy="885825"/>
          </a:xfrm>
          <a:prstGeom prst="rect">
            <a:avLst/>
          </a:prstGeom>
        </p:spPr>
      </p:pic>
      <p:pic>
        <p:nvPicPr>
          <p:cNvPr id="5" name="Picture 4"/>
          <p:cNvPicPr>
            <a:picLocks noChangeAspect="1"/>
          </p:cNvPicPr>
          <p:nvPr/>
        </p:nvPicPr>
        <p:blipFill>
          <a:blip r:embed="rId4"/>
          <a:stretch>
            <a:fillRect/>
          </a:stretch>
        </p:blipFill>
        <p:spPr>
          <a:xfrm>
            <a:off x="357187" y="4612367"/>
            <a:ext cx="2562225" cy="781050"/>
          </a:xfrm>
          <a:prstGeom prst="rect">
            <a:avLst/>
          </a:prstGeom>
        </p:spPr>
      </p:pic>
      <p:pic>
        <p:nvPicPr>
          <p:cNvPr id="6" name="Picture 5"/>
          <p:cNvPicPr>
            <a:picLocks noChangeAspect="1"/>
          </p:cNvPicPr>
          <p:nvPr/>
        </p:nvPicPr>
        <p:blipFill>
          <a:blip r:embed="rId5"/>
          <a:stretch>
            <a:fillRect/>
          </a:stretch>
        </p:blipFill>
        <p:spPr>
          <a:xfrm>
            <a:off x="3082699" y="4612367"/>
            <a:ext cx="5875382" cy="667657"/>
          </a:xfrm>
          <a:prstGeom prst="rect">
            <a:avLst/>
          </a:prstGeom>
        </p:spPr>
      </p:pic>
    </p:spTree>
    <p:extLst>
      <p:ext uri="{BB962C8B-B14F-4D97-AF65-F5344CB8AC3E}">
        <p14:creationId xmlns:p14="http://schemas.microsoft.com/office/powerpoint/2010/main" val="398127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893763" y="381000"/>
            <a:ext cx="7369175" cy="941388"/>
          </a:xfrm>
        </p:spPr>
        <p:txBody>
          <a:bodyPr/>
          <a:lstStyle/>
          <a:p>
            <a:r>
              <a:rPr lang="en-US" dirty="0" smtClean="0"/>
              <a:t>What We Will Cover</a:t>
            </a:r>
            <a:endParaRPr lang="en-US" dirty="0"/>
          </a:p>
        </p:txBody>
      </p:sp>
      <p:sp>
        <p:nvSpPr>
          <p:cNvPr id="252931" name="Rectangle 3"/>
          <p:cNvSpPr>
            <a:spLocks noGrp="1" noChangeArrowheads="1"/>
          </p:cNvSpPr>
          <p:nvPr>
            <p:ph idx="1"/>
          </p:nvPr>
        </p:nvSpPr>
        <p:spPr/>
        <p:txBody>
          <a:bodyPr>
            <a:normAutofit fontScale="85000" lnSpcReduction="20000"/>
          </a:bodyPr>
          <a:lstStyle/>
          <a:p>
            <a:r>
              <a:rPr lang="en-US" dirty="0" smtClean="0"/>
              <a:t>To the Web!</a:t>
            </a:r>
          </a:p>
          <a:p>
            <a:r>
              <a:rPr lang="en-US" dirty="0" smtClean="0"/>
              <a:t>JavaScript MV* Frameworks</a:t>
            </a:r>
          </a:p>
          <a:p>
            <a:r>
              <a:rPr lang="en-US" dirty="0" smtClean="0"/>
              <a:t>The Web Stack</a:t>
            </a:r>
          </a:p>
          <a:p>
            <a:pPr lvl="1"/>
            <a:r>
              <a:rPr lang="en-US" dirty="0" smtClean="0"/>
              <a:t>Responsive Web Design</a:t>
            </a:r>
          </a:p>
          <a:p>
            <a:pPr lvl="1"/>
            <a:r>
              <a:rPr lang="en-US" dirty="0" err="1" smtClean="0"/>
              <a:t>AngularJS</a:t>
            </a:r>
            <a:r>
              <a:rPr lang="en-US" dirty="0" smtClean="0"/>
              <a:t> + </a:t>
            </a:r>
            <a:r>
              <a:rPr lang="en-US" dirty="0" err="1" smtClean="0"/>
              <a:t>TypeScript</a:t>
            </a:r>
            <a:endParaRPr lang="en-US" dirty="0" smtClean="0"/>
          </a:p>
          <a:p>
            <a:pPr lvl="1"/>
            <a:r>
              <a:rPr lang="en-US" dirty="0" smtClean="0"/>
              <a:t>Azure Websites and Mobile Services</a:t>
            </a:r>
          </a:p>
          <a:p>
            <a:pPr lvl="1"/>
            <a:r>
              <a:rPr lang="en-US" dirty="0" smtClean="0"/>
              <a:t>ASP.NET Web Pages</a:t>
            </a:r>
          </a:p>
          <a:p>
            <a:pPr lvl="1"/>
            <a:r>
              <a:rPr lang="en-US" dirty="0" smtClean="0"/>
              <a:t>Web API, CSLA</a:t>
            </a:r>
          </a:p>
          <a:p>
            <a:r>
              <a:rPr lang="en-US" dirty="0" smtClean="0"/>
              <a:t>Testing</a:t>
            </a:r>
          </a:p>
          <a:p>
            <a:r>
              <a:rPr lang="en-US" dirty="0" smtClean="0"/>
              <a:t>Cross-cutting concerns (Security, Performance, Compatibility, etc.)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 – Custom Domain</a:t>
            </a:r>
            <a:endParaRPr lang="en-US" dirty="0"/>
          </a:p>
        </p:txBody>
      </p:sp>
      <p:pic>
        <p:nvPicPr>
          <p:cNvPr id="3" name="Picture 2"/>
          <p:cNvPicPr>
            <a:picLocks noChangeAspect="1"/>
          </p:cNvPicPr>
          <p:nvPr/>
        </p:nvPicPr>
        <p:blipFill>
          <a:blip r:embed="rId2"/>
          <a:stretch>
            <a:fillRect/>
          </a:stretch>
        </p:blipFill>
        <p:spPr>
          <a:xfrm>
            <a:off x="457200" y="1497106"/>
            <a:ext cx="3829050" cy="1066800"/>
          </a:xfrm>
          <a:prstGeom prst="rect">
            <a:avLst/>
          </a:prstGeom>
        </p:spPr>
      </p:pic>
      <p:pic>
        <p:nvPicPr>
          <p:cNvPr id="4" name="Picture 3"/>
          <p:cNvPicPr>
            <a:picLocks noChangeAspect="1"/>
          </p:cNvPicPr>
          <p:nvPr/>
        </p:nvPicPr>
        <p:blipFill rotWithShape="1">
          <a:blip r:embed="rId3"/>
          <a:srcRect b="26668"/>
          <a:stretch/>
        </p:blipFill>
        <p:spPr>
          <a:xfrm>
            <a:off x="457200" y="2794523"/>
            <a:ext cx="6048375" cy="366006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746756035"/>
              </p:ext>
            </p:extLst>
          </p:nvPr>
        </p:nvGraphicFramePr>
        <p:xfrm>
          <a:off x="5037518" y="1497106"/>
          <a:ext cx="3649282" cy="1630680"/>
        </p:xfrm>
        <a:graphic>
          <a:graphicData uri="http://schemas.openxmlformats.org/drawingml/2006/table">
            <a:tbl>
              <a:tblPr firstRow="1" bandRow="1">
                <a:tableStyleId>{5C22544A-7EE6-4342-B048-85BDC9FD1C3A}</a:tableStyleId>
              </a:tblPr>
              <a:tblGrid>
                <a:gridCol w="775018"/>
                <a:gridCol w="842264"/>
                <a:gridCol w="2032000"/>
              </a:tblGrid>
              <a:tr h="370840">
                <a:tc>
                  <a:txBody>
                    <a:bodyPr/>
                    <a:lstStyle/>
                    <a:p>
                      <a:r>
                        <a:rPr lang="en-US" sz="1400" dirty="0" smtClean="0"/>
                        <a:t>Type</a:t>
                      </a:r>
                      <a:endParaRPr lang="en-US" sz="1400" dirty="0"/>
                    </a:p>
                  </a:txBody>
                  <a:tcPr/>
                </a:tc>
                <a:tc>
                  <a:txBody>
                    <a:bodyPr/>
                    <a:lstStyle/>
                    <a:p>
                      <a:r>
                        <a:rPr lang="en-US" sz="1400" dirty="0" smtClean="0"/>
                        <a:t>Alias</a:t>
                      </a:r>
                      <a:endParaRPr lang="en-US" sz="1400" dirty="0"/>
                    </a:p>
                  </a:txBody>
                  <a:tcPr/>
                </a:tc>
                <a:tc>
                  <a:txBody>
                    <a:bodyPr/>
                    <a:lstStyle/>
                    <a:p>
                      <a:r>
                        <a:rPr lang="en-US" sz="1400" dirty="0" smtClean="0"/>
                        <a:t>Destination</a:t>
                      </a:r>
                      <a:endParaRPr lang="en-US" sz="1400" dirty="0"/>
                    </a:p>
                  </a:txBody>
                  <a:tcPr/>
                </a:tc>
              </a:tr>
              <a:tr h="370840">
                <a:tc>
                  <a:txBody>
                    <a:bodyPr/>
                    <a:lstStyle/>
                    <a:p>
                      <a:r>
                        <a:rPr lang="en-US" sz="1400" dirty="0" smtClean="0"/>
                        <a:t>A</a:t>
                      </a:r>
                      <a:endParaRPr lang="en-US" sz="1400" dirty="0"/>
                    </a:p>
                  </a:txBody>
                  <a:tcPr/>
                </a:tc>
                <a:tc>
                  <a:txBody>
                    <a:bodyPr/>
                    <a:lstStyle/>
                    <a:p>
                      <a:r>
                        <a:rPr lang="en-US" sz="1400" dirty="0" smtClean="0"/>
                        <a:t>@</a:t>
                      </a:r>
                      <a:endParaRPr lang="en-US" sz="1400" dirty="0"/>
                    </a:p>
                  </a:txBody>
                  <a:tcPr/>
                </a:tc>
                <a:tc>
                  <a:txBody>
                    <a:bodyPr/>
                    <a:lstStyle/>
                    <a:p>
                      <a:r>
                        <a:rPr lang="en-US" sz="1400" dirty="0" smtClean="0"/>
                        <a:t>&lt;Azure IP&gt;</a:t>
                      </a:r>
                      <a:endParaRPr lang="en-US" sz="1400" dirty="0"/>
                    </a:p>
                  </a:txBody>
                  <a:tcPr/>
                </a:tc>
              </a:tr>
              <a:tr h="370840">
                <a:tc>
                  <a:txBody>
                    <a:bodyPr/>
                    <a:lstStyle/>
                    <a:p>
                      <a:r>
                        <a:rPr lang="en-US" sz="1400" dirty="0" smtClean="0"/>
                        <a:t>A</a:t>
                      </a:r>
                      <a:endParaRPr lang="en-US" sz="1400" dirty="0"/>
                    </a:p>
                  </a:txBody>
                  <a:tcPr/>
                </a:tc>
                <a:tc>
                  <a:txBody>
                    <a:bodyPr/>
                    <a:lstStyle/>
                    <a:p>
                      <a:r>
                        <a:rPr lang="en-US" sz="1400" dirty="0" smtClean="0"/>
                        <a:t>*</a:t>
                      </a:r>
                      <a:endParaRPr lang="en-US" sz="1400" dirty="0"/>
                    </a:p>
                  </a:txBody>
                  <a:tcPr/>
                </a:tc>
                <a:tc>
                  <a:txBody>
                    <a:bodyPr/>
                    <a:lstStyle/>
                    <a:p>
                      <a:r>
                        <a:rPr lang="en-US" sz="1400" dirty="0" smtClean="0"/>
                        <a:t>&lt;Azure IP&gt;</a:t>
                      </a:r>
                      <a:endParaRPr lang="en-US" sz="1400" dirty="0"/>
                    </a:p>
                  </a:txBody>
                  <a:tcPr/>
                </a:tc>
              </a:tr>
              <a:tr h="370840">
                <a:tc>
                  <a:txBody>
                    <a:bodyPr/>
                    <a:lstStyle/>
                    <a:p>
                      <a:r>
                        <a:rPr lang="en-US" sz="1400" dirty="0" smtClean="0"/>
                        <a:t>CNAME</a:t>
                      </a:r>
                      <a:endParaRPr lang="en-US" sz="1400" dirty="0"/>
                    </a:p>
                  </a:txBody>
                  <a:tcPr/>
                </a:tc>
                <a:tc>
                  <a:txBody>
                    <a:bodyPr/>
                    <a:lstStyle/>
                    <a:p>
                      <a:r>
                        <a:rPr lang="en-US" sz="1400" dirty="0" err="1" smtClean="0"/>
                        <a:t>awverify</a:t>
                      </a:r>
                      <a:endParaRPr lang="en-US" sz="1400" dirty="0"/>
                    </a:p>
                  </a:txBody>
                  <a:tcPr/>
                </a:tc>
                <a:tc>
                  <a:txBody>
                    <a:bodyPr/>
                    <a:lstStyle/>
                    <a:p>
                      <a:r>
                        <a:rPr lang="en-US" sz="1400" dirty="0" smtClean="0"/>
                        <a:t>awverify.myvote.azurewebsites.net</a:t>
                      </a:r>
                      <a:endParaRPr lang="en-US" sz="1400" dirty="0"/>
                    </a:p>
                  </a:txBody>
                  <a:tcPr/>
                </a:tc>
              </a:tr>
            </a:tbl>
          </a:graphicData>
        </a:graphic>
      </p:graphicFrame>
    </p:spTree>
    <p:extLst>
      <p:ext uri="{BB962C8B-B14F-4D97-AF65-F5344CB8AC3E}">
        <p14:creationId xmlns:p14="http://schemas.microsoft.com/office/powerpoint/2010/main" val="2610739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a:t>
            </a:r>
            <a:endParaRPr lang="en-US" dirty="0"/>
          </a:p>
        </p:txBody>
      </p:sp>
      <p:sp>
        <p:nvSpPr>
          <p:cNvPr id="3" name="Content Placeholder 2"/>
          <p:cNvSpPr>
            <a:spLocks noGrp="1"/>
          </p:cNvSpPr>
          <p:nvPr>
            <p:ph idx="1"/>
          </p:nvPr>
        </p:nvSpPr>
        <p:spPr/>
        <p:txBody>
          <a:bodyPr/>
          <a:lstStyle/>
          <a:p>
            <a:pPr marL="0" indent="0">
              <a:buNone/>
            </a:pPr>
            <a:r>
              <a:rPr lang="en-US" dirty="0" smtClean="0"/>
              <a:t>[DEMO]</a:t>
            </a:r>
          </a:p>
          <a:p>
            <a:pPr marL="0" indent="0">
              <a:buNone/>
            </a:pPr>
            <a:endParaRPr lang="en-US" dirty="0"/>
          </a:p>
          <a:p>
            <a:pPr marL="0" indent="0">
              <a:buNone/>
            </a:pPr>
            <a:r>
              <a:rPr lang="en-US" dirty="0" smtClean="0"/>
              <a:t>Deploy with </a:t>
            </a:r>
            <a:r>
              <a:rPr lang="en-US" dirty="0" err="1" smtClean="0"/>
              <a:t>git</a:t>
            </a:r>
            <a:r>
              <a:rPr lang="en-US" dirty="0" smtClean="0"/>
              <a:t> push</a:t>
            </a:r>
          </a:p>
        </p:txBody>
      </p:sp>
    </p:spTree>
    <p:extLst>
      <p:ext uri="{BB962C8B-B14F-4D97-AF65-F5344CB8AC3E}">
        <p14:creationId xmlns:p14="http://schemas.microsoft.com/office/powerpoint/2010/main" val="1558264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Mobile Services</a:t>
            </a:r>
            <a:endParaRPr lang="en-US" dirty="0"/>
          </a:p>
        </p:txBody>
      </p:sp>
      <p:sp>
        <p:nvSpPr>
          <p:cNvPr id="3" name="Content Placeholder 2"/>
          <p:cNvSpPr>
            <a:spLocks noGrp="1"/>
          </p:cNvSpPr>
          <p:nvPr>
            <p:ph idx="1"/>
          </p:nvPr>
        </p:nvSpPr>
        <p:spPr/>
        <p:txBody>
          <a:bodyPr/>
          <a:lstStyle/>
          <a:p>
            <a:r>
              <a:rPr lang="en-US" dirty="0" smtClean="0"/>
              <a:t>Platform parity</a:t>
            </a:r>
          </a:p>
          <a:p>
            <a:r>
              <a:rPr lang="en-US" dirty="0" smtClean="0"/>
              <a:t>Authentication</a:t>
            </a:r>
          </a:p>
          <a:p>
            <a:pPr lvl="1"/>
            <a:r>
              <a:rPr lang="en-US" dirty="0" smtClean="0"/>
              <a:t>Social login</a:t>
            </a:r>
          </a:p>
          <a:p>
            <a:pPr lvl="1"/>
            <a:r>
              <a:rPr lang="en-US" dirty="0" smtClean="0"/>
              <a:t>Can enable backend service security</a:t>
            </a:r>
          </a:p>
          <a:p>
            <a:r>
              <a:rPr lang="en-US" dirty="0" smtClean="0"/>
              <a:t>Gotcha: duplication</a:t>
            </a:r>
          </a:p>
        </p:txBody>
      </p:sp>
    </p:spTree>
    <p:extLst>
      <p:ext uri="{BB962C8B-B14F-4D97-AF65-F5344CB8AC3E}">
        <p14:creationId xmlns:p14="http://schemas.microsoft.com/office/powerpoint/2010/main" val="3106594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Mobile Services</a:t>
            </a:r>
            <a:endParaRPr lang="en-US" dirty="0"/>
          </a:p>
        </p:txBody>
      </p:sp>
      <p:sp>
        <p:nvSpPr>
          <p:cNvPr id="3" name="Content Placeholder 2"/>
          <p:cNvSpPr>
            <a:spLocks noGrp="1"/>
          </p:cNvSpPr>
          <p:nvPr>
            <p:ph idx="1"/>
          </p:nvPr>
        </p:nvSpPr>
        <p:spPr/>
        <p:txBody>
          <a:bodyPr/>
          <a:lstStyle/>
          <a:p>
            <a:pPr marL="0" indent="0">
              <a:buNone/>
            </a:pPr>
            <a:r>
              <a:rPr lang="en-US" dirty="0" smtClean="0"/>
              <a:t>[DEMO]</a:t>
            </a:r>
          </a:p>
          <a:p>
            <a:pPr marL="0" indent="0">
              <a:buNone/>
            </a:pPr>
            <a:endParaRPr lang="en-US" dirty="0"/>
          </a:p>
          <a:p>
            <a:pPr marL="0" indent="0">
              <a:buNone/>
            </a:pPr>
            <a:r>
              <a:rPr lang="en-US" dirty="0" smtClean="0"/>
              <a:t>Social authentication</a:t>
            </a:r>
          </a:p>
        </p:txBody>
      </p:sp>
    </p:spTree>
    <p:extLst>
      <p:ext uri="{BB962C8B-B14F-4D97-AF65-F5344CB8AC3E}">
        <p14:creationId xmlns:p14="http://schemas.microsoft.com/office/powerpoint/2010/main" val="7945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Complete client-side framework</a:t>
            </a:r>
          </a:p>
          <a:p>
            <a:pPr lvl="1"/>
            <a:r>
              <a:rPr lang="en-US" dirty="0"/>
              <a:t>Data binding</a:t>
            </a:r>
          </a:p>
          <a:p>
            <a:pPr lvl="1"/>
            <a:r>
              <a:rPr lang="en-US" dirty="0" smtClean="0"/>
              <a:t>Dependency Injection</a:t>
            </a:r>
          </a:p>
          <a:p>
            <a:pPr lvl="1"/>
            <a:r>
              <a:rPr lang="en-US" dirty="0" smtClean="0"/>
              <a:t>Services</a:t>
            </a:r>
          </a:p>
          <a:p>
            <a:pPr lvl="1"/>
            <a:r>
              <a:rPr lang="en-US" dirty="0" smtClean="0"/>
              <a:t>Directives</a:t>
            </a:r>
          </a:p>
          <a:p>
            <a:pPr lvl="1"/>
            <a:r>
              <a:rPr lang="en-US" dirty="0" smtClean="0"/>
              <a:t>Routing</a:t>
            </a:r>
          </a:p>
          <a:p>
            <a:pPr lvl="1"/>
            <a:r>
              <a:rPr lang="en-US" dirty="0" smtClean="0"/>
              <a:t>REST Client</a:t>
            </a:r>
          </a:p>
          <a:p>
            <a:pPr lvl="1"/>
            <a:r>
              <a:rPr lang="en-US" dirty="0" smtClean="0"/>
              <a:t>Promises</a:t>
            </a:r>
          </a:p>
          <a:p>
            <a:r>
              <a:rPr lang="en-US" dirty="0" err="1"/>
              <a:t>TypeScript</a:t>
            </a:r>
            <a:r>
              <a:rPr lang="en-US" dirty="0" smtClean="0"/>
              <a:t>!</a:t>
            </a:r>
          </a:p>
          <a:p>
            <a:r>
              <a:rPr lang="en-US" dirty="0" smtClean="0"/>
              <a:t>Unit Testing (more in a bit)</a:t>
            </a:r>
          </a:p>
        </p:txBody>
      </p:sp>
    </p:spTree>
    <p:extLst>
      <p:ext uri="{BB962C8B-B14F-4D97-AF65-F5344CB8AC3E}">
        <p14:creationId xmlns:p14="http://schemas.microsoft.com/office/powerpoint/2010/main" val="3723090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120878"/>
            <a:ext cx="5527819" cy="1190625"/>
          </a:xfrm>
        </p:spPr>
        <p:txBody>
          <a:bodyPr>
            <a:normAutofit fontScale="90000"/>
          </a:bodyPr>
          <a:lstStyle/>
          <a:p>
            <a:r>
              <a:rPr lang="en-US" dirty="0" err="1" smtClean="0"/>
              <a:t>AngularJS</a:t>
            </a:r>
            <a:r>
              <a:rPr lang="en-US" dirty="0" smtClean="0"/>
              <a:t> – app structure</a:t>
            </a:r>
            <a:endParaRPr lang="en-US" dirty="0"/>
          </a:p>
        </p:txBody>
      </p:sp>
      <p:pic>
        <p:nvPicPr>
          <p:cNvPr id="9" name="Picture 8"/>
          <p:cNvPicPr>
            <a:picLocks noChangeAspect="1"/>
          </p:cNvPicPr>
          <p:nvPr/>
        </p:nvPicPr>
        <p:blipFill>
          <a:blip r:embed="rId3"/>
          <a:stretch>
            <a:fillRect/>
          </a:stretch>
        </p:blipFill>
        <p:spPr>
          <a:xfrm>
            <a:off x="5965373" y="392545"/>
            <a:ext cx="3067730" cy="646545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704394857"/>
              </p:ext>
            </p:extLst>
          </p:nvPr>
        </p:nvGraphicFramePr>
        <p:xfrm>
          <a:off x="337457" y="1583170"/>
          <a:ext cx="5127172" cy="4806743"/>
        </p:xfrm>
        <a:graphic>
          <a:graphicData uri="http://schemas.openxmlformats.org/drawingml/2006/table">
            <a:tbl>
              <a:tblPr bandRow="1">
                <a:tableStyleId>{5C22544A-7EE6-4342-B048-85BDC9FD1C3A}</a:tableStyleId>
              </a:tblPr>
              <a:tblGrid>
                <a:gridCol w="2563586"/>
                <a:gridCol w="2563586"/>
              </a:tblGrid>
              <a:tr h="791958">
                <a:tc>
                  <a:txBody>
                    <a:bodyPr/>
                    <a:lstStyle/>
                    <a:p>
                      <a:r>
                        <a:rPr lang="en-US" dirty="0" smtClean="0"/>
                        <a:t>Controllers</a:t>
                      </a:r>
                      <a:endParaRPr lang="en-US" dirty="0"/>
                    </a:p>
                  </a:txBody>
                  <a:tcPr/>
                </a:tc>
                <a:tc>
                  <a:txBody>
                    <a:bodyPr/>
                    <a:lstStyle/>
                    <a:p>
                      <a:r>
                        <a:rPr lang="en-US" dirty="0" smtClean="0"/>
                        <a:t>Controllers</a:t>
                      </a:r>
                      <a:endParaRPr lang="en-US" dirty="0"/>
                    </a:p>
                  </a:txBody>
                  <a:tcPr/>
                </a:tc>
              </a:tr>
              <a:tr h="802957">
                <a:tc>
                  <a:txBody>
                    <a:bodyPr/>
                    <a:lstStyle/>
                    <a:p>
                      <a:r>
                        <a:rPr lang="en-US" dirty="0" smtClean="0"/>
                        <a:t>Directives</a:t>
                      </a:r>
                      <a:endParaRPr lang="en-US" dirty="0"/>
                    </a:p>
                  </a:txBody>
                  <a:tcPr/>
                </a:tc>
                <a:tc>
                  <a:txBody>
                    <a:bodyPr/>
                    <a:lstStyle/>
                    <a:p>
                      <a:r>
                        <a:rPr lang="en-US" dirty="0" smtClean="0"/>
                        <a:t>Custom HTML elements: dynamic behaviors.</a:t>
                      </a:r>
                      <a:endParaRPr lang="en-US" dirty="0"/>
                    </a:p>
                  </a:txBody>
                  <a:tcPr/>
                </a:tc>
              </a:tr>
              <a:tr h="802957">
                <a:tc>
                  <a:txBody>
                    <a:bodyPr/>
                    <a:lstStyle/>
                    <a:p>
                      <a:r>
                        <a:rPr lang="en-US" dirty="0" smtClean="0"/>
                        <a:t>Models</a:t>
                      </a:r>
                      <a:endParaRPr lang="en-US" dirty="0"/>
                    </a:p>
                  </a:txBody>
                  <a:tcPr/>
                </a:tc>
                <a:tc>
                  <a:txBody>
                    <a:bodyPr/>
                    <a:lstStyle/>
                    <a:p>
                      <a:r>
                        <a:rPr lang="en-US" dirty="0" smtClean="0"/>
                        <a:t>Data</a:t>
                      </a:r>
                      <a:endParaRPr lang="en-US" dirty="0"/>
                    </a:p>
                  </a:txBody>
                  <a:tcPr/>
                </a:tc>
              </a:tr>
              <a:tr h="802957">
                <a:tc>
                  <a:txBody>
                    <a:bodyPr/>
                    <a:lstStyle/>
                    <a:p>
                      <a:r>
                        <a:rPr lang="en-US" dirty="0" smtClean="0"/>
                        <a:t>Partials</a:t>
                      </a:r>
                      <a:endParaRPr lang="en-US" dirty="0"/>
                    </a:p>
                  </a:txBody>
                  <a:tcPr/>
                </a:tc>
                <a:tc>
                  <a:txBody>
                    <a:bodyPr/>
                    <a:lstStyle/>
                    <a:p>
                      <a:r>
                        <a:rPr lang="en-US" dirty="0" smtClean="0"/>
                        <a:t>Templates</a:t>
                      </a:r>
                      <a:r>
                        <a:rPr lang="en-US" baseline="0" dirty="0" smtClean="0"/>
                        <a:t> (Views)</a:t>
                      </a:r>
                      <a:endParaRPr lang="en-US" dirty="0"/>
                    </a:p>
                  </a:txBody>
                  <a:tcPr/>
                </a:tc>
              </a:tr>
              <a:tr h="802957">
                <a:tc>
                  <a:txBody>
                    <a:bodyPr/>
                    <a:lstStyle/>
                    <a:p>
                      <a:r>
                        <a:rPr lang="en-US" dirty="0" smtClean="0"/>
                        <a:t>Services</a:t>
                      </a:r>
                      <a:endParaRPr lang="en-US" dirty="0"/>
                    </a:p>
                  </a:txBody>
                  <a:tcPr/>
                </a:tc>
                <a:tc>
                  <a:txBody>
                    <a:bodyPr/>
                    <a:lstStyle/>
                    <a:p>
                      <a:r>
                        <a:rPr lang="en-US" dirty="0" smtClean="0"/>
                        <a:t>Services</a:t>
                      </a:r>
                      <a:endParaRPr lang="en-US" dirty="0"/>
                    </a:p>
                  </a:txBody>
                  <a:tcPr/>
                </a:tc>
              </a:tr>
              <a:tr h="802957">
                <a:tc>
                  <a:txBody>
                    <a:bodyPr/>
                    <a:lstStyle/>
                    <a:p>
                      <a:r>
                        <a:rPr lang="en-US" dirty="0" smtClean="0"/>
                        <a:t>Modules</a:t>
                      </a:r>
                      <a:endParaRPr lang="en-US" dirty="0"/>
                    </a:p>
                  </a:txBody>
                  <a:tcPr/>
                </a:tc>
                <a:tc>
                  <a:txBody>
                    <a:bodyPr/>
                    <a:lstStyle/>
                    <a:p>
                      <a:r>
                        <a:rPr lang="en-US" dirty="0" smtClean="0"/>
                        <a:t>Declarative</a:t>
                      </a:r>
                      <a:r>
                        <a:rPr lang="en-US" baseline="0" dirty="0" smtClean="0"/>
                        <a:t> </a:t>
                      </a:r>
                      <a:r>
                        <a:rPr lang="en-US" baseline="0" dirty="0" err="1" smtClean="0"/>
                        <a:t>boostrapper</a:t>
                      </a:r>
                      <a:endParaRPr lang="en-US" dirty="0"/>
                    </a:p>
                  </a:txBody>
                  <a:tcPr/>
                </a:tc>
              </a:tr>
            </a:tbl>
          </a:graphicData>
        </a:graphic>
      </p:graphicFrame>
    </p:spTree>
    <p:extLst>
      <p:ext uri="{BB962C8B-B14F-4D97-AF65-F5344CB8AC3E}">
        <p14:creationId xmlns:p14="http://schemas.microsoft.com/office/powerpoint/2010/main" val="2300293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Type-safe, statically-verified JavaScript</a:t>
            </a:r>
          </a:p>
          <a:p>
            <a:r>
              <a:rPr lang="en-US" dirty="0" smtClean="0"/>
              <a:t>IntelliSense!</a:t>
            </a:r>
          </a:p>
          <a:p>
            <a:r>
              <a:rPr lang="en-US" dirty="0" smtClean="0"/>
              <a:t>Sane syntax</a:t>
            </a:r>
          </a:p>
          <a:p>
            <a:r>
              <a:rPr lang="en-US" dirty="0" smtClean="0"/>
              <a:t>Readable, </a:t>
            </a:r>
            <a:r>
              <a:rPr lang="en-US" dirty="0" err="1" smtClean="0"/>
              <a:t>debuggable</a:t>
            </a:r>
            <a:r>
              <a:rPr lang="en-US" dirty="0" smtClean="0"/>
              <a:t> compiler output</a:t>
            </a:r>
          </a:p>
          <a:p>
            <a:r>
              <a:rPr lang="en-US" dirty="0" smtClean="0"/>
              <a:t>Leverage your C# classes</a:t>
            </a:r>
            <a:endParaRPr lang="en-US" dirty="0"/>
          </a:p>
        </p:txBody>
      </p:sp>
    </p:spTree>
    <p:extLst>
      <p:ext uri="{BB962C8B-B14F-4D97-AF65-F5344CB8AC3E}">
        <p14:creationId xmlns:p14="http://schemas.microsoft.com/office/powerpoint/2010/main" val="73083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a:t>
            </a:r>
            <a:endParaRPr lang="en-US" dirty="0"/>
          </a:p>
        </p:txBody>
      </p:sp>
      <p:sp>
        <p:nvSpPr>
          <p:cNvPr id="3" name="Content Placeholder 2"/>
          <p:cNvSpPr>
            <a:spLocks noGrp="1"/>
          </p:cNvSpPr>
          <p:nvPr>
            <p:ph idx="1"/>
          </p:nvPr>
        </p:nvSpPr>
        <p:spPr/>
        <p:txBody>
          <a:bodyPr/>
          <a:lstStyle/>
          <a:p>
            <a:r>
              <a:rPr lang="en-US" dirty="0" smtClean="0"/>
              <a:t>There is no JSON WSDL</a:t>
            </a:r>
          </a:p>
          <a:p>
            <a:pPr lvl="1"/>
            <a:r>
              <a:rPr lang="en-US" dirty="0" err="1" smtClean="0"/>
              <a:t>TypeScript</a:t>
            </a:r>
            <a:r>
              <a:rPr lang="en-US" dirty="0" smtClean="0"/>
              <a:t> + </a:t>
            </a:r>
            <a:r>
              <a:rPr lang="en-US" dirty="0" err="1" smtClean="0"/>
              <a:t>TypeLite</a:t>
            </a:r>
            <a:r>
              <a:rPr lang="en-US" dirty="0" smtClean="0"/>
              <a:t> to the rescue!</a:t>
            </a:r>
          </a:p>
          <a:p>
            <a:r>
              <a:rPr lang="en-US" dirty="0" smtClean="0"/>
              <a:t>MVC developer-friendly</a:t>
            </a:r>
          </a:p>
          <a:p>
            <a:r>
              <a:rPr lang="en-US" dirty="0" smtClean="0"/>
              <a:t>AJAX-friendly</a:t>
            </a:r>
            <a:endParaRPr lang="en-US" dirty="0"/>
          </a:p>
        </p:txBody>
      </p:sp>
    </p:spTree>
    <p:extLst>
      <p:ext uri="{BB962C8B-B14F-4D97-AF65-F5344CB8AC3E}">
        <p14:creationId xmlns:p14="http://schemas.microsoft.com/office/powerpoint/2010/main" val="181708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TypeScript</a:t>
            </a:r>
            <a:r>
              <a:rPr lang="en-US" dirty="0" smtClean="0"/>
              <a:t> + Web Pages</a:t>
            </a:r>
            <a:endParaRPr lang="en-US" dirty="0"/>
          </a:p>
        </p:txBody>
      </p:sp>
      <p:sp>
        <p:nvSpPr>
          <p:cNvPr id="3" name="Content Placeholder 2"/>
          <p:cNvSpPr>
            <a:spLocks noGrp="1"/>
          </p:cNvSpPr>
          <p:nvPr>
            <p:ph idx="1"/>
          </p:nvPr>
        </p:nvSpPr>
        <p:spPr/>
        <p:txBody>
          <a:bodyPr/>
          <a:lstStyle/>
          <a:p>
            <a:pPr marL="0" indent="0">
              <a:buNone/>
            </a:pPr>
            <a:r>
              <a:rPr lang="en-US" dirty="0" smtClean="0"/>
              <a:t>[DEMO]</a:t>
            </a:r>
          </a:p>
          <a:p>
            <a:pPr marL="0" indent="0">
              <a:buNone/>
            </a:pPr>
            <a:endParaRPr lang="en-US" dirty="0"/>
          </a:p>
          <a:p>
            <a:pPr marL="0" indent="0">
              <a:buNone/>
            </a:pPr>
            <a:r>
              <a:rPr lang="en-US" dirty="0" smtClean="0"/>
              <a:t>Bootstrap, routing, poll creation, </a:t>
            </a:r>
            <a:r>
              <a:rPr lang="en-US" dirty="0" err="1" smtClean="0"/>
              <a:t>TypeLite</a:t>
            </a:r>
            <a:r>
              <a:rPr lang="en-US" smtClean="0"/>
              <a:t>, Web API</a:t>
            </a:r>
            <a:endParaRPr lang="en-US" dirty="0" smtClean="0"/>
          </a:p>
        </p:txBody>
      </p:sp>
    </p:spTree>
    <p:extLst>
      <p:ext uri="{BB962C8B-B14F-4D97-AF65-F5344CB8AC3E}">
        <p14:creationId xmlns:p14="http://schemas.microsoft.com/office/powerpoint/2010/main" val="1895678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Take-Away:</a:t>
            </a:r>
            <a:br>
              <a:rPr lang="en-US" dirty="0" smtClean="0"/>
            </a:br>
            <a:r>
              <a:rPr lang="en-US" dirty="0" smtClean="0"/>
              <a:t>Procedural vs. Declarative</a:t>
            </a:r>
            <a:endParaRPr lang="en-US" dirty="0"/>
          </a:p>
        </p:txBody>
      </p:sp>
      <p:sp>
        <p:nvSpPr>
          <p:cNvPr id="3" name="Content Placeholder 2"/>
          <p:cNvSpPr>
            <a:spLocks noGrp="1"/>
          </p:cNvSpPr>
          <p:nvPr>
            <p:ph idx="1"/>
          </p:nvPr>
        </p:nvSpPr>
        <p:spPr/>
        <p:txBody>
          <a:bodyPr>
            <a:normAutofit lnSpcReduction="10000"/>
          </a:bodyPr>
          <a:lstStyle/>
          <a:p>
            <a:r>
              <a:rPr lang="en-US" dirty="0" smtClean="0"/>
              <a:t>Event-driven manual JavaScript </a:t>
            </a:r>
            <a:r>
              <a:rPr lang="en-US" dirty="0" smtClean="0">
                <a:sym typeface="Wingdings" panose="05000000000000000000" pitchFamily="2" charset="2"/>
              </a:rPr>
              <a:t></a:t>
            </a:r>
            <a:br>
              <a:rPr lang="en-US" dirty="0" smtClean="0">
                <a:sym typeface="Wingdings" panose="05000000000000000000" pitchFamily="2" charset="2"/>
              </a:rPr>
            </a:br>
            <a:endParaRPr lang="en-US" dirty="0" smtClean="0">
              <a:sym typeface="Wingdings" panose="05000000000000000000" pitchFamily="2" charset="2"/>
            </a:endParaRPr>
          </a:p>
          <a:p>
            <a:r>
              <a:rPr lang="en-US" dirty="0" smtClean="0"/>
              <a:t>Event-driven jQuery </a:t>
            </a:r>
            <a:r>
              <a:rPr lang="en-US" dirty="0" smtClean="0">
                <a:sym typeface="Wingdings" panose="05000000000000000000" pitchFamily="2" charset="2"/>
              </a:rPr>
              <a:t></a:t>
            </a:r>
            <a:br>
              <a:rPr lang="en-US" dirty="0" smtClean="0">
                <a:sym typeface="Wingdings" panose="05000000000000000000" pitchFamily="2" charset="2"/>
              </a:rPr>
            </a:br>
            <a:endParaRPr lang="en-US" dirty="0" smtClean="0">
              <a:sym typeface="Wingdings" panose="05000000000000000000" pitchFamily="2" charset="2"/>
            </a:endParaRPr>
          </a:p>
          <a:p>
            <a:r>
              <a:rPr lang="en-US" dirty="0" smtClean="0">
                <a:sym typeface="Wingdings" panose="05000000000000000000" pitchFamily="2" charset="2"/>
              </a:rPr>
              <a:t>Declarative Validation</a:t>
            </a:r>
            <a:br>
              <a:rPr lang="en-US" dirty="0" smtClean="0">
                <a:sym typeface="Wingdings" panose="05000000000000000000" pitchFamily="2" charset="2"/>
              </a:rPr>
            </a:br>
            <a:r>
              <a:rPr lang="en-US" dirty="0" smtClean="0">
                <a:sym typeface="Wingdings" panose="05000000000000000000" pitchFamily="2" charset="2"/>
              </a:rPr>
              <a:t>(jQuery plugin, native to Angular) </a:t>
            </a:r>
            <a:br>
              <a:rPr lang="en-US" dirty="0" smtClean="0">
                <a:sym typeface="Wingdings" panose="05000000000000000000" pitchFamily="2" charset="2"/>
              </a:rPr>
            </a:br>
            <a:endParaRPr lang="en-US" dirty="0" smtClean="0">
              <a:sym typeface="Wingdings" panose="05000000000000000000" pitchFamily="2" charset="2"/>
            </a:endParaRPr>
          </a:p>
          <a:p>
            <a:r>
              <a:rPr lang="en-US" dirty="0" smtClean="0">
                <a:sym typeface="Wingdings" panose="05000000000000000000" pitchFamily="2" charset="2"/>
              </a:rPr>
              <a:t>Code-generated client-side validation declarations (think MVC unobtrusive)</a:t>
            </a:r>
          </a:p>
          <a:p>
            <a:endParaRPr lang="en-US" dirty="0"/>
          </a:p>
        </p:txBody>
      </p:sp>
    </p:spTree>
    <p:extLst>
      <p:ext uri="{BB962C8B-B14F-4D97-AF65-F5344CB8AC3E}">
        <p14:creationId xmlns:p14="http://schemas.microsoft.com/office/powerpoint/2010/main" val="4034886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MyVote</a:t>
            </a:r>
            <a:r>
              <a:rPr lang="en-US" dirty="0" smtClean="0"/>
              <a:t> – HTML5 Edition</a:t>
            </a:r>
            <a:endParaRPr lang="en-US" dirty="0"/>
          </a:p>
        </p:txBody>
      </p:sp>
      <p:sp>
        <p:nvSpPr>
          <p:cNvPr id="3" name="Subtitle 2"/>
          <p:cNvSpPr>
            <a:spLocks noGrp="1"/>
          </p:cNvSpPr>
          <p:nvPr>
            <p:ph type="subTitle" idx="1"/>
          </p:nvPr>
        </p:nvSpPr>
        <p:spPr/>
        <p:txBody>
          <a:bodyPr/>
          <a:lstStyle/>
          <a:p>
            <a:r>
              <a:rPr lang="en-US" dirty="0" smtClean="0"/>
              <a:t>[Demo]</a:t>
            </a:r>
            <a:endParaRPr lang="en-US" dirty="0"/>
          </a:p>
        </p:txBody>
      </p:sp>
    </p:spTree>
    <p:extLst>
      <p:ext uri="{BB962C8B-B14F-4D97-AF65-F5344CB8AC3E}">
        <p14:creationId xmlns:p14="http://schemas.microsoft.com/office/powerpoint/2010/main" val="199274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 </a:t>
            </a:r>
            <a:r>
              <a:rPr lang="en-US" dirty="0" err="1" smtClean="0"/>
              <a:t>HighCharts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highcharts.js</a:t>
            </a:r>
          </a:p>
          <a:p>
            <a:pPr lvl="1"/>
            <a:r>
              <a:rPr lang="en-US" dirty="0" smtClean="0"/>
              <a:t>Chart library</a:t>
            </a:r>
          </a:p>
          <a:p>
            <a:r>
              <a:rPr lang="en-US" dirty="0" smtClean="0"/>
              <a:t>angular-highcharts.js</a:t>
            </a:r>
          </a:p>
          <a:p>
            <a:pPr lvl="1"/>
            <a:r>
              <a:rPr lang="en-US" dirty="0" smtClean="0"/>
              <a:t>Angular directive</a:t>
            </a:r>
            <a:br>
              <a:rPr lang="en-US" dirty="0" smtClean="0"/>
            </a:br>
            <a:r>
              <a:rPr lang="en-US" dirty="0" smtClean="0"/>
              <a:t/>
            </a:r>
            <a:br>
              <a:rPr lang="en-US" dirty="0" smtClean="0"/>
            </a:br>
            <a:r>
              <a:rPr lang="en-US" dirty="0"/>
              <a:t>&lt;</a:t>
            </a:r>
            <a:r>
              <a:rPr lang="en-US" dirty="0" err="1"/>
              <a:t>highchart</a:t>
            </a:r>
            <a:r>
              <a:rPr lang="en-US" dirty="0"/>
              <a:t> </a:t>
            </a:r>
            <a:r>
              <a:rPr lang="en-US" dirty="0" err="1"/>
              <a:t>config</a:t>
            </a:r>
            <a:r>
              <a:rPr lang="en-US" dirty="0"/>
              <a:t>="</a:t>
            </a:r>
            <a:r>
              <a:rPr lang="en-US" dirty="0" err="1"/>
              <a:t>chartConfig</a:t>
            </a:r>
            <a:r>
              <a:rPr lang="en-US" dirty="0"/>
              <a:t>"&gt;&lt;/</a:t>
            </a:r>
            <a:r>
              <a:rPr lang="en-US" dirty="0" err="1"/>
              <a:t>highchart</a:t>
            </a:r>
            <a:r>
              <a:rPr lang="en-US" dirty="0" smtClean="0"/>
              <a:t>&gt;</a:t>
            </a:r>
          </a:p>
          <a:p>
            <a:pPr marL="457200" lvl="1" indent="0">
              <a:buNone/>
            </a:pPr>
            <a:endParaRPr lang="en-US" dirty="0" smtClean="0"/>
          </a:p>
          <a:p>
            <a:r>
              <a:rPr lang="en-US" dirty="0" smtClean="0"/>
              <a:t>[DEMO] </a:t>
            </a:r>
          </a:p>
          <a:p>
            <a:pPr lvl="1"/>
            <a:r>
              <a:rPr lang="en-US" dirty="0" smtClean="0"/>
              <a:t>Angular directive, chart in markup, controller data-binding</a:t>
            </a:r>
            <a:endParaRPr lang="en-US" dirty="0"/>
          </a:p>
        </p:txBody>
      </p:sp>
    </p:spTree>
    <p:extLst>
      <p:ext uri="{BB962C8B-B14F-4D97-AF65-F5344CB8AC3E}">
        <p14:creationId xmlns:p14="http://schemas.microsoft.com/office/powerpoint/2010/main" val="350890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SignalR</a:t>
            </a:r>
            <a:endParaRPr lang="en-US" dirty="0"/>
          </a:p>
        </p:txBody>
      </p:sp>
      <p:sp>
        <p:nvSpPr>
          <p:cNvPr id="3" name="Content Placeholder 2"/>
          <p:cNvSpPr>
            <a:spLocks noGrp="1"/>
          </p:cNvSpPr>
          <p:nvPr>
            <p:ph idx="1"/>
          </p:nvPr>
        </p:nvSpPr>
        <p:spPr/>
        <p:txBody>
          <a:bodyPr/>
          <a:lstStyle/>
          <a:p>
            <a:r>
              <a:rPr lang="en-US" dirty="0" smtClean="0"/>
              <a:t>Real-time push communication</a:t>
            </a:r>
          </a:p>
          <a:p>
            <a:r>
              <a:rPr lang="en-US" dirty="0" smtClean="0"/>
              <a:t>Notifications, streaming, etc.</a:t>
            </a:r>
          </a:p>
          <a:p>
            <a:r>
              <a:rPr lang="en-US" dirty="0" smtClean="0"/>
              <a:t>Azure Web Sites now supports Web Sockets!</a:t>
            </a:r>
          </a:p>
          <a:p>
            <a:r>
              <a:rPr lang="en-US" dirty="0" smtClean="0"/>
              <a:t>[DEMO]</a:t>
            </a:r>
          </a:p>
          <a:p>
            <a:pPr lvl="1"/>
            <a:r>
              <a:rPr lang="en-US" dirty="0" smtClean="0"/>
              <a:t>New poll notification</a:t>
            </a:r>
          </a:p>
          <a:p>
            <a:pPr lvl="1"/>
            <a:endParaRPr lang="en-US" dirty="0"/>
          </a:p>
        </p:txBody>
      </p:sp>
    </p:spTree>
    <p:extLst>
      <p:ext uri="{BB962C8B-B14F-4D97-AF65-F5344CB8AC3E}">
        <p14:creationId xmlns:p14="http://schemas.microsoft.com/office/powerpoint/2010/main" val="143941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Jasmine Framework</a:t>
            </a:r>
          </a:p>
          <a:p>
            <a:pPr lvl="1"/>
            <a:r>
              <a:rPr lang="en-US" dirty="0" smtClean="0"/>
              <a:t>Mocking</a:t>
            </a:r>
          </a:p>
          <a:p>
            <a:pPr lvl="1"/>
            <a:r>
              <a:rPr lang="en-US" dirty="0" smtClean="0"/>
              <a:t>Asserts</a:t>
            </a:r>
          </a:p>
          <a:p>
            <a:r>
              <a:rPr lang="en-US" dirty="0" smtClean="0"/>
              <a:t>Angular Mocks</a:t>
            </a:r>
          </a:p>
          <a:p>
            <a:r>
              <a:rPr lang="en-US" dirty="0" smtClean="0"/>
              <a:t>Runners</a:t>
            </a:r>
          </a:p>
          <a:p>
            <a:pPr lvl="1"/>
            <a:r>
              <a:rPr lang="en-US" dirty="0" smtClean="0"/>
              <a:t>Chutzpah (“</a:t>
            </a:r>
            <a:r>
              <a:rPr lang="en-US" dirty="0" err="1" smtClean="0"/>
              <a:t>HUTZpah</a:t>
            </a:r>
            <a:r>
              <a:rPr lang="en-US" dirty="0" smtClean="0"/>
              <a:t>”)</a:t>
            </a:r>
          </a:p>
          <a:p>
            <a:pPr lvl="1"/>
            <a:r>
              <a:rPr lang="en-US" dirty="0" smtClean="0"/>
              <a:t>Karma</a:t>
            </a:r>
          </a:p>
          <a:p>
            <a:pPr lvl="1"/>
            <a:r>
              <a:rPr lang="en-US" dirty="0" smtClean="0"/>
              <a:t>Jasmine host page</a:t>
            </a:r>
          </a:p>
          <a:p>
            <a:pPr lvl="1"/>
            <a:r>
              <a:rPr lang="en-US" dirty="0" err="1" smtClean="0"/>
              <a:t>ReSharper</a:t>
            </a:r>
            <a:endParaRPr lang="en-US" dirty="0" smtClean="0"/>
          </a:p>
          <a:p>
            <a:r>
              <a:rPr lang="en-US" dirty="0" smtClean="0"/>
              <a:t>Coverage</a:t>
            </a:r>
          </a:p>
          <a:p>
            <a:r>
              <a:rPr lang="en-US" dirty="0" smtClean="0"/>
              <a:t>[DEMO]</a:t>
            </a:r>
            <a:endParaRPr lang="en-US" dirty="0"/>
          </a:p>
        </p:txBody>
      </p:sp>
    </p:spTree>
    <p:extLst>
      <p:ext uri="{BB962C8B-B14F-4D97-AF65-F5344CB8AC3E}">
        <p14:creationId xmlns:p14="http://schemas.microsoft.com/office/powerpoint/2010/main" val="225607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 Review</a:t>
            </a:r>
            <a:endParaRPr lang="en-US" dirty="0"/>
          </a:p>
        </p:txBody>
      </p:sp>
      <p:pic>
        <p:nvPicPr>
          <p:cNvPr id="4" name="Picture 3"/>
          <p:cNvPicPr>
            <a:picLocks noChangeAspect="1"/>
          </p:cNvPicPr>
          <p:nvPr/>
        </p:nvPicPr>
        <p:blipFill>
          <a:blip r:embed="rId2"/>
          <a:stretch>
            <a:fillRect/>
          </a:stretch>
        </p:blipFill>
        <p:spPr>
          <a:xfrm>
            <a:off x="120878" y="2144485"/>
            <a:ext cx="4200752" cy="3631700"/>
          </a:xfrm>
          <a:prstGeom prst="rect">
            <a:avLst/>
          </a:prstGeom>
        </p:spPr>
      </p:pic>
      <p:pic>
        <p:nvPicPr>
          <p:cNvPr id="5" name="Picture 4"/>
          <p:cNvPicPr>
            <a:picLocks noChangeAspect="1"/>
          </p:cNvPicPr>
          <p:nvPr/>
        </p:nvPicPr>
        <p:blipFill>
          <a:blip r:embed="rId3"/>
          <a:stretch>
            <a:fillRect/>
          </a:stretch>
        </p:blipFill>
        <p:spPr>
          <a:xfrm>
            <a:off x="4482481" y="2144484"/>
            <a:ext cx="4548579" cy="2873830"/>
          </a:xfrm>
          <a:prstGeom prst="rect">
            <a:avLst/>
          </a:prstGeom>
        </p:spPr>
      </p:pic>
    </p:spTree>
    <p:extLst>
      <p:ext uri="{BB962C8B-B14F-4D97-AF65-F5344CB8AC3E}">
        <p14:creationId xmlns:p14="http://schemas.microsoft.com/office/powerpoint/2010/main" val="1809794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931" y="-289607"/>
            <a:ext cx="7369175" cy="1190625"/>
          </a:xfrm>
        </p:spPr>
        <p:txBody>
          <a:bodyPr/>
          <a:lstStyle/>
          <a:p>
            <a:r>
              <a:rPr lang="en-US" dirty="0" smtClean="0"/>
              <a:t>Security</a:t>
            </a:r>
            <a:endParaRPr lang="en-US" dirty="0"/>
          </a:p>
        </p:txBody>
      </p:sp>
      <p:sp>
        <p:nvSpPr>
          <p:cNvPr id="3" name="Content Placeholder 2"/>
          <p:cNvSpPr>
            <a:spLocks noGrp="1"/>
          </p:cNvSpPr>
          <p:nvPr>
            <p:ph idx="1"/>
          </p:nvPr>
        </p:nvSpPr>
        <p:spPr>
          <a:xfrm>
            <a:off x="275073" y="1188992"/>
            <a:ext cx="7369175" cy="4770437"/>
          </a:xfrm>
        </p:spPr>
        <p:txBody>
          <a:bodyPr/>
          <a:lstStyle/>
          <a:p>
            <a:r>
              <a:rPr lang="en-US" dirty="0"/>
              <a:t>Azure Mobile Services JWT</a:t>
            </a:r>
          </a:p>
          <a:p>
            <a:pPr lvl="1"/>
            <a:r>
              <a:rPr lang="en-US" dirty="0" smtClean="0"/>
              <a:t>Authentication: leverage </a:t>
            </a:r>
            <a:r>
              <a:rPr lang="en-US" dirty="0" err="1" smtClean="0"/>
              <a:t>ZuMo</a:t>
            </a:r>
            <a:endParaRPr lang="en-US" dirty="0" smtClean="0"/>
          </a:p>
          <a:p>
            <a:pPr lvl="1"/>
            <a:r>
              <a:rPr lang="en-US" dirty="0" smtClean="0"/>
              <a:t>Authorization: build your own</a:t>
            </a:r>
          </a:p>
          <a:p>
            <a:r>
              <a:rPr lang="en-US" dirty="0" smtClean="0"/>
              <a:t>[DEMO]</a:t>
            </a:r>
          </a:p>
          <a:p>
            <a:pPr lvl="1"/>
            <a:r>
              <a:rPr lang="en-US" dirty="0" smtClean="0"/>
              <a:t>JWT authentication</a:t>
            </a:r>
            <a:endParaRPr lang="en-US" dirty="0"/>
          </a:p>
        </p:txBody>
      </p:sp>
      <p:grpSp>
        <p:nvGrpSpPr>
          <p:cNvPr id="8" name="Group 7"/>
          <p:cNvGrpSpPr/>
          <p:nvPr/>
        </p:nvGrpSpPr>
        <p:grpSpPr>
          <a:xfrm>
            <a:off x="586445" y="3834251"/>
            <a:ext cx="6696096" cy="2528998"/>
            <a:chOff x="3912274" y="1739481"/>
            <a:chExt cx="4481992" cy="4417286"/>
          </a:xfrm>
        </p:grpSpPr>
        <p:sp>
          <p:nvSpPr>
            <p:cNvPr id="9" name="Freeform 8"/>
            <p:cNvSpPr/>
            <p:nvPr/>
          </p:nvSpPr>
          <p:spPr>
            <a:xfrm>
              <a:off x="4910833" y="1739481"/>
              <a:ext cx="2434208" cy="1693817"/>
            </a:xfrm>
            <a:custGeom>
              <a:avLst/>
              <a:gdLst>
                <a:gd name="connsiteX0" fmla="*/ 0 w 1693817"/>
                <a:gd name="connsiteY0" fmla="*/ 282308 h 1693817"/>
                <a:gd name="connsiteX1" fmla="*/ 282308 w 1693817"/>
                <a:gd name="connsiteY1" fmla="*/ 0 h 1693817"/>
                <a:gd name="connsiteX2" fmla="*/ 1411509 w 1693817"/>
                <a:gd name="connsiteY2" fmla="*/ 0 h 1693817"/>
                <a:gd name="connsiteX3" fmla="*/ 1693817 w 1693817"/>
                <a:gd name="connsiteY3" fmla="*/ 282308 h 1693817"/>
                <a:gd name="connsiteX4" fmla="*/ 1693817 w 1693817"/>
                <a:gd name="connsiteY4" fmla="*/ 1411509 h 1693817"/>
                <a:gd name="connsiteX5" fmla="*/ 1411509 w 1693817"/>
                <a:gd name="connsiteY5" fmla="*/ 1693817 h 1693817"/>
                <a:gd name="connsiteX6" fmla="*/ 282308 w 1693817"/>
                <a:gd name="connsiteY6" fmla="*/ 1693817 h 1693817"/>
                <a:gd name="connsiteX7" fmla="*/ 0 w 1693817"/>
                <a:gd name="connsiteY7" fmla="*/ 1411509 h 1693817"/>
                <a:gd name="connsiteX8" fmla="*/ 0 w 1693817"/>
                <a:gd name="connsiteY8" fmla="*/ 282308 h 169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817" h="1693817">
                  <a:moveTo>
                    <a:pt x="0" y="282308"/>
                  </a:moveTo>
                  <a:cubicBezTo>
                    <a:pt x="0" y="126394"/>
                    <a:pt x="126394" y="0"/>
                    <a:pt x="282308" y="0"/>
                  </a:cubicBezTo>
                  <a:lnTo>
                    <a:pt x="1411509" y="0"/>
                  </a:lnTo>
                  <a:cubicBezTo>
                    <a:pt x="1567423" y="0"/>
                    <a:pt x="1693817" y="126394"/>
                    <a:pt x="1693817" y="282308"/>
                  </a:cubicBezTo>
                  <a:lnTo>
                    <a:pt x="1693817" y="1411509"/>
                  </a:lnTo>
                  <a:cubicBezTo>
                    <a:pt x="1693817" y="1567423"/>
                    <a:pt x="1567423" y="1693817"/>
                    <a:pt x="1411509" y="1693817"/>
                  </a:cubicBezTo>
                  <a:lnTo>
                    <a:pt x="282308" y="1693817"/>
                  </a:lnTo>
                  <a:cubicBezTo>
                    <a:pt x="126394" y="1693817"/>
                    <a:pt x="0" y="1567423"/>
                    <a:pt x="0" y="1411509"/>
                  </a:cubicBezTo>
                  <a:lnTo>
                    <a:pt x="0" y="2823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25" tIns="136025" rIns="136025" bIns="136025" numCol="1" spcCol="1270" anchor="ctr" anchorCtr="0">
              <a:noAutofit/>
            </a:bodyPr>
            <a:lstStyle/>
            <a:p>
              <a:pPr lvl="0" algn="ctr" defTabSz="933450">
                <a:lnSpc>
                  <a:spcPct val="90000"/>
                </a:lnSpc>
                <a:spcBef>
                  <a:spcPct val="0"/>
                </a:spcBef>
                <a:spcAft>
                  <a:spcPct val="35000"/>
                </a:spcAft>
              </a:pPr>
              <a:r>
                <a:rPr lang="en-US" sz="2100" kern="1200" dirty="0" smtClean="0"/>
                <a:t>Token Authority</a:t>
              </a:r>
              <a:br>
                <a:rPr lang="en-US" sz="2100" kern="1200" dirty="0" smtClean="0"/>
              </a:br>
              <a:r>
                <a:rPr lang="en-US" sz="2100" kern="1200" dirty="0" smtClean="0"/>
                <a:t>(Azure Mobile Services)</a:t>
              </a:r>
              <a:endParaRPr lang="en-US" sz="2100" kern="1200" dirty="0"/>
            </a:p>
          </p:txBody>
        </p:sp>
        <p:sp>
          <p:nvSpPr>
            <p:cNvPr id="11" name="Freeform 10"/>
            <p:cNvSpPr/>
            <p:nvPr/>
          </p:nvSpPr>
          <p:spPr>
            <a:xfrm>
              <a:off x="3912274" y="4722199"/>
              <a:ext cx="1450896" cy="1434568"/>
            </a:xfrm>
            <a:custGeom>
              <a:avLst/>
              <a:gdLst>
                <a:gd name="connsiteX0" fmla="*/ 0 w 1134857"/>
                <a:gd name="connsiteY0" fmla="*/ 189147 h 1134857"/>
                <a:gd name="connsiteX1" fmla="*/ 189147 w 1134857"/>
                <a:gd name="connsiteY1" fmla="*/ 0 h 1134857"/>
                <a:gd name="connsiteX2" fmla="*/ 945710 w 1134857"/>
                <a:gd name="connsiteY2" fmla="*/ 0 h 1134857"/>
                <a:gd name="connsiteX3" fmla="*/ 1134857 w 1134857"/>
                <a:gd name="connsiteY3" fmla="*/ 189147 h 1134857"/>
                <a:gd name="connsiteX4" fmla="*/ 1134857 w 1134857"/>
                <a:gd name="connsiteY4" fmla="*/ 945710 h 1134857"/>
                <a:gd name="connsiteX5" fmla="*/ 945710 w 1134857"/>
                <a:gd name="connsiteY5" fmla="*/ 1134857 h 1134857"/>
                <a:gd name="connsiteX6" fmla="*/ 189147 w 1134857"/>
                <a:gd name="connsiteY6" fmla="*/ 1134857 h 1134857"/>
                <a:gd name="connsiteX7" fmla="*/ 0 w 1134857"/>
                <a:gd name="connsiteY7" fmla="*/ 945710 h 1134857"/>
                <a:gd name="connsiteX8" fmla="*/ 0 w 1134857"/>
                <a:gd name="connsiteY8" fmla="*/ 189147 h 113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857" h="1134857">
                  <a:moveTo>
                    <a:pt x="0" y="189147"/>
                  </a:moveTo>
                  <a:cubicBezTo>
                    <a:pt x="0" y="84684"/>
                    <a:pt x="84684" y="0"/>
                    <a:pt x="189147" y="0"/>
                  </a:cubicBezTo>
                  <a:lnTo>
                    <a:pt x="945710" y="0"/>
                  </a:lnTo>
                  <a:cubicBezTo>
                    <a:pt x="1050173" y="0"/>
                    <a:pt x="1134857" y="84684"/>
                    <a:pt x="1134857" y="189147"/>
                  </a:cubicBezTo>
                  <a:lnTo>
                    <a:pt x="1134857" y="945710"/>
                  </a:lnTo>
                  <a:cubicBezTo>
                    <a:pt x="1134857" y="1050173"/>
                    <a:pt x="1050173" y="1134857"/>
                    <a:pt x="945710" y="1134857"/>
                  </a:cubicBezTo>
                  <a:lnTo>
                    <a:pt x="189147" y="1134857"/>
                  </a:lnTo>
                  <a:cubicBezTo>
                    <a:pt x="84684" y="1134857"/>
                    <a:pt x="0" y="1050173"/>
                    <a:pt x="0" y="945710"/>
                  </a:cubicBezTo>
                  <a:lnTo>
                    <a:pt x="0" y="1891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819" tIns="113819" rIns="113819" bIns="113819" numCol="1" spcCol="1270" anchor="ctr" anchorCtr="0">
              <a:noAutofit/>
            </a:bodyPr>
            <a:lstStyle/>
            <a:p>
              <a:pPr lvl="0" algn="ctr" defTabSz="1022350">
                <a:lnSpc>
                  <a:spcPct val="90000"/>
                </a:lnSpc>
                <a:spcBef>
                  <a:spcPct val="0"/>
                </a:spcBef>
                <a:spcAft>
                  <a:spcPct val="35000"/>
                </a:spcAft>
              </a:pPr>
              <a:r>
                <a:rPr lang="en-US" sz="2300" kern="1200" dirty="0" smtClean="0"/>
                <a:t>Client</a:t>
              </a:r>
              <a:endParaRPr lang="en-US" sz="2300" kern="1200" dirty="0"/>
            </a:p>
          </p:txBody>
        </p:sp>
        <p:sp>
          <p:nvSpPr>
            <p:cNvPr id="13" name="Freeform 12"/>
            <p:cNvSpPr/>
            <p:nvPr/>
          </p:nvSpPr>
          <p:spPr>
            <a:xfrm>
              <a:off x="6791284" y="4722199"/>
              <a:ext cx="1602982" cy="1427756"/>
            </a:xfrm>
            <a:custGeom>
              <a:avLst/>
              <a:gdLst>
                <a:gd name="connsiteX0" fmla="*/ 0 w 1134857"/>
                <a:gd name="connsiteY0" fmla="*/ 189147 h 1134857"/>
                <a:gd name="connsiteX1" fmla="*/ 189147 w 1134857"/>
                <a:gd name="connsiteY1" fmla="*/ 0 h 1134857"/>
                <a:gd name="connsiteX2" fmla="*/ 945710 w 1134857"/>
                <a:gd name="connsiteY2" fmla="*/ 0 h 1134857"/>
                <a:gd name="connsiteX3" fmla="*/ 1134857 w 1134857"/>
                <a:gd name="connsiteY3" fmla="*/ 189147 h 1134857"/>
                <a:gd name="connsiteX4" fmla="*/ 1134857 w 1134857"/>
                <a:gd name="connsiteY4" fmla="*/ 945710 h 1134857"/>
                <a:gd name="connsiteX5" fmla="*/ 945710 w 1134857"/>
                <a:gd name="connsiteY5" fmla="*/ 1134857 h 1134857"/>
                <a:gd name="connsiteX6" fmla="*/ 189147 w 1134857"/>
                <a:gd name="connsiteY6" fmla="*/ 1134857 h 1134857"/>
                <a:gd name="connsiteX7" fmla="*/ 0 w 1134857"/>
                <a:gd name="connsiteY7" fmla="*/ 945710 h 1134857"/>
                <a:gd name="connsiteX8" fmla="*/ 0 w 1134857"/>
                <a:gd name="connsiteY8" fmla="*/ 189147 h 113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857" h="1134857">
                  <a:moveTo>
                    <a:pt x="0" y="189147"/>
                  </a:moveTo>
                  <a:cubicBezTo>
                    <a:pt x="0" y="84684"/>
                    <a:pt x="84684" y="0"/>
                    <a:pt x="189147" y="0"/>
                  </a:cubicBezTo>
                  <a:lnTo>
                    <a:pt x="945710" y="0"/>
                  </a:lnTo>
                  <a:cubicBezTo>
                    <a:pt x="1050173" y="0"/>
                    <a:pt x="1134857" y="84684"/>
                    <a:pt x="1134857" y="189147"/>
                  </a:cubicBezTo>
                  <a:lnTo>
                    <a:pt x="1134857" y="945710"/>
                  </a:lnTo>
                  <a:cubicBezTo>
                    <a:pt x="1134857" y="1050173"/>
                    <a:pt x="1050173" y="1134857"/>
                    <a:pt x="945710" y="1134857"/>
                  </a:cubicBezTo>
                  <a:lnTo>
                    <a:pt x="189147" y="1134857"/>
                  </a:lnTo>
                  <a:cubicBezTo>
                    <a:pt x="84684" y="1134857"/>
                    <a:pt x="0" y="1050173"/>
                    <a:pt x="0" y="945710"/>
                  </a:cubicBezTo>
                  <a:lnTo>
                    <a:pt x="0" y="1891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499" tIns="93499" rIns="93499" bIns="93499" numCol="1" spcCol="1270" anchor="ctr" anchorCtr="0">
              <a:noAutofit/>
            </a:bodyPr>
            <a:lstStyle/>
            <a:p>
              <a:pPr lvl="0" algn="ctr" defTabSz="666750">
                <a:lnSpc>
                  <a:spcPct val="90000"/>
                </a:lnSpc>
                <a:spcBef>
                  <a:spcPct val="0"/>
                </a:spcBef>
                <a:spcAft>
                  <a:spcPct val="35000"/>
                </a:spcAft>
              </a:pPr>
              <a:r>
                <a:rPr lang="en-US" sz="2300" kern="1200" dirty="0" smtClean="0"/>
                <a:t>Server with Resources</a:t>
              </a:r>
              <a:endParaRPr lang="en-US" sz="2300" kern="1200" dirty="0"/>
            </a:p>
          </p:txBody>
        </p:sp>
      </p:grpSp>
      <p:sp>
        <p:nvSpPr>
          <p:cNvPr id="5" name="TextBox 4"/>
          <p:cNvSpPr txBox="1"/>
          <p:nvPr/>
        </p:nvSpPr>
        <p:spPr>
          <a:xfrm>
            <a:off x="850860" y="4707353"/>
            <a:ext cx="1273628" cy="338554"/>
          </a:xfrm>
          <a:prstGeom prst="rect">
            <a:avLst/>
          </a:prstGeom>
          <a:noFill/>
        </p:spPr>
        <p:txBody>
          <a:bodyPr wrap="square" rtlCol="0">
            <a:spAutoFit/>
          </a:bodyPr>
          <a:lstStyle/>
          <a:p>
            <a:r>
              <a:rPr lang="en-US" dirty="0" smtClean="0"/>
              <a:t>Issue</a:t>
            </a:r>
            <a:endParaRPr lang="en-US" dirty="0"/>
          </a:p>
        </p:txBody>
      </p:sp>
      <p:sp>
        <p:nvSpPr>
          <p:cNvPr id="6" name="TextBox 5"/>
          <p:cNvSpPr txBox="1"/>
          <p:nvPr/>
        </p:nvSpPr>
        <p:spPr>
          <a:xfrm>
            <a:off x="3183061" y="5612083"/>
            <a:ext cx="1273628" cy="338554"/>
          </a:xfrm>
          <a:prstGeom prst="rect">
            <a:avLst/>
          </a:prstGeom>
          <a:noFill/>
        </p:spPr>
        <p:txBody>
          <a:bodyPr wrap="square" rtlCol="0">
            <a:spAutoFit/>
          </a:bodyPr>
          <a:lstStyle/>
          <a:p>
            <a:r>
              <a:rPr lang="en-US" dirty="0" smtClean="0"/>
              <a:t>Present</a:t>
            </a:r>
            <a:endParaRPr lang="en-US" dirty="0"/>
          </a:p>
        </p:txBody>
      </p:sp>
      <p:sp>
        <p:nvSpPr>
          <p:cNvPr id="18" name="Right Arrow 17"/>
          <p:cNvSpPr/>
          <p:nvPr/>
        </p:nvSpPr>
        <p:spPr bwMode="auto">
          <a:xfrm rot="7800315">
            <a:off x="1018701" y="4950867"/>
            <a:ext cx="1295400" cy="108858"/>
          </a:xfrm>
          <a:prstGeom prst="rightArrow">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19" name="Right Arrow 18"/>
          <p:cNvSpPr/>
          <p:nvPr/>
        </p:nvSpPr>
        <p:spPr bwMode="auto">
          <a:xfrm>
            <a:off x="2752065" y="5900057"/>
            <a:ext cx="2135620" cy="139172"/>
          </a:xfrm>
          <a:prstGeom prst="rightArrow">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2" name="Flowchart: Off-page Connector 21"/>
          <p:cNvSpPr/>
          <p:nvPr/>
        </p:nvSpPr>
        <p:spPr bwMode="auto">
          <a:xfrm>
            <a:off x="6447976" y="3695059"/>
            <a:ext cx="1669130" cy="1248132"/>
          </a:xfrm>
          <a:prstGeom prst="flowChartOffpageConnector">
            <a:avLst/>
          </a:prstGeom>
          <a:solidFill>
            <a:srgbClr val="FF000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Lucida Console" pitchFamily="49" charset="0"/>
              </a:rPr>
              <a:t>Shared Secret</a:t>
            </a:r>
          </a:p>
        </p:txBody>
      </p:sp>
      <p:sp>
        <p:nvSpPr>
          <p:cNvPr id="23" name="Right Arrow 22"/>
          <p:cNvSpPr/>
          <p:nvPr/>
        </p:nvSpPr>
        <p:spPr bwMode="auto">
          <a:xfrm rot="10800000">
            <a:off x="5714999" y="4267200"/>
            <a:ext cx="720483" cy="106354"/>
          </a:xfrm>
          <a:prstGeom prst="rightArrow">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4" name="Right Arrow 23"/>
          <p:cNvSpPr/>
          <p:nvPr/>
        </p:nvSpPr>
        <p:spPr bwMode="auto">
          <a:xfrm rot="5400000">
            <a:off x="6905514" y="5235056"/>
            <a:ext cx="647700" cy="106354"/>
          </a:xfrm>
          <a:prstGeom prst="rightArrow">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5" name="TextBox 24"/>
          <p:cNvSpPr txBox="1"/>
          <p:nvPr/>
        </p:nvSpPr>
        <p:spPr>
          <a:xfrm>
            <a:off x="4766663" y="3455802"/>
            <a:ext cx="1712360" cy="338554"/>
          </a:xfrm>
          <a:prstGeom prst="rect">
            <a:avLst/>
          </a:prstGeom>
          <a:noFill/>
        </p:spPr>
        <p:txBody>
          <a:bodyPr wrap="square" rtlCol="0">
            <a:spAutoFit/>
          </a:bodyPr>
          <a:lstStyle/>
          <a:p>
            <a:r>
              <a:rPr lang="en-US" dirty="0" smtClean="0"/>
              <a:t>Generate Sig</a:t>
            </a:r>
            <a:endParaRPr lang="en-US" dirty="0"/>
          </a:p>
        </p:txBody>
      </p:sp>
      <p:sp>
        <p:nvSpPr>
          <p:cNvPr id="26" name="TextBox 25"/>
          <p:cNvSpPr txBox="1"/>
          <p:nvPr/>
        </p:nvSpPr>
        <p:spPr>
          <a:xfrm>
            <a:off x="7243962" y="5123572"/>
            <a:ext cx="1977122" cy="338554"/>
          </a:xfrm>
          <a:prstGeom prst="rect">
            <a:avLst/>
          </a:prstGeom>
          <a:noFill/>
        </p:spPr>
        <p:txBody>
          <a:bodyPr wrap="square" rtlCol="0">
            <a:spAutoFit/>
          </a:bodyPr>
          <a:lstStyle/>
          <a:p>
            <a:r>
              <a:rPr lang="en-US" dirty="0" smtClean="0"/>
              <a:t>Validate Sig</a:t>
            </a:r>
            <a:endParaRPr lang="en-US" dirty="0"/>
          </a:p>
        </p:txBody>
      </p:sp>
    </p:spTree>
    <p:extLst>
      <p:ext uri="{BB962C8B-B14F-4D97-AF65-F5344CB8AC3E}">
        <p14:creationId xmlns:p14="http://schemas.microsoft.com/office/powerpoint/2010/main" val="2537734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a:xfrm>
            <a:off x="720970" y="1484313"/>
            <a:ext cx="7737230" cy="4770437"/>
          </a:xfrm>
        </p:spPr>
        <p:txBody>
          <a:bodyPr numCol="2"/>
          <a:lstStyle/>
          <a:p>
            <a:r>
              <a:rPr lang="en-US" dirty="0" smtClean="0"/>
              <a:t>Areas to watch:</a:t>
            </a:r>
          </a:p>
          <a:p>
            <a:pPr lvl="1"/>
            <a:r>
              <a:rPr lang="en-US" dirty="0" smtClean="0"/>
              <a:t>Bandwidth</a:t>
            </a:r>
          </a:p>
          <a:p>
            <a:pPr lvl="1"/>
            <a:r>
              <a:rPr lang="en-US" dirty="0" smtClean="0"/>
              <a:t>Request count</a:t>
            </a:r>
          </a:p>
          <a:p>
            <a:pPr lvl="1"/>
            <a:r>
              <a:rPr lang="en-US" dirty="0" smtClean="0"/>
              <a:t>DOM complexity</a:t>
            </a:r>
          </a:p>
          <a:p>
            <a:pPr lvl="1"/>
            <a:r>
              <a:rPr lang="en-US" dirty="0" smtClean="0"/>
              <a:t>JavaScript performance</a:t>
            </a:r>
          </a:p>
          <a:p>
            <a:r>
              <a:rPr lang="en-US" dirty="0" smtClean="0"/>
              <a:t>Techniques</a:t>
            </a:r>
          </a:p>
          <a:p>
            <a:pPr lvl="1"/>
            <a:r>
              <a:rPr lang="en-US" dirty="0" smtClean="0"/>
              <a:t>Caching</a:t>
            </a:r>
          </a:p>
          <a:p>
            <a:pPr lvl="1"/>
            <a:r>
              <a:rPr lang="en-US" dirty="0" smtClean="0"/>
              <a:t>Bundling / </a:t>
            </a:r>
            <a:r>
              <a:rPr lang="en-US" dirty="0" err="1" smtClean="0"/>
              <a:t>minification</a:t>
            </a:r>
            <a:endParaRPr lang="en-US" dirty="0" smtClean="0"/>
          </a:p>
          <a:p>
            <a:pPr lvl="1"/>
            <a:r>
              <a:rPr lang="en-US" dirty="0" smtClean="0"/>
              <a:t>Avoid round trips</a:t>
            </a:r>
          </a:p>
          <a:p>
            <a:pPr lvl="1"/>
            <a:r>
              <a:rPr lang="en-US" dirty="0" err="1" smtClean="0"/>
              <a:t>RequestAnimationFrame</a:t>
            </a:r>
            <a:r>
              <a:rPr lang="en-US" dirty="0" smtClean="0"/>
              <a:t/>
            </a:r>
            <a:br>
              <a:rPr lang="en-US" dirty="0" smtClean="0"/>
            </a:br>
            <a:endParaRPr lang="en-US" dirty="0" smtClean="0"/>
          </a:p>
          <a:p>
            <a:r>
              <a:rPr lang="en-US" dirty="0" smtClean="0"/>
              <a:t>Tools</a:t>
            </a:r>
          </a:p>
          <a:p>
            <a:pPr lvl="1"/>
            <a:r>
              <a:rPr lang="en-US" dirty="0" smtClean="0"/>
              <a:t>New Relic</a:t>
            </a:r>
          </a:p>
          <a:p>
            <a:pPr lvl="1"/>
            <a:r>
              <a:rPr lang="en-US" dirty="0" smtClean="0"/>
              <a:t>VS Online Application Insights</a:t>
            </a:r>
            <a:endParaRPr lang="en-US" dirty="0"/>
          </a:p>
        </p:txBody>
      </p:sp>
    </p:spTree>
    <p:extLst>
      <p:ext uri="{BB962C8B-B14F-4D97-AF65-F5344CB8AC3E}">
        <p14:creationId xmlns:p14="http://schemas.microsoft.com/office/powerpoint/2010/main" val="44041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942" y="914627"/>
            <a:ext cx="7772400" cy="1500187"/>
          </a:xfrm>
        </p:spPr>
        <p:txBody>
          <a:bodyPr/>
          <a:lstStyle/>
          <a:p>
            <a:r>
              <a:rPr lang="en-US" dirty="0" smtClean="0"/>
              <a:t>[DEMO]: Bundling/</a:t>
            </a:r>
            <a:r>
              <a:rPr lang="en-US" dirty="0" err="1" smtClean="0"/>
              <a:t>Minification</a:t>
            </a:r>
            <a:r>
              <a:rPr lang="en-US" dirty="0" smtClean="0"/>
              <a:t>, Monitoring, Monaco</a:t>
            </a:r>
            <a:endParaRPr lang="en-US" dirty="0"/>
          </a:p>
        </p:txBody>
      </p:sp>
    </p:spTree>
    <p:extLst>
      <p:ext uri="{BB962C8B-B14F-4D97-AF65-F5344CB8AC3E}">
        <p14:creationId xmlns:p14="http://schemas.microsoft.com/office/powerpoint/2010/main" val="41284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Compatibility</a:t>
            </a:r>
            <a:endParaRPr lang="en-US" dirty="0"/>
          </a:p>
        </p:txBody>
      </p:sp>
      <p:sp>
        <p:nvSpPr>
          <p:cNvPr id="3" name="Content Placeholder 2"/>
          <p:cNvSpPr>
            <a:spLocks noGrp="1"/>
          </p:cNvSpPr>
          <p:nvPr>
            <p:ph idx="1"/>
          </p:nvPr>
        </p:nvSpPr>
        <p:spPr/>
        <p:txBody>
          <a:bodyPr>
            <a:normAutofit lnSpcReduction="10000"/>
          </a:bodyPr>
          <a:lstStyle/>
          <a:p>
            <a:r>
              <a:rPr lang="en-US" dirty="0" smtClean="0"/>
              <a:t>Fallbacks:</a:t>
            </a:r>
          </a:p>
          <a:p>
            <a:pPr lvl="1"/>
            <a:r>
              <a:rPr lang="en-US" dirty="0" smtClean="0"/>
              <a:t>HTML5Shiv</a:t>
            </a:r>
          </a:p>
          <a:p>
            <a:pPr lvl="1"/>
            <a:r>
              <a:rPr lang="en-US" dirty="0" err="1" smtClean="0"/>
              <a:t>Modernizr</a:t>
            </a:r>
            <a:endParaRPr lang="en-US" dirty="0" smtClean="0"/>
          </a:p>
          <a:p>
            <a:pPr lvl="1"/>
            <a:r>
              <a:rPr lang="en-US" dirty="0" smtClean="0"/>
              <a:t>JSON2</a:t>
            </a:r>
          </a:p>
          <a:p>
            <a:pPr lvl="1"/>
            <a:r>
              <a:rPr lang="en-US" dirty="0" err="1" smtClean="0"/>
              <a:t>Polyfills</a:t>
            </a:r>
            <a:endParaRPr lang="en-US" dirty="0" smtClean="0"/>
          </a:p>
          <a:p>
            <a:r>
              <a:rPr lang="en-US" dirty="0" smtClean="0"/>
              <a:t>Testing</a:t>
            </a:r>
          </a:p>
          <a:p>
            <a:pPr lvl="1"/>
            <a:r>
              <a:rPr lang="en-US" dirty="0" smtClean="0"/>
              <a:t>Bang for the buck</a:t>
            </a:r>
          </a:p>
          <a:p>
            <a:pPr lvl="1"/>
            <a:r>
              <a:rPr lang="en-US" dirty="0" err="1" smtClean="0"/>
              <a:t>BrowserStack</a:t>
            </a:r>
            <a:endParaRPr lang="en-US" dirty="0" smtClean="0"/>
          </a:p>
          <a:p>
            <a:pPr lvl="1"/>
            <a:r>
              <a:rPr lang="en-US" dirty="0" smtClean="0"/>
              <a:t>Publicity + good logging</a:t>
            </a:r>
          </a:p>
          <a:p>
            <a:endParaRPr lang="en-US" dirty="0"/>
          </a:p>
        </p:txBody>
      </p:sp>
    </p:spTree>
    <p:extLst>
      <p:ext uri="{BB962C8B-B14F-4D97-AF65-F5344CB8AC3E}">
        <p14:creationId xmlns:p14="http://schemas.microsoft.com/office/powerpoint/2010/main" val="353938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893763" y="381000"/>
            <a:ext cx="7369175" cy="941388"/>
          </a:xfrm>
        </p:spPr>
        <p:txBody>
          <a:bodyPr/>
          <a:lstStyle/>
          <a:p>
            <a:r>
              <a:rPr lang="en-US" dirty="0" smtClean="0"/>
              <a:t>What We Covered</a:t>
            </a:r>
            <a:endParaRPr lang="en-US" dirty="0"/>
          </a:p>
        </p:txBody>
      </p:sp>
      <p:sp>
        <p:nvSpPr>
          <p:cNvPr id="252931" name="Rectangle 3"/>
          <p:cNvSpPr>
            <a:spLocks noGrp="1" noChangeArrowheads="1"/>
          </p:cNvSpPr>
          <p:nvPr>
            <p:ph idx="1"/>
          </p:nvPr>
        </p:nvSpPr>
        <p:spPr/>
        <p:txBody>
          <a:bodyPr>
            <a:normAutofit fontScale="85000" lnSpcReduction="20000"/>
          </a:bodyPr>
          <a:lstStyle/>
          <a:p>
            <a:r>
              <a:rPr lang="en-US" dirty="0" smtClean="0"/>
              <a:t>To the Web!</a:t>
            </a:r>
          </a:p>
          <a:p>
            <a:r>
              <a:rPr lang="en-US" dirty="0" smtClean="0"/>
              <a:t>JavaScript MV* Frameworks</a:t>
            </a:r>
          </a:p>
          <a:p>
            <a:r>
              <a:rPr lang="en-US" dirty="0" smtClean="0"/>
              <a:t>The Stack</a:t>
            </a:r>
          </a:p>
          <a:p>
            <a:pPr lvl="1"/>
            <a:r>
              <a:rPr lang="en-US" dirty="0"/>
              <a:t>Responsive Web </a:t>
            </a:r>
            <a:r>
              <a:rPr lang="en-US" dirty="0" smtClean="0"/>
              <a:t>Design</a:t>
            </a:r>
            <a:endParaRPr lang="en-US" dirty="0"/>
          </a:p>
          <a:p>
            <a:pPr lvl="1"/>
            <a:r>
              <a:rPr lang="en-US" dirty="0" err="1"/>
              <a:t>AngularJS</a:t>
            </a:r>
            <a:r>
              <a:rPr lang="en-US" dirty="0"/>
              <a:t> + </a:t>
            </a:r>
            <a:r>
              <a:rPr lang="en-US" dirty="0" err="1"/>
              <a:t>TypeScript</a:t>
            </a:r>
            <a:endParaRPr lang="en-US" dirty="0"/>
          </a:p>
          <a:p>
            <a:pPr lvl="1"/>
            <a:r>
              <a:rPr lang="en-US" dirty="0" smtClean="0"/>
              <a:t>Azure Websites and Mobile Services</a:t>
            </a:r>
          </a:p>
          <a:p>
            <a:pPr lvl="1"/>
            <a:r>
              <a:rPr lang="en-US" dirty="0" smtClean="0"/>
              <a:t>ASP.NET Web Pages</a:t>
            </a:r>
          </a:p>
          <a:p>
            <a:pPr lvl="1"/>
            <a:r>
              <a:rPr lang="en-US" dirty="0" smtClean="0"/>
              <a:t>Web API, CSLA</a:t>
            </a:r>
          </a:p>
          <a:p>
            <a:r>
              <a:rPr lang="en-US" dirty="0" smtClean="0"/>
              <a:t>Testing</a:t>
            </a:r>
          </a:p>
          <a:p>
            <a:r>
              <a:rPr lang="en-US" dirty="0" smtClean="0"/>
              <a:t>Cross-cutting concerns (Security, Performance, Compatibility, etc.)</a:t>
            </a:r>
            <a:endParaRPr lang="en-US" dirty="0"/>
          </a:p>
        </p:txBody>
      </p:sp>
    </p:spTree>
    <p:extLst>
      <p:ext uri="{BB962C8B-B14F-4D97-AF65-F5344CB8AC3E}">
        <p14:creationId xmlns:p14="http://schemas.microsoft.com/office/powerpoint/2010/main" val="2396181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MyVote</a:t>
            </a:r>
            <a:r>
              <a:rPr lang="en-US" dirty="0" smtClean="0"/>
              <a:t> online</a:t>
            </a:r>
          </a:p>
          <a:p>
            <a:pPr lvl="1"/>
            <a:r>
              <a:rPr lang="en-US" dirty="0"/>
              <a:t>http://myvote.azurewebsites.net</a:t>
            </a:r>
            <a:r>
              <a:rPr lang="en-US" dirty="0" smtClean="0"/>
              <a:t>/</a:t>
            </a:r>
          </a:p>
          <a:p>
            <a:r>
              <a:rPr lang="en-US" dirty="0" smtClean="0"/>
              <a:t>Azure Mobile Services Docs</a:t>
            </a:r>
          </a:p>
          <a:p>
            <a:pPr lvl="1"/>
            <a:r>
              <a:rPr lang="en-US" dirty="0" smtClean="0"/>
              <a:t>http</a:t>
            </a:r>
            <a:r>
              <a:rPr lang="en-US" dirty="0"/>
              <a:t>://www.windowsazure.com/en-us/develop/mobile/</a:t>
            </a:r>
          </a:p>
          <a:p>
            <a:r>
              <a:rPr lang="en-US" dirty="0" err="1" smtClean="0"/>
              <a:t>AngularJS</a:t>
            </a:r>
            <a:r>
              <a:rPr lang="en-US" dirty="0" smtClean="0"/>
              <a:t> Docs</a:t>
            </a:r>
          </a:p>
          <a:p>
            <a:pPr lvl="1"/>
            <a:r>
              <a:rPr lang="en-US" dirty="0" smtClean="0"/>
              <a:t>http</a:t>
            </a:r>
            <a:r>
              <a:rPr lang="en-US" dirty="0"/>
              <a:t>://docs.angularjs.org/api</a:t>
            </a:r>
          </a:p>
          <a:p>
            <a:r>
              <a:rPr lang="en-US" dirty="0" err="1" smtClean="0"/>
              <a:t>AngularJS</a:t>
            </a:r>
            <a:r>
              <a:rPr lang="en-US" dirty="0" smtClean="0"/>
              <a:t> Guides</a:t>
            </a:r>
          </a:p>
          <a:p>
            <a:pPr lvl="1"/>
            <a:r>
              <a:rPr lang="en-US" dirty="0"/>
              <a:t>http://egghead.io</a:t>
            </a:r>
            <a:r>
              <a:rPr lang="en-US" dirty="0" smtClean="0"/>
              <a:t>/</a:t>
            </a:r>
          </a:p>
          <a:p>
            <a:pPr lvl="1"/>
            <a:r>
              <a:rPr lang="en-US" dirty="0"/>
              <a:t>http://thinkster.io/</a:t>
            </a:r>
            <a:endParaRPr lang="en-US" dirty="0" smtClean="0"/>
          </a:p>
          <a:p>
            <a:endParaRPr lang="en-US" dirty="0"/>
          </a:p>
        </p:txBody>
      </p:sp>
    </p:spTree>
    <p:extLst>
      <p:ext uri="{BB962C8B-B14F-4D97-AF65-F5344CB8AC3E}">
        <p14:creationId xmlns:p14="http://schemas.microsoft.com/office/powerpoint/2010/main" val="4279980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Web!</a:t>
            </a:r>
            <a:endParaRPr lang="en-US" dirty="0"/>
          </a:p>
        </p:txBody>
      </p:sp>
      <p:sp>
        <p:nvSpPr>
          <p:cNvPr id="3" name="Content Placeholder 2"/>
          <p:cNvSpPr>
            <a:spLocks noGrp="1"/>
          </p:cNvSpPr>
          <p:nvPr>
            <p:ph idx="1"/>
          </p:nvPr>
        </p:nvSpPr>
        <p:spPr/>
        <p:txBody>
          <a:bodyPr/>
          <a:lstStyle/>
          <a:p>
            <a:r>
              <a:rPr lang="en-US" dirty="0" smtClean="0"/>
              <a:t>Sweet spot ratio of</a:t>
            </a:r>
            <a:br>
              <a:rPr lang="en-US" dirty="0" smtClean="0"/>
            </a:br>
            <a:r>
              <a:rPr lang="en-US" dirty="0" smtClean="0"/>
              <a:t>code :: eyeballs :: features</a:t>
            </a:r>
          </a:p>
          <a:p>
            <a:r>
              <a:rPr lang="en-US" dirty="0" smtClean="0"/>
              <a:t>Deliver on the </a:t>
            </a:r>
            <a:r>
              <a:rPr lang="en-US" i="1" dirty="0" smtClean="0"/>
              <a:t>Modern Runtime</a:t>
            </a:r>
          </a:p>
          <a:p>
            <a:r>
              <a:rPr lang="en-US" dirty="0" smtClean="0"/>
              <a:t>Rapid iteration, frequent release</a:t>
            </a:r>
          </a:p>
          <a:p>
            <a:r>
              <a:rPr lang="en-US" dirty="0" smtClean="0"/>
              <a:t>Cross-platform development and testing (pro/con)</a:t>
            </a:r>
          </a:p>
          <a:p>
            <a:r>
              <a:rPr lang="en-US" dirty="0" smtClean="0"/>
              <a:t>Fear of JavaScript?</a:t>
            </a:r>
            <a:endParaRPr lang="en-US" dirty="0"/>
          </a:p>
        </p:txBody>
      </p:sp>
    </p:spTree>
    <p:extLst>
      <p:ext uri="{BB962C8B-B14F-4D97-AF65-F5344CB8AC3E}">
        <p14:creationId xmlns:p14="http://schemas.microsoft.com/office/powerpoint/2010/main" val="1978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0120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Aidan Ryan</a:t>
            </a:r>
            <a:endParaRPr lang="en-US" dirty="0"/>
          </a:p>
        </p:txBody>
      </p:sp>
      <p:sp>
        <p:nvSpPr>
          <p:cNvPr id="3" name="Content Placeholder 2"/>
          <p:cNvSpPr>
            <a:spLocks noGrp="1"/>
          </p:cNvSpPr>
          <p:nvPr>
            <p:ph idx="1"/>
          </p:nvPr>
        </p:nvSpPr>
        <p:spPr/>
        <p:txBody>
          <a:bodyPr/>
          <a:lstStyle/>
          <a:p>
            <a:r>
              <a:rPr lang="en-US" dirty="0" smtClean="0"/>
              <a:t>AidanR@magenic.com</a:t>
            </a:r>
          </a:p>
          <a:p>
            <a:r>
              <a:rPr lang="en-US" dirty="0" smtClean="0"/>
              <a:t>@</a:t>
            </a:r>
            <a:r>
              <a:rPr lang="en-US" dirty="0" err="1" smtClean="0"/>
              <a:t>ajryan</a:t>
            </a:r>
            <a:endParaRPr lang="en-US" dirty="0" smtClean="0"/>
          </a:p>
          <a:p>
            <a:r>
              <a:rPr lang="en-US" dirty="0" smtClean="0"/>
              <a:t>http://www.aidanjryan.com</a:t>
            </a:r>
          </a:p>
          <a:p>
            <a:r>
              <a:rPr lang="en-US" dirty="0" smtClean="0"/>
              <a:t>https://github.com/ajryan</a:t>
            </a:r>
          </a:p>
          <a:p>
            <a:endParaRPr lang="en-US" dirty="0"/>
          </a:p>
        </p:txBody>
      </p:sp>
    </p:spTree>
    <p:extLst>
      <p:ext uri="{BB962C8B-B14F-4D97-AF65-F5344CB8AC3E}">
        <p14:creationId xmlns:p14="http://schemas.microsoft.com/office/powerpoint/2010/main" val="533054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we come from?</a:t>
            </a:r>
            <a:endParaRPr lang="en-US" dirty="0"/>
          </a:p>
        </p:txBody>
      </p:sp>
      <p:sp>
        <p:nvSpPr>
          <p:cNvPr id="4" name="Rectangle 3"/>
          <p:cNvSpPr/>
          <p:nvPr/>
        </p:nvSpPr>
        <p:spPr bwMode="auto">
          <a:xfrm>
            <a:off x="390144" y="5023104"/>
            <a:ext cx="8400287" cy="987552"/>
          </a:xfrm>
          <a:prstGeom prst="rect">
            <a:avLst/>
          </a:prstGeom>
          <a:solidFill>
            <a:srgbClr val="C0000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Services / Data</a:t>
            </a:r>
          </a:p>
        </p:txBody>
      </p:sp>
      <p:sp>
        <p:nvSpPr>
          <p:cNvPr id="5" name="Rectangle 4"/>
          <p:cNvSpPr/>
          <p:nvPr/>
        </p:nvSpPr>
        <p:spPr bwMode="auto">
          <a:xfrm>
            <a:off x="442659" y="2932176"/>
            <a:ext cx="1593405" cy="987552"/>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Code-Behind</a:t>
            </a:r>
            <a:endParaRPr kumimoji="0" lang="en-US" sz="1800" b="1" i="0" u="none" strike="noStrike" cap="none" normalizeH="0" baseline="0" dirty="0" smtClean="0">
              <a:ln>
                <a:noFill/>
              </a:ln>
              <a:solidFill>
                <a:schemeClr val="tx1"/>
              </a:solidFill>
              <a:effectLst/>
            </a:endParaRPr>
          </a:p>
        </p:txBody>
      </p:sp>
      <p:sp>
        <p:nvSpPr>
          <p:cNvPr id="6" name="Rectangle 5"/>
          <p:cNvSpPr/>
          <p:nvPr/>
        </p:nvSpPr>
        <p:spPr bwMode="auto">
          <a:xfrm>
            <a:off x="442659" y="1944624"/>
            <a:ext cx="1593405" cy="987552"/>
          </a:xfrm>
          <a:prstGeom prst="rect">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Static DOM</a:t>
            </a:r>
            <a:endParaRPr kumimoji="0" lang="en-US" sz="1800" b="1" i="0" u="none" strike="noStrike" cap="none" normalizeH="0" baseline="0" dirty="0" smtClean="0">
              <a:ln>
                <a:noFill/>
              </a:ln>
              <a:solidFill>
                <a:schemeClr val="tx1"/>
              </a:solidFill>
              <a:effectLst/>
            </a:endParaRPr>
          </a:p>
        </p:txBody>
      </p:sp>
      <p:sp>
        <p:nvSpPr>
          <p:cNvPr id="7" name="Rectangle 6"/>
          <p:cNvSpPr/>
          <p:nvPr/>
        </p:nvSpPr>
        <p:spPr bwMode="auto">
          <a:xfrm>
            <a:off x="2606739" y="1931988"/>
            <a:ext cx="1172781" cy="987552"/>
          </a:xfrm>
          <a:prstGeom prst="rect">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Static DOM</a:t>
            </a:r>
            <a:endParaRPr kumimoji="0" lang="en-US" sz="1800" b="1" i="0" u="none" strike="noStrike" cap="none" normalizeH="0" baseline="0" dirty="0" smtClean="0">
              <a:ln>
                <a:noFill/>
              </a:ln>
              <a:solidFill>
                <a:schemeClr val="tx1"/>
              </a:solidFill>
              <a:effectLst/>
            </a:endParaRPr>
          </a:p>
        </p:txBody>
      </p:sp>
      <p:sp>
        <p:nvSpPr>
          <p:cNvPr id="8" name="Rectangle 7"/>
          <p:cNvSpPr/>
          <p:nvPr/>
        </p:nvSpPr>
        <p:spPr bwMode="auto">
          <a:xfrm>
            <a:off x="2606739" y="3218688"/>
            <a:ext cx="2569938" cy="987552"/>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Controller</a:t>
            </a:r>
          </a:p>
        </p:txBody>
      </p:sp>
      <p:sp>
        <p:nvSpPr>
          <p:cNvPr id="9" name="Rectangle 8"/>
          <p:cNvSpPr/>
          <p:nvPr/>
        </p:nvSpPr>
        <p:spPr bwMode="auto">
          <a:xfrm>
            <a:off x="4003896" y="1931988"/>
            <a:ext cx="1172781" cy="987552"/>
          </a:xfrm>
          <a:prstGeom prst="rect">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Static DOM</a:t>
            </a:r>
            <a:endParaRPr kumimoji="0" lang="en-US" sz="1800" b="1" i="0" u="none" strike="noStrike" cap="none" normalizeH="0" baseline="0" dirty="0" smtClean="0">
              <a:ln>
                <a:noFill/>
              </a:ln>
              <a:solidFill>
                <a:schemeClr val="tx1"/>
              </a:solidFill>
              <a:effectLst/>
            </a:endParaRPr>
          </a:p>
        </p:txBody>
      </p:sp>
      <p:sp>
        <p:nvSpPr>
          <p:cNvPr id="10" name="Rectangle 9"/>
          <p:cNvSpPr/>
          <p:nvPr/>
        </p:nvSpPr>
        <p:spPr bwMode="auto">
          <a:xfrm>
            <a:off x="5693000" y="3218688"/>
            <a:ext cx="1951384" cy="987552"/>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Controller</a:t>
            </a:r>
          </a:p>
        </p:txBody>
      </p:sp>
      <p:sp>
        <p:nvSpPr>
          <p:cNvPr id="11" name="Rectangle 10"/>
          <p:cNvSpPr/>
          <p:nvPr/>
        </p:nvSpPr>
        <p:spPr bwMode="auto">
          <a:xfrm>
            <a:off x="5693000" y="1908048"/>
            <a:ext cx="3097431" cy="987552"/>
          </a:xfrm>
          <a:prstGeom prst="rect">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Static/Dynamic</a:t>
            </a:r>
          </a:p>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DOM</a:t>
            </a:r>
            <a:endParaRPr kumimoji="0" lang="en-US" sz="1800" b="1" i="0" u="none" strike="noStrike" cap="none" normalizeH="0" baseline="0" dirty="0" smtClean="0">
              <a:ln>
                <a:noFill/>
              </a:ln>
              <a:solidFill>
                <a:schemeClr val="tx1"/>
              </a:solidFill>
              <a:effectLst/>
            </a:endParaRPr>
          </a:p>
        </p:txBody>
      </p:sp>
      <p:cxnSp>
        <p:nvCxnSpPr>
          <p:cNvPr id="15" name="Straight Arrow Connector 14"/>
          <p:cNvCxnSpPr>
            <a:stCxn id="5" idx="2"/>
          </p:cNvCxnSpPr>
          <p:nvPr/>
        </p:nvCxnSpPr>
        <p:spPr bwMode="auto">
          <a:xfrm flipH="1">
            <a:off x="1239361" y="3919728"/>
            <a:ext cx="1" cy="1103376"/>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7" idx="2"/>
          </p:cNvCxnSpPr>
          <p:nvPr/>
        </p:nvCxnSpPr>
        <p:spPr bwMode="auto">
          <a:xfrm flipH="1">
            <a:off x="3193129" y="2919540"/>
            <a:ext cx="1" cy="299148"/>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9" idx="2"/>
          </p:cNvCxnSpPr>
          <p:nvPr/>
        </p:nvCxnSpPr>
        <p:spPr bwMode="auto">
          <a:xfrm flipH="1">
            <a:off x="4578350" y="2919540"/>
            <a:ext cx="11937" cy="299148"/>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8" idx="2"/>
          </p:cNvCxnSpPr>
          <p:nvPr/>
        </p:nvCxnSpPr>
        <p:spPr bwMode="auto">
          <a:xfrm flipH="1">
            <a:off x="3885739" y="4206240"/>
            <a:ext cx="5969" cy="804228"/>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a:off x="6303264" y="2932176"/>
            <a:ext cx="12192" cy="286512"/>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a:off x="8262938" y="2932176"/>
            <a:ext cx="0" cy="2078292"/>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10" idx="2"/>
          </p:cNvCxnSpPr>
          <p:nvPr/>
        </p:nvCxnSpPr>
        <p:spPr bwMode="auto">
          <a:xfrm>
            <a:off x="6668692" y="4206240"/>
            <a:ext cx="332" cy="816864"/>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9186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a:t>
            </a:r>
            <a:endParaRPr lang="en-US" dirty="0"/>
          </a:p>
        </p:txBody>
      </p:sp>
      <p:sp>
        <p:nvSpPr>
          <p:cNvPr id="4" name="Rectangle 3"/>
          <p:cNvSpPr/>
          <p:nvPr/>
        </p:nvSpPr>
        <p:spPr bwMode="auto">
          <a:xfrm>
            <a:off x="390144" y="5296980"/>
            <a:ext cx="8522208" cy="987552"/>
          </a:xfrm>
          <a:prstGeom prst="rect">
            <a:avLst/>
          </a:prstGeom>
          <a:solidFill>
            <a:srgbClr val="C0000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Services / Data</a:t>
            </a:r>
          </a:p>
        </p:txBody>
      </p:sp>
      <p:sp>
        <p:nvSpPr>
          <p:cNvPr id="6" name="Rectangle 5"/>
          <p:cNvSpPr/>
          <p:nvPr/>
        </p:nvSpPr>
        <p:spPr bwMode="auto">
          <a:xfrm>
            <a:off x="390144" y="1469136"/>
            <a:ext cx="8522208" cy="2840292"/>
          </a:xfrm>
          <a:prstGeom prst="rect">
            <a:avLst/>
          </a:prstGeom>
          <a:solidFill>
            <a:srgbClr val="00B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Master Layout</a:t>
            </a:r>
            <a:endParaRPr kumimoji="0" lang="en-US" sz="1800" b="1" i="0" u="none" strike="noStrike" cap="none" normalizeH="0" baseline="0" dirty="0" smtClean="0">
              <a:ln>
                <a:noFill/>
              </a:ln>
              <a:solidFill>
                <a:schemeClr val="tx1"/>
              </a:solidFill>
              <a:effectLst/>
            </a:endParaRPr>
          </a:p>
        </p:txBody>
      </p:sp>
      <p:sp>
        <p:nvSpPr>
          <p:cNvPr id="8" name="Rectangle 7"/>
          <p:cNvSpPr/>
          <p:nvPr/>
        </p:nvSpPr>
        <p:spPr bwMode="auto">
          <a:xfrm>
            <a:off x="4841083" y="2969464"/>
            <a:ext cx="3992167" cy="543513"/>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Controller</a:t>
            </a:r>
          </a:p>
        </p:txBody>
      </p:sp>
      <p:sp>
        <p:nvSpPr>
          <p:cNvPr id="18" name="Rectangle 17"/>
          <p:cNvSpPr/>
          <p:nvPr/>
        </p:nvSpPr>
        <p:spPr bwMode="auto">
          <a:xfrm>
            <a:off x="3185545" y="1812342"/>
            <a:ext cx="2569938" cy="543513"/>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Model</a:t>
            </a:r>
          </a:p>
        </p:txBody>
      </p:sp>
      <p:sp>
        <p:nvSpPr>
          <p:cNvPr id="20" name="Rectangle 19"/>
          <p:cNvSpPr/>
          <p:nvPr/>
        </p:nvSpPr>
        <p:spPr bwMode="auto">
          <a:xfrm>
            <a:off x="723083" y="2969465"/>
            <a:ext cx="3278901" cy="543513"/>
          </a:xfrm>
          <a:prstGeom prst="rect">
            <a:avLst/>
          </a:prstGeom>
          <a:solidFill>
            <a:srgbClr val="92D05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b="1" dirty="0" smtClean="0"/>
              <a:t>View</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(Dynamic DOM)</a:t>
            </a:r>
          </a:p>
        </p:txBody>
      </p:sp>
      <p:sp>
        <p:nvSpPr>
          <p:cNvPr id="28" name="Rectangle 27"/>
          <p:cNvSpPr/>
          <p:nvPr/>
        </p:nvSpPr>
        <p:spPr bwMode="auto">
          <a:xfrm>
            <a:off x="390144" y="4462666"/>
            <a:ext cx="3611841" cy="631532"/>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Renderer</a:t>
            </a:r>
          </a:p>
        </p:txBody>
      </p:sp>
      <p:cxnSp>
        <p:nvCxnSpPr>
          <p:cNvPr id="26" name="Straight Arrow Connector 25"/>
          <p:cNvCxnSpPr/>
          <p:nvPr/>
        </p:nvCxnSpPr>
        <p:spPr bwMode="auto">
          <a:xfrm flipH="1">
            <a:off x="5367647" y="2355855"/>
            <a:ext cx="11875" cy="613609"/>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a:off x="3550722" y="2355855"/>
            <a:ext cx="0" cy="613609"/>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a:stCxn id="28" idx="0"/>
          </p:cNvCxnSpPr>
          <p:nvPr/>
        </p:nvCxnSpPr>
        <p:spPr bwMode="auto">
          <a:xfrm flipH="1" flipV="1">
            <a:off x="2196064" y="3512977"/>
            <a:ext cx="1" cy="949689"/>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p:cNvCxnSpPr>
            <a:endCxn id="28" idx="2"/>
          </p:cNvCxnSpPr>
          <p:nvPr/>
        </p:nvCxnSpPr>
        <p:spPr bwMode="auto">
          <a:xfrm flipV="1">
            <a:off x="2196064" y="5094198"/>
            <a:ext cx="1" cy="202782"/>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p:nvPr/>
        </p:nvCxnSpPr>
        <p:spPr bwMode="auto">
          <a:xfrm flipH="1">
            <a:off x="6837166" y="4166295"/>
            <a:ext cx="14896" cy="1130685"/>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p:cNvSpPr/>
          <p:nvPr/>
        </p:nvSpPr>
        <p:spPr bwMode="auto">
          <a:xfrm>
            <a:off x="4841083" y="3726791"/>
            <a:ext cx="3992167" cy="439504"/>
          </a:xfrm>
          <a:prstGeom prst="rect">
            <a:avLst/>
          </a:prstGeom>
          <a:solidFill>
            <a:srgbClr val="C0000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Lucida Console" pitchFamily="49" charset="0"/>
              </a:rPr>
              <a:t>Services</a:t>
            </a:r>
          </a:p>
        </p:txBody>
      </p:sp>
      <p:cxnSp>
        <p:nvCxnSpPr>
          <p:cNvPr id="47" name="Straight Arrow Connector 46"/>
          <p:cNvCxnSpPr>
            <a:stCxn id="40" idx="0"/>
            <a:endCxn id="8" idx="2"/>
          </p:cNvCxnSpPr>
          <p:nvPr/>
        </p:nvCxnSpPr>
        <p:spPr bwMode="auto">
          <a:xfrm flipV="1">
            <a:off x="6837167" y="3512977"/>
            <a:ext cx="0" cy="213814"/>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8523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8" grpId="0" animBg="1"/>
      <p:bldP spid="20" grpId="0" animBg="1"/>
      <p:bldP spid="28"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MV* Libraries and Frameworks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129117"/>
              </p:ext>
            </p:extLst>
          </p:nvPr>
        </p:nvGraphicFramePr>
        <p:xfrm>
          <a:off x="-1" y="1531815"/>
          <a:ext cx="9144000" cy="5348360"/>
        </p:xfrm>
        <a:graphic>
          <a:graphicData uri="http://schemas.openxmlformats.org/drawingml/2006/table">
            <a:tbl>
              <a:tblPr firstRow="1" bandRow="1">
                <a:tableStyleId>{5C22544A-7EE6-4342-B048-85BDC9FD1C3A}</a:tableStyleId>
              </a:tblPr>
              <a:tblGrid>
                <a:gridCol w="1828800"/>
                <a:gridCol w="1828800"/>
                <a:gridCol w="1828800"/>
                <a:gridCol w="1828800"/>
                <a:gridCol w="1828800"/>
              </a:tblGrid>
              <a:tr h="902750">
                <a:tc>
                  <a:txBody>
                    <a:bodyPr/>
                    <a:lstStyle/>
                    <a:p>
                      <a:endParaRPr lang="en-US" sz="1800" dirty="0"/>
                    </a:p>
                  </a:txBody>
                  <a:tcPr/>
                </a:tc>
                <a:tc>
                  <a:txBody>
                    <a:bodyPr/>
                    <a:lstStyle/>
                    <a:p>
                      <a:r>
                        <a:rPr lang="en-US" sz="1800" dirty="0" smtClean="0"/>
                        <a:t>Knockout</a:t>
                      </a:r>
                      <a:endParaRPr lang="en-US" sz="1800" dirty="0"/>
                    </a:p>
                  </a:txBody>
                  <a:tcPr/>
                </a:tc>
                <a:tc>
                  <a:txBody>
                    <a:bodyPr/>
                    <a:lstStyle/>
                    <a:p>
                      <a:r>
                        <a:rPr lang="en-US" sz="1800" dirty="0" smtClean="0"/>
                        <a:t>Backbone.js</a:t>
                      </a:r>
                      <a:endParaRPr lang="en-US" sz="1800" dirty="0"/>
                    </a:p>
                  </a:txBody>
                  <a:tcPr/>
                </a:tc>
                <a:tc>
                  <a:txBody>
                    <a:bodyPr/>
                    <a:lstStyle/>
                    <a:p>
                      <a:r>
                        <a:rPr lang="en-US" sz="1800" dirty="0" smtClean="0"/>
                        <a:t>Ember.js</a:t>
                      </a:r>
                      <a:endParaRPr lang="en-US" sz="1800" dirty="0"/>
                    </a:p>
                  </a:txBody>
                  <a:tcPr/>
                </a:tc>
                <a:tc>
                  <a:txBody>
                    <a:bodyPr/>
                    <a:lstStyle/>
                    <a:p>
                      <a:r>
                        <a:rPr lang="en-US" sz="1800" dirty="0" err="1" smtClean="0"/>
                        <a:t>AngularJS</a:t>
                      </a:r>
                      <a:endParaRPr lang="en-US" sz="1800" dirty="0"/>
                    </a:p>
                  </a:txBody>
                  <a:tcPr/>
                </a:tc>
              </a:tr>
              <a:tr h="902750">
                <a:tc>
                  <a:txBody>
                    <a:bodyPr/>
                    <a:lstStyle/>
                    <a:p>
                      <a:r>
                        <a:rPr lang="en-US" sz="1800" dirty="0" smtClean="0"/>
                        <a:t>Type</a:t>
                      </a:r>
                      <a:endParaRPr lang="en-US" sz="1800" dirty="0"/>
                    </a:p>
                  </a:txBody>
                  <a:tcPr/>
                </a:tc>
                <a:tc>
                  <a:txBody>
                    <a:bodyPr/>
                    <a:lstStyle/>
                    <a:p>
                      <a:r>
                        <a:rPr lang="en-US" sz="1800" dirty="0" smtClean="0"/>
                        <a:t>Library</a:t>
                      </a:r>
                      <a:endParaRPr lang="en-US" sz="1800" dirty="0"/>
                    </a:p>
                  </a:txBody>
                  <a:tcPr/>
                </a:tc>
                <a:tc>
                  <a:txBody>
                    <a:bodyPr/>
                    <a:lstStyle/>
                    <a:p>
                      <a:r>
                        <a:rPr lang="en-US" sz="1800" dirty="0" smtClean="0"/>
                        <a:t>Library</a:t>
                      </a:r>
                      <a:endParaRPr lang="en-US" sz="1800" dirty="0"/>
                    </a:p>
                  </a:txBody>
                  <a:tcPr/>
                </a:tc>
                <a:tc>
                  <a:txBody>
                    <a:bodyPr/>
                    <a:lstStyle/>
                    <a:p>
                      <a:r>
                        <a:rPr lang="en-US" sz="1800" dirty="0" smtClean="0"/>
                        <a:t>Framework</a:t>
                      </a:r>
                      <a:endParaRPr lang="en-US" sz="1800" dirty="0"/>
                    </a:p>
                  </a:txBody>
                  <a:tcPr/>
                </a:tc>
                <a:tc>
                  <a:txBody>
                    <a:bodyPr/>
                    <a:lstStyle/>
                    <a:p>
                      <a:r>
                        <a:rPr lang="en-US" sz="1800" dirty="0" smtClean="0"/>
                        <a:t>Framework</a:t>
                      </a:r>
                      <a:endParaRPr lang="en-US" sz="1800" dirty="0"/>
                    </a:p>
                  </a:txBody>
                  <a:tcPr/>
                </a:tc>
              </a:tr>
              <a:tr h="902750">
                <a:tc>
                  <a:txBody>
                    <a:bodyPr/>
                    <a:lstStyle/>
                    <a:p>
                      <a:r>
                        <a:rPr lang="en-US" sz="1800" dirty="0" smtClean="0"/>
                        <a:t>Templates</a:t>
                      </a:r>
                      <a:endParaRPr lang="en-US" sz="1800" dirty="0"/>
                    </a:p>
                  </a:txBody>
                  <a:tcPr/>
                </a:tc>
                <a:tc>
                  <a:txBody>
                    <a:bodyPr/>
                    <a:lstStyle/>
                    <a:p>
                      <a:r>
                        <a:rPr lang="en-US" sz="1800" dirty="0" smtClean="0"/>
                        <a:t>DOM</a:t>
                      </a:r>
                    </a:p>
                    <a:p>
                      <a:r>
                        <a:rPr lang="en-US" sz="1800" dirty="0" smtClean="0"/>
                        <a:t>String</a:t>
                      </a:r>
                      <a:endParaRPr lang="en-US" sz="1800" dirty="0"/>
                    </a:p>
                  </a:txBody>
                  <a:tcPr/>
                </a:tc>
                <a:tc>
                  <a:txBody>
                    <a:bodyPr/>
                    <a:lstStyle/>
                    <a:p>
                      <a:r>
                        <a:rPr lang="en-US" sz="1800" dirty="0" smtClean="0"/>
                        <a:t>String*</a:t>
                      </a:r>
                      <a:endParaRPr lang="en-US" sz="1800" dirty="0"/>
                    </a:p>
                  </a:txBody>
                  <a:tcPr/>
                </a:tc>
                <a:tc>
                  <a:txBody>
                    <a:bodyPr/>
                    <a:lstStyle/>
                    <a:p>
                      <a:r>
                        <a:rPr lang="en-US" sz="1800" dirty="0" smtClean="0"/>
                        <a:t>String</a:t>
                      </a:r>
                      <a:endParaRPr lang="en-US" sz="1800" dirty="0"/>
                    </a:p>
                  </a:txBody>
                  <a:tcPr/>
                </a:tc>
                <a:tc>
                  <a:txBody>
                    <a:bodyPr/>
                    <a:lstStyle/>
                    <a:p>
                      <a:r>
                        <a:rPr lang="en-US" sz="1800" dirty="0" smtClean="0"/>
                        <a:t>DOM</a:t>
                      </a:r>
                      <a:endParaRPr lang="en-US" sz="1800" dirty="0"/>
                    </a:p>
                  </a:txBody>
                  <a:tcPr/>
                </a:tc>
              </a:tr>
              <a:tr h="902750">
                <a:tc>
                  <a:txBody>
                    <a:bodyPr/>
                    <a:lstStyle/>
                    <a:p>
                      <a:r>
                        <a:rPr lang="en-US" sz="1800" dirty="0" smtClean="0"/>
                        <a:t>Routing</a:t>
                      </a:r>
                      <a:endParaRPr lang="en-US" sz="1800" dirty="0"/>
                    </a:p>
                  </a:txBody>
                  <a:tcPr/>
                </a:tc>
                <a:tc>
                  <a:txBody>
                    <a:bodyPr/>
                    <a:lstStyle/>
                    <a:p>
                      <a:r>
                        <a:rPr lang="en-US" sz="1800" dirty="0" smtClean="0"/>
                        <a:t>-</a:t>
                      </a:r>
                      <a:endParaRPr lang="en-US" sz="1800" dirty="0"/>
                    </a:p>
                  </a:txBody>
                  <a:tcPr/>
                </a:tc>
                <a:tc>
                  <a:txBody>
                    <a:bodyPr/>
                    <a:lstStyle/>
                    <a:p>
                      <a:r>
                        <a:rPr lang="en-US" sz="1800" dirty="0" smtClean="0"/>
                        <a:t>Yes</a:t>
                      </a:r>
                      <a:endParaRPr lang="en-US" sz="1800" dirty="0"/>
                    </a:p>
                  </a:txBody>
                  <a:tcPr/>
                </a:tc>
                <a:tc>
                  <a:txBody>
                    <a:bodyPr/>
                    <a:lstStyle/>
                    <a:p>
                      <a:r>
                        <a:rPr lang="en-US" sz="1800" dirty="0" smtClean="0"/>
                        <a:t>Yes</a:t>
                      </a:r>
                      <a:endParaRPr lang="en-US" sz="1800" dirty="0"/>
                    </a:p>
                  </a:txBody>
                  <a:tcPr/>
                </a:tc>
                <a:tc>
                  <a:txBody>
                    <a:bodyPr/>
                    <a:lstStyle/>
                    <a:p>
                      <a:r>
                        <a:rPr lang="en-US" sz="1800" dirty="0" smtClean="0"/>
                        <a:t>Yes</a:t>
                      </a:r>
                      <a:endParaRPr lang="en-US" sz="1800" dirty="0"/>
                    </a:p>
                  </a:txBody>
                  <a:tcPr/>
                </a:tc>
              </a:tr>
              <a:tr h="1715187">
                <a:tc>
                  <a:txBody>
                    <a:bodyPr/>
                    <a:lstStyle/>
                    <a:p>
                      <a:r>
                        <a:rPr lang="en-US" sz="1800" dirty="0" smtClean="0"/>
                        <a:t>Additional</a:t>
                      </a:r>
                      <a:r>
                        <a:rPr lang="en-US" sz="1800" baseline="0" dirty="0" smtClean="0"/>
                        <a:t> Features</a:t>
                      </a:r>
                      <a:endParaRPr lang="en-US" sz="1800" dirty="0"/>
                    </a:p>
                  </a:txBody>
                  <a:tcPr/>
                </a:tc>
                <a:tc>
                  <a:txBody>
                    <a:bodyPr/>
                    <a:lstStyle/>
                    <a:p>
                      <a:endParaRPr lang="en-US" sz="1800" dirty="0"/>
                    </a:p>
                  </a:txBody>
                  <a:tcPr/>
                </a:tc>
                <a:tc>
                  <a:txBody>
                    <a:bodyPr/>
                    <a:lstStyle/>
                    <a:p>
                      <a:r>
                        <a:rPr lang="en-US" sz="1800" dirty="0" smtClean="0"/>
                        <a:t>REST</a:t>
                      </a:r>
                      <a:r>
                        <a:rPr lang="en-US" sz="1800" baseline="0" dirty="0" smtClean="0"/>
                        <a:t> client</a:t>
                      </a:r>
                      <a:endParaRPr lang="en-US" sz="1800" dirty="0"/>
                    </a:p>
                  </a:txBody>
                  <a:tcPr/>
                </a:tc>
                <a:tc>
                  <a:txBody>
                    <a:bodyPr/>
                    <a:lstStyle/>
                    <a:p>
                      <a:r>
                        <a:rPr lang="en-US" sz="1800" dirty="0" smtClean="0"/>
                        <a:t>Components,</a:t>
                      </a:r>
                    </a:p>
                    <a:p>
                      <a:r>
                        <a:rPr lang="en-US" sz="1800" dirty="0" smtClean="0"/>
                        <a:t>Dependency injection, DAL, REST client</a:t>
                      </a:r>
                      <a:endParaRPr lang="en-US" sz="1800" dirty="0"/>
                    </a:p>
                  </a:txBody>
                  <a:tcPr/>
                </a:tc>
                <a:tc>
                  <a:txBody>
                    <a:bodyPr/>
                    <a:lstStyle/>
                    <a:p>
                      <a:r>
                        <a:rPr lang="en-US" sz="1800" dirty="0" smtClean="0"/>
                        <a:t>Components; Dependency</a:t>
                      </a:r>
                      <a:r>
                        <a:rPr lang="en-US" sz="1800" baseline="0" dirty="0" smtClean="0"/>
                        <a:t> injection;</a:t>
                      </a:r>
                    </a:p>
                    <a:p>
                      <a:r>
                        <a:rPr lang="en-US" sz="1800" baseline="0" dirty="0" smtClean="0"/>
                        <a:t>HTTP and REST clients</a:t>
                      </a:r>
                    </a:p>
                    <a:p>
                      <a:endParaRPr lang="en-US" sz="1800" baseline="0" dirty="0" smtClean="0"/>
                    </a:p>
                  </a:txBody>
                  <a:tcPr/>
                </a:tc>
              </a:tr>
            </a:tbl>
          </a:graphicData>
        </a:graphic>
      </p:graphicFrame>
    </p:spTree>
    <p:extLst>
      <p:ext uri="{BB962C8B-B14F-4D97-AF65-F5344CB8AC3E}">
        <p14:creationId xmlns:p14="http://schemas.microsoft.com/office/powerpoint/2010/main" val="288153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framework</a:t>
            </a:r>
            <a:endParaRPr lang="en-US" dirty="0"/>
          </a:p>
        </p:txBody>
      </p:sp>
      <p:sp>
        <p:nvSpPr>
          <p:cNvPr id="3" name="Content Placeholder 2"/>
          <p:cNvSpPr>
            <a:spLocks noGrp="1"/>
          </p:cNvSpPr>
          <p:nvPr>
            <p:ph idx="1"/>
          </p:nvPr>
        </p:nvSpPr>
        <p:spPr/>
        <p:txBody>
          <a:bodyPr/>
          <a:lstStyle/>
          <a:p>
            <a:r>
              <a:rPr lang="en-US" dirty="0" smtClean="0"/>
              <a:t>Comfort with patterns and conventions</a:t>
            </a:r>
          </a:p>
          <a:p>
            <a:r>
              <a:rPr lang="en-US" dirty="0"/>
              <a:t>Current skillset</a:t>
            </a:r>
          </a:p>
          <a:p>
            <a:r>
              <a:rPr lang="en-US" dirty="0" smtClean="0"/>
              <a:t>Documentation</a:t>
            </a:r>
          </a:p>
          <a:p>
            <a:r>
              <a:rPr lang="en-US" dirty="0" smtClean="0"/>
              <a:t>Mindshare, longevity</a:t>
            </a:r>
          </a:p>
          <a:p>
            <a:r>
              <a:rPr lang="en-US"/>
              <a:t>http://www.funnyant.com/choosing-javascript-mvc-framework/</a:t>
            </a:r>
            <a:endParaRPr lang="en-US" dirty="0" smtClean="0"/>
          </a:p>
        </p:txBody>
      </p:sp>
      <p:pic>
        <p:nvPicPr>
          <p:cNvPr id="4" name="Picture 3"/>
          <p:cNvPicPr>
            <a:picLocks noChangeAspect="1"/>
          </p:cNvPicPr>
          <p:nvPr/>
        </p:nvPicPr>
        <p:blipFill>
          <a:blip r:embed="rId3"/>
          <a:stretch>
            <a:fillRect/>
          </a:stretch>
        </p:blipFill>
        <p:spPr>
          <a:xfrm>
            <a:off x="5783283" y="5072308"/>
            <a:ext cx="3244438" cy="966665"/>
          </a:xfrm>
          <a:prstGeom prst="rect">
            <a:avLst/>
          </a:prstGeom>
        </p:spPr>
      </p:pic>
    </p:spTree>
    <p:extLst>
      <p:ext uri="{BB962C8B-B14F-4D97-AF65-F5344CB8AC3E}">
        <p14:creationId xmlns:p14="http://schemas.microsoft.com/office/powerpoint/2010/main" val="201343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Mindshare</a:t>
            </a:r>
            <a:endParaRPr lang="en-US" dirty="0"/>
          </a:p>
        </p:txBody>
      </p:sp>
      <p:sp>
        <p:nvSpPr>
          <p:cNvPr id="4" name="Rectangle 3"/>
          <p:cNvSpPr/>
          <p:nvPr/>
        </p:nvSpPr>
        <p:spPr bwMode="auto">
          <a:xfrm>
            <a:off x="1421027" y="1631092"/>
            <a:ext cx="6042454" cy="815546"/>
          </a:xfrm>
          <a:prstGeom prst="rect">
            <a:avLst/>
          </a:prstGeom>
          <a:solidFill>
            <a:schemeClr val="tx1"/>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pic>
        <p:nvPicPr>
          <p:cNvPr id="3" name="Picture 2"/>
          <p:cNvPicPr>
            <a:picLocks noChangeAspect="1"/>
          </p:cNvPicPr>
          <p:nvPr/>
        </p:nvPicPr>
        <p:blipFill>
          <a:blip r:embed="rId3"/>
          <a:stretch>
            <a:fillRect/>
          </a:stretch>
        </p:blipFill>
        <p:spPr>
          <a:xfrm>
            <a:off x="1620537" y="1822235"/>
            <a:ext cx="5581650" cy="371475"/>
          </a:xfrm>
          <a:prstGeom prst="rect">
            <a:avLst/>
          </a:prstGeom>
        </p:spPr>
      </p:pic>
      <p:pic>
        <p:nvPicPr>
          <p:cNvPr id="5" name="Picture 4"/>
          <p:cNvPicPr>
            <a:picLocks noChangeAspect="1"/>
          </p:cNvPicPr>
          <p:nvPr/>
        </p:nvPicPr>
        <p:blipFill rotWithShape="1">
          <a:blip r:embed="rId4"/>
          <a:srcRect r="29727"/>
          <a:stretch/>
        </p:blipFill>
        <p:spPr>
          <a:xfrm>
            <a:off x="457200" y="3115347"/>
            <a:ext cx="5394960" cy="2800350"/>
          </a:xfrm>
          <a:prstGeom prst="rect">
            <a:avLst/>
          </a:prstGeom>
        </p:spPr>
      </p:pic>
    </p:spTree>
    <p:extLst>
      <p:ext uri="{BB962C8B-B14F-4D97-AF65-F5344CB8AC3E}">
        <p14:creationId xmlns:p14="http://schemas.microsoft.com/office/powerpoint/2010/main" val="3832202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Live! 360 DEV Las Vegas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ive! 360 DEV Las Vegas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L360LV14_Speaker Slide Template</Template>
  <TotalTime>12129</TotalTime>
  <Words>2954</Words>
  <Application>Microsoft Office PowerPoint</Application>
  <PresentationFormat>On-screen Show (4:3)</PresentationFormat>
  <Paragraphs>525</Paragraphs>
  <Slides>41</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Franklin Gothic Medium</vt:lpstr>
      <vt:lpstr>Lucida Console</vt:lpstr>
      <vt:lpstr>Times New Roman</vt:lpstr>
      <vt:lpstr>Wingdings</vt:lpstr>
      <vt:lpstr>Live! 360 DEV Las Vegas 2014</vt:lpstr>
      <vt:lpstr>1_Live! 360 DEV Las Vegas 2014</vt:lpstr>
      <vt:lpstr>PowerPoint Presentation</vt:lpstr>
      <vt:lpstr>What We Will Cover</vt:lpstr>
      <vt:lpstr>MyVote – HTML5 Edition</vt:lpstr>
      <vt:lpstr>To the Web!</vt:lpstr>
      <vt:lpstr>Where did we come from?</vt:lpstr>
      <vt:lpstr>Single Page Application</vt:lpstr>
      <vt:lpstr>JavaScript MV* Libraries and Frameworks</vt:lpstr>
      <vt:lpstr>Choosing a framework</vt:lpstr>
      <vt:lpstr>Mindshare</vt:lpstr>
      <vt:lpstr>Mindshare</vt:lpstr>
      <vt:lpstr>Mindshare</vt:lpstr>
      <vt:lpstr>The Stack</vt:lpstr>
      <vt:lpstr>Responsive Web Design</vt:lpstr>
      <vt:lpstr>Responsive Web Design</vt:lpstr>
      <vt:lpstr>Azure Websites</vt:lpstr>
      <vt:lpstr>PowerPoint Presentation</vt:lpstr>
      <vt:lpstr>PowerPoint Presentation</vt:lpstr>
      <vt:lpstr>PowerPoint Presentation</vt:lpstr>
      <vt:lpstr>Azure Websites - Support</vt:lpstr>
      <vt:lpstr>Azure Websites – Custom Domain</vt:lpstr>
      <vt:lpstr>Azure Websites</vt:lpstr>
      <vt:lpstr>Azure Mobile Services</vt:lpstr>
      <vt:lpstr>Azure Mobile Services</vt:lpstr>
      <vt:lpstr>AngularJS</vt:lpstr>
      <vt:lpstr>AngularJS – app structure</vt:lpstr>
      <vt:lpstr>TypeScript</vt:lpstr>
      <vt:lpstr>Web API</vt:lpstr>
      <vt:lpstr>Angular + TypeScript + Web Pages</vt:lpstr>
      <vt:lpstr>Key Take-Away: Procedural vs. Declarative</vt:lpstr>
      <vt:lpstr>Charts: HighCharts</vt:lpstr>
      <vt:lpstr>SignalR</vt:lpstr>
      <vt:lpstr>Unit Testing</vt:lpstr>
      <vt:lpstr>UX Review</vt:lpstr>
      <vt:lpstr>Security</vt:lpstr>
      <vt:lpstr>Performance</vt:lpstr>
      <vt:lpstr>PowerPoint Presentation</vt:lpstr>
      <vt:lpstr>Browser Compatibility</vt:lpstr>
      <vt:lpstr>What We Covered</vt:lpstr>
      <vt:lpstr>Useful Links</vt:lpstr>
      <vt:lpstr>Questions?</vt:lpstr>
      <vt:lpstr>Aidan Ryan</vt:lpstr>
    </vt:vector>
  </TitlesOfParts>
  <Company>1105 Media,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 That is Really Long and Covers Two Lines</dc:title>
  <dc:creator>B. Sutton</dc:creator>
  <cp:lastModifiedBy>Aidan Ryan</cp:lastModifiedBy>
  <cp:revision>241</cp:revision>
  <dcterms:created xsi:type="dcterms:W3CDTF">2004-06-15T18:50:25Z</dcterms:created>
  <dcterms:modified xsi:type="dcterms:W3CDTF">2014-03-14T15:39:34Z</dcterms:modified>
</cp:coreProperties>
</file>