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79" r:id="rId2"/>
    <p:sldMasterId id="2147483691" r:id="rId3"/>
    <p:sldMasterId id="2147483703" r:id="rId4"/>
    <p:sldMasterId id="2147483715" r:id="rId5"/>
  </p:sldMasterIdLst>
  <p:notesMasterIdLst>
    <p:notesMasterId r:id="rId38"/>
  </p:notesMasterIdLst>
  <p:handoutMasterIdLst>
    <p:handoutMasterId r:id="rId39"/>
  </p:handoutMasterIdLst>
  <p:sldIdLst>
    <p:sldId id="350" r:id="rId6"/>
    <p:sldId id="328" r:id="rId7"/>
    <p:sldId id="323" r:id="rId8"/>
    <p:sldId id="331" r:id="rId9"/>
    <p:sldId id="327" r:id="rId10"/>
    <p:sldId id="329" r:id="rId11"/>
    <p:sldId id="330" r:id="rId12"/>
    <p:sldId id="355" r:id="rId13"/>
    <p:sldId id="356" r:id="rId14"/>
    <p:sldId id="357" r:id="rId15"/>
    <p:sldId id="358" r:id="rId16"/>
    <p:sldId id="359" r:id="rId17"/>
    <p:sldId id="332" r:id="rId18"/>
    <p:sldId id="352" r:id="rId19"/>
    <p:sldId id="347" r:id="rId20"/>
    <p:sldId id="351" r:id="rId21"/>
    <p:sldId id="348" r:id="rId22"/>
    <p:sldId id="343" r:id="rId23"/>
    <p:sldId id="339" r:id="rId24"/>
    <p:sldId id="340" r:id="rId25"/>
    <p:sldId id="341" r:id="rId26"/>
    <p:sldId id="333" r:id="rId27"/>
    <p:sldId id="334" r:id="rId28"/>
    <p:sldId id="335" r:id="rId29"/>
    <p:sldId id="336" r:id="rId30"/>
    <p:sldId id="337" r:id="rId31"/>
    <p:sldId id="338" r:id="rId32"/>
    <p:sldId id="354" r:id="rId33"/>
    <p:sldId id="353" r:id="rId34"/>
    <p:sldId id="342" r:id="rId35"/>
    <p:sldId id="349" r:id="rId36"/>
    <p:sldId id="345" r:id="rId3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82010" autoAdjust="0"/>
  </p:normalViewPr>
  <p:slideViewPr>
    <p:cSldViewPr snapToGrid="0">
      <p:cViewPr varScale="1">
        <p:scale>
          <a:sx n="71" d="100"/>
          <a:sy n="71" d="100"/>
        </p:scale>
        <p:origin x="106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Live! 360 Orlando 2014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2014 Live! 360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Visual Studio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Visual Studio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43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7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2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33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5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4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85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55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51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8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67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18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82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26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01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22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16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5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72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95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4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87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551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4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8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8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6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3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68269" y="131792"/>
            <a:ext cx="2457451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1703" y="131792"/>
            <a:ext cx="7173383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6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617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916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4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282037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72" y="1484315"/>
            <a:ext cx="4811183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533" y="1484315"/>
            <a:ext cx="4811184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3175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81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408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08238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9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7223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3537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382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68269" y="131806"/>
            <a:ext cx="2457451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1713" y="131806"/>
            <a:ext cx="7173383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645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6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020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060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3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77448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72" y="1484315"/>
            <a:ext cx="4811183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533" y="1484315"/>
            <a:ext cx="4811184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184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17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406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3966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8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120807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31341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594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68269" y="131798"/>
            <a:ext cx="2457451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1707" y="131798"/>
            <a:ext cx="7173383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309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7524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821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74069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5" y="1484315"/>
            <a:ext cx="4811183" cy="477043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535" y="1484315"/>
            <a:ext cx="4811184" cy="477043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446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50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925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70" y="1484315"/>
            <a:ext cx="4811183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533" y="1484315"/>
            <a:ext cx="4811184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3973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6"/>
            <a:ext cx="6815668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788672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923660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7433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68268" y="131766"/>
            <a:ext cx="2457451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1687" y="131766"/>
            <a:ext cx="7173383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9963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07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1862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40958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3" y="1484314"/>
            <a:ext cx="4811183" cy="477043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533" y="1484314"/>
            <a:ext cx="4811184" cy="477043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5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42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6004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83550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77306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632456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7061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68267" y="131764"/>
            <a:ext cx="2457451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1686" y="131764"/>
            <a:ext cx="7173383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804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91703" y="131792"/>
            <a:ext cx="982556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70" y="1484315"/>
            <a:ext cx="9825567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189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377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566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754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789" indent="-431789" algn="l" defTabSz="896916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40" algn="l"/>
          <a:tab pos="1706520" algn="l"/>
          <a:tab pos="2079573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69" indent="-225420" algn="l" defTabSz="896916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40" algn="l"/>
          <a:tab pos="1706520" algn="l"/>
          <a:tab pos="2079573" algn="l"/>
        </a:tabLst>
        <a:defRPr sz="2100">
          <a:solidFill>
            <a:srgbClr val="D4D4D4"/>
          </a:solidFill>
          <a:latin typeface="+mn-lt"/>
        </a:defRPr>
      </a:lvl2pPr>
      <a:lvl3pPr marL="869929" algn="l" defTabSz="896916" rtl="0" eaLnBrk="0" fontAlgn="base" hangingPunct="0">
        <a:spcBef>
          <a:spcPct val="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900" b="1">
          <a:solidFill>
            <a:srgbClr val="FFCC00"/>
          </a:solidFill>
          <a:latin typeface="+mn-lt"/>
        </a:defRPr>
      </a:lvl3pPr>
      <a:lvl4pPr marL="998514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4pPr>
      <a:lvl5pPr marL="1344580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5pPr>
      <a:lvl6pPr marL="1801768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6pPr>
      <a:lvl7pPr marL="2258957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7pPr>
      <a:lvl8pPr marL="2716145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8pPr>
      <a:lvl9pPr marL="3173334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91713" y="131806"/>
            <a:ext cx="982556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79" y="1484315"/>
            <a:ext cx="9825567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20257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/>
  <p:txStyles>
    <p:titleStyle>
      <a:lvl1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189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377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566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754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789" indent="-431789" algn="l" defTabSz="896916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40" algn="l"/>
          <a:tab pos="1706520" algn="l"/>
          <a:tab pos="2079573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69" indent="-225420" algn="l" defTabSz="896916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40" algn="l"/>
          <a:tab pos="1706520" algn="l"/>
          <a:tab pos="2079573" algn="l"/>
        </a:tabLst>
        <a:defRPr sz="2100">
          <a:solidFill>
            <a:srgbClr val="D4D4D4"/>
          </a:solidFill>
          <a:latin typeface="+mn-lt"/>
        </a:defRPr>
      </a:lvl2pPr>
      <a:lvl3pPr marL="869929" algn="l" defTabSz="896916" rtl="0" eaLnBrk="0" fontAlgn="base" hangingPunct="0">
        <a:spcBef>
          <a:spcPct val="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900" b="1">
          <a:solidFill>
            <a:srgbClr val="FFCC00"/>
          </a:solidFill>
          <a:latin typeface="+mn-lt"/>
        </a:defRPr>
      </a:lvl3pPr>
      <a:lvl4pPr marL="998514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4pPr>
      <a:lvl5pPr marL="1344580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5pPr>
      <a:lvl6pPr marL="1801768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6pPr>
      <a:lvl7pPr marL="2258957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7pPr>
      <a:lvl8pPr marL="2716145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8pPr>
      <a:lvl9pPr marL="3173334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91707" y="131798"/>
            <a:ext cx="982556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74" y="1484315"/>
            <a:ext cx="9825567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805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/>
  <p:txStyles>
    <p:titleStyle>
      <a:lvl1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189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377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566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754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789" indent="-431789" algn="l" defTabSz="896916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40" algn="l"/>
          <a:tab pos="1706520" algn="l"/>
          <a:tab pos="2079573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69" indent="-225420" algn="l" defTabSz="896916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40" algn="l"/>
          <a:tab pos="1706520" algn="l"/>
          <a:tab pos="2079573" algn="l"/>
        </a:tabLst>
        <a:defRPr sz="2100">
          <a:solidFill>
            <a:srgbClr val="D4D4D4"/>
          </a:solidFill>
          <a:latin typeface="+mn-lt"/>
        </a:defRPr>
      </a:lvl2pPr>
      <a:lvl3pPr marL="869929" algn="l" defTabSz="896916" rtl="0" eaLnBrk="0" fontAlgn="base" hangingPunct="0">
        <a:spcBef>
          <a:spcPct val="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900" b="1">
          <a:solidFill>
            <a:srgbClr val="FFCC00"/>
          </a:solidFill>
          <a:latin typeface="+mn-lt"/>
        </a:defRPr>
      </a:lvl3pPr>
      <a:lvl4pPr marL="998514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4pPr>
      <a:lvl5pPr marL="1344580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5pPr>
      <a:lvl6pPr marL="1801768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6pPr>
      <a:lvl7pPr marL="2258957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7pPr>
      <a:lvl8pPr marL="2716145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8pPr>
      <a:lvl9pPr marL="3173334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91690" y="131770"/>
            <a:ext cx="982556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5" y="1484315"/>
            <a:ext cx="9825567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40327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/>
  <p:txStyles>
    <p:titleStyle>
      <a:lvl1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609585"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1219170"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828754"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2438339"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575719" indent="-575719" algn="l" defTabSz="1195887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849920" algn="l"/>
          <a:tab pos="2275360" algn="l"/>
          <a:tab pos="2772764" algn="l"/>
        </a:tabLst>
        <a:defRPr sz="3467" b="1">
          <a:solidFill>
            <a:schemeClr val="tx1"/>
          </a:solidFill>
          <a:latin typeface="+mn-lt"/>
          <a:ea typeface="+mn-ea"/>
          <a:cs typeface="+mn-cs"/>
        </a:defRPr>
      </a:lvl1pPr>
      <a:lvl2pPr marL="1018092" indent="-300559" algn="l" defTabSz="1195887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849920" algn="l"/>
          <a:tab pos="2275360" algn="l"/>
          <a:tab pos="2772764" algn="l"/>
        </a:tabLst>
        <a:defRPr sz="2800">
          <a:solidFill>
            <a:srgbClr val="D4D4D4"/>
          </a:solidFill>
          <a:latin typeface="+mn-lt"/>
        </a:defRPr>
      </a:lvl2pPr>
      <a:lvl3pPr marL="1159904" algn="l" defTabSz="1195887" rtl="0" eaLnBrk="0" fontAlgn="base" hangingPunct="0">
        <a:spcBef>
          <a:spcPct val="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533" b="1">
          <a:solidFill>
            <a:srgbClr val="FFCC00"/>
          </a:solidFill>
          <a:latin typeface="+mn-lt"/>
        </a:defRPr>
      </a:lvl3pPr>
      <a:lvl4pPr marL="1331351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4pPr>
      <a:lvl5pPr marL="1792773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5pPr>
      <a:lvl6pPr marL="2402357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6pPr>
      <a:lvl7pPr marL="3011942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7pPr>
      <a:lvl8pPr marL="3621527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8pPr>
      <a:lvl9pPr marL="4231112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33">
              <a:solidFill>
                <a:srgbClr val="FFFFFF"/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91686" y="131765"/>
            <a:ext cx="982556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3" y="1484314"/>
            <a:ext cx="9825567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023354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txStyles>
    <p:titleStyle>
      <a:lvl1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609585"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1219170"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828754"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2438339"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575719" indent="-575719" algn="l" defTabSz="1195887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849920" algn="l"/>
          <a:tab pos="2275360" algn="l"/>
          <a:tab pos="2772764" algn="l"/>
        </a:tabLst>
        <a:defRPr sz="3467" b="1">
          <a:solidFill>
            <a:schemeClr val="tx1"/>
          </a:solidFill>
          <a:latin typeface="+mn-lt"/>
          <a:ea typeface="+mn-ea"/>
          <a:cs typeface="+mn-cs"/>
        </a:defRPr>
      </a:lvl1pPr>
      <a:lvl2pPr marL="1018092" indent="-300559" algn="l" defTabSz="1195887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849920" algn="l"/>
          <a:tab pos="2275360" algn="l"/>
          <a:tab pos="2772764" algn="l"/>
        </a:tabLst>
        <a:defRPr sz="2800">
          <a:solidFill>
            <a:srgbClr val="D4D4D4"/>
          </a:solidFill>
          <a:latin typeface="+mn-lt"/>
        </a:defRPr>
      </a:lvl2pPr>
      <a:lvl3pPr marL="1159904" algn="l" defTabSz="1195887" rtl="0" eaLnBrk="0" fontAlgn="base" hangingPunct="0">
        <a:spcBef>
          <a:spcPct val="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533" b="1">
          <a:solidFill>
            <a:srgbClr val="FFCC00"/>
          </a:solidFill>
          <a:latin typeface="+mn-lt"/>
        </a:defRPr>
      </a:lvl3pPr>
      <a:lvl4pPr marL="1331351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4pPr>
      <a:lvl5pPr marL="1792773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5pPr>
      <a:lvl6pPr marL="2402357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6pPr>
      <a:lvl7pPr marL="3011942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7pPr>
      <a:lvl8pPr marL="3621527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8pPr>
      <a:lvl9pPr marL="4231112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70105" y="1347795"/>
            <a:ext cx="9791700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120505" tIns="59264" rIns="120505" bIns="59264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sz="4000" dirty="0"/>
              <a:t>Post-Con Workshop - Building a Modern Web Application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17735" y="2371731"/>
            <a:ext cx="5317067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algn="r" eaLnBrk="1" hangingPunct="1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Allen Conway</a:t>
            </a:r>
            <a:endParaRPr lang="en-US" sz="2933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>
              <a:defRPr/>
            </a:pPr>
            <a:r>
              <a:rPr lang="en-US" sz="2400" b="1" dirty="0">
                <a:solidFill>
                  <a:srgbClr val="00B0EB"/>
                </a:solidFill>
                <a:latin typeface="Arial" charset="0"/>
              </a:rPr>
              <a:t>Senior Consultant</a:t>
            </a:r>
            <a:endParaRPr lang="en-US" sz="2133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sz="2133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sz="1867" dirty="0">
              <a:solidFill>
                <a:srgbClr val="FFFFFF"/>
              </a:solidFill>
              <a:latin typeface="Times New Roman" pitchFamily="2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225719" y="3170244"/>
            <a:ext cx="2509085" cy="7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133" dirty="0">
                <a:solidFill>
                  <a:srgbClr val="FFFFFF"/>
                </a:solidFill>
                <a:latin typeface="Arial" charset="0"/>
              </a:rPr>
              <a:t>Level: </a:t>
            </a:r>
            <a:r>
              <a:rPr lang="en-US" sz="2133" dirty="0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 sz="2133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sz="2133" b="1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11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743" y="1484317"/>
            <a:ext cx="1753444" cy="2772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30" y="4504299"/>
            <a:ext cx="3225803" cy="21505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SPAs in the Enterprise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0174" y="1484315"/>
            <a:ext cx="7266493" cy="477043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popular</a:t>
            </a:r>
            <a:r>
              <a:rPr lang="en-US" dirty="0"/>
              <a:t> SPAs</a:t>
            </a:r>
          </a:p>
          <a:p>
            <a:pPr lvl="1"/>
            <a:r>
              <a:rPr lang="en-US" dirty="0"/>
              <a:t>Gmail, Twitter, and Google Maps</a:t>
            </a:r>
          </a:p>
          <a:p>
            <a:r>
              <a:rPr lang="en-US" dirty="0"/>
              <a:t>Making that accounting, shipment tracking, inventory, etc. application as a SPA</a:t>
            </a:r>
          </a:p>
          <a:p>
            <a:r>
              <a:rPr lang="en-US" dirty="0"/>
              <a:t>Considerations before making that next application a SPA</a:t>
            </a:r>
          </a:p>
        </p:txBody>
      </p:sp>
    </p:spTree>
    <p:extLst>
      <p:ext uri="{BB962C8B-B14F-4D97-AF65-F5344CB8AC3E}">
        <p14:creationId xmlns:p14="http://schemas.microsoft.com/office/powerpoint/2010/main" val="3764539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990" y="653094"/>
            <a:ext cx="1622327" cy="1500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SPAs are… AWESOME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00175" y="1484317"/>
            <a:ext cx="9825567" cy="4770437"/>
          </a:xfrm>
        </p:spPr>
        <p:txBody>
          <a:bodyPr/>
          <a:lstStyle/>
          <a:p>
            <a:r>
              <a:rPr lang="en-US" dirty="0"/>
              <a:t>Lean, mean, fighting machines!</a:t>
            </a:r>
          </a:p>
          <a:p>
            <a:r>
              <a:rPr lang="en-US" dirty="0"/>
              <a:t>SPAs are fluid and responsive</a:t>
            </a:r>
          </a:p>
          <a:p>
            <a:r>
              <a:rPr lang="en-US" dirty="0"/>
              <a:t>Narrowing the line between desktop and web from UX perspective</a:t>
            </a:r>
          </a:p>
          <a:p>
            <a:r>
              <a:rPr lang="en-US" dirty="0"/>
              <a:t>Mature browsers </a:t>
            </a:r>
          </a:p>
          <a:p>
            <a:pPr lvl="1"/>
            <a:r>
              <a:rPr lang="en-US" dirty="0"/>
              <a:t>HTML5 </a:t>
            </a:r>
          </a:p>
          <a:p>
            <a:pPr lvl="1"/>
            <a:r>
              <a:rPr lang="en-US" dirty="0"/>
              <a:t>CSS3</a:t>
            </a:r>
          </a:p>
          <a:p>
            <a:pPr lvl="1"/>
            <a:r>
              <a:rPr lang="en-US" dirty="0"/>
              <a:t>JS Processing</a:t>
            </a:r>
          </a:p>
          <a:p>
            <a:r>
              <a:rPr lang="en-US" dirty="0"/>
              <a:t>SPA Frameworks follow familiar patterns</a:t>
            </a:r>
          </a:p>
        </p:txBody>
      </p:sp>
    </p:spTree>
    <p:extLst>
      <p:ext uri="{BB962C8B-B14F-4D97-AF65-F5344CB8AC3E}">
        <p14:creationId xmlns:p14="http://schemas.microsoft.com/office/powerpoint/2010/main" val="3438786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and Challenges of SPAs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Frameworks are volatile</a:t>
            </a:r>
          </a:p>
          <a:p>
            <a:r>
              <a:rPr lang="en-US" dirty="0" smtClean="0"/>
              <a:t>Take </a:t>
            </a:r>
            <a:r>
              <a:rPr lang="en-US" dirty="0"/>
              <a:t>notice: JavaScript is required</a:t>
            </a:r>
          </a:p>
          <a:p>
            <a:r>
              <a:rPr lang="en-US" dirty="0"/>
              <a:t>Sea of JS frameworks for SPAs</a:t>
            </a:r>
          </a:p>
          <a:p>
            <a:r>
              <a:rPr lang="en-US" dirty="0"/>
              <a:t>Years of working almost exclusively in managed code on the server (C#/VB.NET)</a:t>
            </a:r>
          </a:p>
          <a:p>
            <a:r>
              <a:rPr lang="en-US" dirty="0"/>
              <a:t>Mindset of doing so much on the client</a:t>
            </a:r>
          </a:p>
          <a:p>
            <a:r>
              <a:rPr lang="en-US" dirty="0"/>
              <a:t>Difference in the way of thinking about web design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29" y="4979026"/>
            <a:ext cx="2302433" cy="14376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214485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586796" cy="941388"/>
          </a:xfrm>
        </p:spPr>
        <p:txBody>
          <a:bodyPr/>
          <a:lstStyle/>
          <a:p>
            <a:r>
              <a:rPr lang="en-US" dirty="0" smtClean="0"/>
              <a:t>Building a SPA from the ground up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VS.NET 2013 </a:t>
            </a:r>
            <a:r>
              <a:rPr lang="en-US" i="1" dirty="0" smtClean="0"/>
              <a:t>technically </a:t>
            </a:r>
            <a:r>
              <a:rPr lang="en-US" dirty="0" smtClean="0"/>
              <a:t>has a SPA template</a:t>
            </a:r>
          </a:p>
          <a:p>
            <a:pPr lvl="1"/>
            <a:r>
              <a:rPr lang="en-US" dirty="0" smtClean="0"/>
              <a:t>Biggest Swiss army knife you’ve ever seen</a:t>
            </a:r>
          </a:p>
          <a:p>
            <a:r>
              <a:rPr lang="en-US" dirty="0" smtClean="0"/>
              <a:t>Begin with an empty ASP.NET application</a:t>
            </a:r>
          </a:p>
          <a:p>
            <a:pPr lvl="1"/>
            <a:r>
              <a:rPr lang="en-US" dirty="0" smtClean="0"/>
              <a:t>Pull in only what is needed</a:t>
            </a:r>
          </a:p>
          <a:p>
            <a:pPr lvl="1"/>
            <a:r>
              <a:rPr lang="en-US" dirty="0" smtClean="0"/>
              <a:t>Start with JS Framework, Bootstrap, Modernizr, Typescript definitions</a:t>
            </a:r>
          </a:p>
          <a:p>
            <a:r>
              <a:rPr lang="en-US" dirty="0" smtClean="0"/>
              <a:t>If unsure of where to start, work backwards cleaning house in SPA template</a:t>
            </a:r>
          </a:p>
          <a:p>
            <a:pPr lvl="1"/>
            <a:r>
              <a:rPr lang="en-US" dirty="0" smtClean="0"/>
              <a:t>Strip out what isn’t needed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4667" y="5108492"/>
            <a:ext cx="8915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92D050"/>
                </a:solidFill>
              </a:rPr>
              <a:t>https://github.com/AllenConway/SPABasicTemplate</a:t>
            </a:r>
          </a:p>
        </p:txBody>
      </p:sp>
    </p:spTree>
    <p:extLst>
      <p:ext uri="{BB962C8B-B14F-4D97-AF65-F5344CB8AC3E}">
        <p14:creationId xmlns:p14="http://schemas.microsoft.com/office/powerpoint/2010/main" val="4199800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75" y="1484315"/>
            <a:ext cx="6170781" cy="4770437"/>
          </a:xfrm>
        </p:spPr>
        <p:txBody>
          <a:bodyPr/>
          <a:lstStyle/>
          <a:p>
            <a:r>
              <a:rPr lang="en-US" dirty="0" smtClean="0"/>
              <a:t>Host your own web applications</a:t>
            </a:r>
          </a:p>
          <a:p>
            <a:r>
              <a:rPr lang="en-US" dirty="0" smtClean="0"/>
              <a:t>Multiple hosting options</a:t>
            </a:r>
          </a:p>
          <a:p>
            <a:r>
              <a:rPr lang="en-US" dirty="0" smtClean="0"/>
              <a:t>Multiple Source Control Integration Options</a:t>
            </a:r>
          </a:p>
          <a:p>
            <a:r>
              <a:rPr lang="en-US" dirty="0" smtClean="0"/>
              <a:t>Azure Management Portal</a:t>
            </a:r>
          </a:p>
          <a:p>
            <a:r>
              <a:rPr lang="en-US" dirty="0" smtClean="0"/>
              <a:t>Easy to use – no IIS or server to manage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34" y="5032013"/>
            <a:ext cx="1938867" cy="1825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Websites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304" y="1423055"/>
            <a:ext cx="4202272" cy="36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42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Platform parity</a:t>
            </a:r>
          </a:p>
          <a:p>
            <a:r>
              <a:rPr lang="en-US" dirty="0" smtClean="0"/>
              <a:t>Facilitate a shared experience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Data/Sync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Backend jobs</a:t>
            </a:r>
          </a:p>
          <a:p>
            <a:r>
              <a:rPr lang="en-US" dirty="0" smtClean="0"/>
              <a:t>Push Notification support</a:t>
            </a:r>
          </a:p>
          <a:p>
            <a:r>
              <a:rPr lang="en-US" dirty="0" smtClean="0"/>
              <a:t>Fastest way to get up and running</a:t>
            </a:r>
          </a:p>
          <a:p>
            <a:pPr marL="538149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52" y="1484345"/>
            <a:ext cx="1809751" cy="26765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</p:spTree>
    <p:extLst>
      <p:ext uri="{BB962C8B-B14F-4D97-AF65-F5344CB8AC3E}">
        <p14:creationId xmlns:p14="http://schemas.microsoft.com/office/powerpoint/2010/main" val="254758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Token Service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 bwMode="auto">
          <a:xfrm>
            <a:off x="5473700" y="1562100"/>
            <a:ext cx="914400" cy="914400"/>
          </a:xfrm>
          <a:prstGeom prst="smileyFac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016500" y="3365501"/>
            <a:ext cx="1828800" cy="952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377"/>
            <a:r>
              <a:rPr lang="en-US" sz="1800" dirty="0">
                <a:solidFill>
                  <a:srgbClr val="000000"/>
                </a:solidFill>
              </a:rPr>
              <a:t>STS Provider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768601" y="4800601"/>
            <a:ext cx="1739900" cy="1054100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377"/>
            <a:r>
              <a:rPr lang="en-US" dirty="0">
                <a:solidFill>
                  <a:srgbClr val="FFFFFF"/>
                </a:solidFill>
              </a:rPr>
              <a:t>Facebook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747001" y="4800601"/>
            <a:ext cx="1739900" cy="1054100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377"/>
            <a:r>
              <a:rPr lang="en-US" dirty="0">
                <a:solidFill>
                  <a:srgbClr val="FFFFFF"/>
                </a:solidFill>
              </a:rPr>
              <a:t>Custom Application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5688584" y="2558797"/>
            <a:ext cx="484632" cy="743204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8100" y="272632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Login Info</a:t>
            </a:r>
          </a:p>
        </p:txBody>
      </p:sp>
      <p:sp>
        <p:nvSpPr>
          <p:cNvPr id="10" name="Bent-Up Arrow 9"/>
          <p:cNvSpPr/>
          <p:nvPr/>
        </p:nvSpPr>
        <p:spPr bwMode="auto">
          <a:xfrm rot="10800000">
            <a:off x="3390900" y="3676650"/>
            <a:ext cx="1473200" cy="946151"/>
          </a:xfrm>
          <a:prstGeom prst="bent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Bent-Up Arrow 10"/>
          <p:cNvSpPr/>
          <p:nvPr/>
        </p:nvSpPr>
        <p:spPr bwMode="auto">
          <a:xfrm>
            <a:off x="4623308" y="4434840"/>
            <a:ext cx="1307592" cy="731520"/>
          </a:xfrm>
          <a:prstGeom prst="bent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9001" y="4572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Token</a:t>
            </a:r>
          </a:p>
        </p:txBody>
      </p:sp>
      <p:sp>
        <p:nvSpPr>
          <p:cNvPr id="13" name="Bent-Up Arrow 12"/>
          <p:cNvSpPr/>
          <p:nvPr/>
        </p:nvSpPr>
        <p:spPr bwMode="auto">
          <a:xfrm rot="10800000" flipH="1">
            <a:off x="7097589" y="3676650"/>
            <a:ext cx="1519360" cy="895351"/>
          </a:xfrm>
          <a:prstGeom prst="bentUpArrow">
            <a:avLst>
              <a:gd name="adj1" fmla="val 25000"/>
              <a:gd name="adj2" fmla="val 22396"/>
              <a:gd name="adj3" fmla="val 25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4623308" y="5327649"/>
            <a:ext cx="2958592" cy="374651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Leverage multiple mainstream identity providers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Hand roll in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Table permissions on Azure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smtClean="0"/>
              <a:t>scripts </a:t>
            </a:r>
            <a:r>
              <a:rPr lang="en-US" dirty="0"/>
              <a:t>in </a:t>
            </a:r>
            <a:r>
              <a:rPr lang="en-US" dirty="0" smtClean="0"/>
              <a:t>Azure</a:t>
            </a:r>
          </a:p>
          <a:p>
            <a:r>
              <a:rPr lang="en-US" dirty="0" smtClean="0"/>
              <a:t>Leverage HTML5 Local Storage</a:t>
            </a:r>
          </a:p>
          <a:p>
            <a:pPr lvl="1"/>
            <a:r>
              <a:rPr lang="en-US" dirty="0" smtClean="0"/>
              <a:t>Store JWT from AMS</a:t>
            </a:r>
          </a:p>
          <a:p>
            <a:pPr lvl="2"/>
            <a:r>
              <a:rPr lang="en-US" dirty="0"/>
              <a:t>https://github.com/Magenic/JWTvalidator</a:t>
            </a:r>
            <a:endParaRPr lang="en-US" dirty="0" smtClean="0"/>
          </a:p>
          <a:p>
            <a:r>
              <a:rPr lang="en-US" dirty="0" smtClean="0"/>
              <a:t>[DEMO]</a:t>
            </a:r>
            <a:endParaRPr lang="en-US" dirty="0"/>
          </a:p>
          <a:p>
            <a:pPr marL="538149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52" y="1484345"/>
            <a:ext cx="1809751" cy="26765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</a:t>
            </a:r>
            <a:r>
              <a:rPr lang="en-US" dirty="0" smtClean="0"/>
              <a:t>Services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95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4" y="381001"/>
            <a:ext cx="8586798" cy="941388"/>
          </a:xfrm>
        </p:spPr>
        <p:txBody>
          <a:bodyPr/>
          <a:lstStyle/>
          <a:p>
            <a:r>
              <a:rPr lang="en-US" dirty="0" smtClean="0"/>
              <a:t>SignalR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Real-time push communication</a:t>
            </a:r>
          </a:p>
          <a:p>
            <a:r>
              <a:rPr lang="en-US" dirty="0"/>
              <a:t>Notifications, streaming, etc.</a:t>
            </a:r>
          </a:p>
          <a:p>
            <a:r>
              <a:rPr lang="en-US" dirty="0"/>
              <a:t>Azure Web Sites </a:t>
            </a:r>
            <a:r>
              <a:rPr lang="en-US" dirty="0" smtClean="0"/>
              <a:t>supports </a:t>
            </a:r>
            <a:r>
              <a:rPr lang="en-US" dirty="0"/>
              <a:t>Web </a:t>
            </a:r>
            <a:r>
              <a:rPr lang="en-US" dirty="0" smtClean="0"/>
              <a:t>Sockets</a:t>
            </a:r>
          </a:p>
          <a:p>
            <a:r>
              <a:rPr lang="en-US" dirty="0" smtClean="0"/>
              <a:t>Leverages existing application’s authentication mechanism</a:t>
            </a:r>
          </a:p>
          <a:p>
            <a:r>
              <a:rPr lang="en-US" dirty="0" smtClean="0"/>
              <a:t>[DEMO]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44" y="4639583"/>
            <a:ext cx="6677025" cy="12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3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4" y="381001"/>
            <a:ext cx="8586798" cy="941388"/>
          </a:xfrm>
        </p:spPr>
        <p:txBody>
          <a:bodyPr/>
          <a:lstStyle/>
          <a:p>
            <a:r>
              <a:rPr lang="en-US" dirty="0"/>
              <a:t>JavaScript and SPAs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not sugar coat it – we need JS</a:t>
            </a:r>
          </a:p>
          <a:p>
            <a:r>
              <a:rPr lang="en-US" dirty="0"/>
              <a:t> </a:t>
            </a:r>
            <a:r>
              <a:rPr lang="en-US" strike="sngStrike" dirty="0"/>
              <a:t>Object.prototype.__proto__</a:t>
            </a:r>
          </a:p>
          <a:p>
            <a:r>
              <a:rPr lang="en-US" dirty="0"/>
              <a:t>Follow mainstream JS patterns </a:t>
            </a:r>
          </a:p>
          <a:p>
            <a:pPr lvl="1"/>
            <a:r>
              <a:rPr lang="en-US" dirty="0"/>
              <a:t>Modules (Module &amp; Revealing Module Patterns)</a:t>
            </a:r>
          </a:p>
          <a:p>
            <a:pPr lvl="1"/>
            <a:r>
              <a:rPr lang="en-US" dirty="0"/>
              <a:t>Closures</a:t>
            </a:r>
          </a:p>
          <a:p>
            <a:pPr lvl="1"/>
            <a:r>
              <a:rPr lang="en-US" dirty="0"/>
              <a:t>Promises</a:t>
            </a:r>
          </a:p>
          <a:p>
            <a:r>
              <a:rPr lang="en-US" dirty="0"/>
              <a:t>Leverage JS SPA </a:t>
            </a:r>
            <a:r>
              <a:rPr lang="en-US" dirty="0" smtClean="0"/>
              <a:t>frameworks and Libraries</a:t>
            </a:r>
            <a:endParaRPr lang="en-US" dirty="0"/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/>
              <a:t>Durandal</a:t>
            </a:r>
          </a:p>
          <a:p>
            <a:pPr lvl="1"/>
            <a:r>
              <a:rPr lang="en-US" dirty="0"/>
              <a:t>Backbone</a:t>
            </a:r>
          </a:p>
          <a:p>
            <a:pPr lvl="1"/>
            <a:r>
              <a:rPr lang="en-US" dirty="0"/>
              <a:t>Ember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76" y="421051"/>
            <a:ext cx="982303" cy="9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54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3" y="2184026"/>
            <a:ext cx="1043517" cy="104858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Allen Conway</a:t>
            </a:r>
          </a:p>
          <a:p>
            <a:pPr lvl="1"/>
            <a:r>
              <a:rPr lang="en-US" dirty="0"/>
              <a:t>Blog: http://www.AllenConway.net</a:t>
            </a:r>
          </a:p>
          <a:p>
            <a:pPr lvl="1"/>
            <a:r>
              <a:rPr lang="en-US" dirty="0"/>
              <a:t>Twitter: @AllenConway, http://www.twitter.com/AllenConway</a:t>
            </a:r>
          </a:p>
          <a:p>
            <a:pPr lvl="1"/>
            <a:r>
              <a:rPr lang="en-US" dirty="0"/>
              <a:t>GitHub: https://github.com/AllenConway</a:t>
            </a:r>
          </a:p>
          <a:p>
            <a:pPr lvl="1"/>
            <a:r>
              <a:rPr lang="en-US" dirty="0"/>
              <a:t>AllenC@Magenic.com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4" y="381001"/>
            <a:ext cx="8586798" cy="941388"/>
          </a:xfrm>
        </p:spPr>
        <p:txBody>
          <a:bodyPr/>
          <a:lstStyle/>
          <a:p>
            <a:r>
              <a:rPr lang="en-US" dirty="0" smtClean="0"/>
              <a:t>Avoiding JavaScript Goo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74" y="1484317"/>
            <a:ext cx="9569426" cy="4770437"/>
          </a:xfrm>
        </p:spPr>
        <p:txBody>
          <a:bodyPr/>
          <a:lstStyle/>
          <a:p>
            <a:r>
              <a:rPr lang="en-US" dirty="0" smtClean="0"/>
              <a:t>Understand </a:t>
            </a:r>
            <a:r>
              <a:rPr lang="en-US" dirty="0"/>
              <a:t>the global/public nature </a:t>
            </a:r>
            <a:r>
              <a:rPr lang="en-US" dirty="0" smtClean="0"/>
              <a:t>of JS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revent </a:t>
            </a:r>
            <a:r>
              <a:rPr lang="en-US" dirty="0"/>
              <a:t>stepping on our own toes</a:t>
            </a:r>
          </a:p>
          <a:p>
            <a:r>
              <a:rPr lang="en-US" dirty="0"/>
              <a:t>Avoid polluting the global namespace 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indow object</a:t>
            </a:r>
            <a:endParaRPr lang="en-US" dirty="0"/>
          </a:p>
          <a:p>
            <a:r>
              <a:rPr lang="en-US" dirty="0" smtClean="0"/>
              <a:t>Issues in global namespace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 </a:t>
            </a:r>
            <a:r>
              <a:rPr lang="en-US" dirty="0"/>
              <a:t>collisions and unexpected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IIFE </a:t>
            </a:r>
            <a:r>
              <a:rPr lang="en-US" dirty="0"/>
              <a:t>- "Immediately-Invoked Function </a:t>
            </a:r>
            <a:r>
              <a:rPr lang="en-US" dirty="0" smtClean="0"/>
              <a:t>Expression“</a:t>
            </a:r>
          </a:p>
          <a:p>
            <a:pPr lvl="1"/>
            <a:r>
              <a:rPr lang="en-US" dirty="0"/>
              <a:t>Used widely in Angular to define </a:t>
            </a:r>
            <a:r>
              <a:rPr lang="en-US" dirty="0" smtClean="0"/>
              <a:t>modules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859" y="5264016"/>
            <a:ext cx="395342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2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586796" cy="941388"/>
          </a:xfrm>
        </p:spPr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Type-safe, statically-verified JavaScript</a:t>
            </a:r>
          </a:p>
          <a:p>
            <a:r>
              <a:rPr lang="en-US" dirty="0"/>
              <a:t>IntelliSense!</a:t>
            </a:r>
          </a:p>
          <a:p>
            <a:r>
              <a:rPr lang="en-US" dirty="0" smtClean="0"/>
              <a:t>Familiar paradigms</a:t>
            </a:r>
            <a:endParaRPr lang="en-US" dirty="0"/>
          </a:p>
          <a:p>
            <a:r>
              <a:rPr lang="en-US" dirty="0"/>
              <a:t>Leverage your C#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TypeScript with AngularJS</a:t>
            </a:r>
          </a:p>
          <a:p>
            <a:pPr lvl="1"/>
            <a:r>
              <a:rPr lang="en-US" dirty="0" smtClean="0"/>
              <a:t>Module = app</a:t>
            </a:r>
          </a:p>
          <a:p>
            <a:pPr lvl="1"/>
            <a:r>
              <a:rPr lang="en-US" dirty="0" smtClean="0"/>
              <a:t>Class = controller, service, etc.</a:t>
            </a:r>
          </a:p>
          <a:p>
            <a:r>
              <a:rPr lang="en-US" dirty="0" smtClean="0"/>
              <a:t>TypeLITE</a:t>
            </a:r>
          </a:p>
          <a:p>
            <a:pPr lvl="1"/>
            <a:r>
              <a:rPr lang="en-US" dirty="0" smtClean="0"/>
              <a:t>Generates TypeScript </a:t>
            </a:r>
            <a:r>
              <a:rPr lang="en-US" dirty="0"/>
              <a:t>definitions from .NET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[DEMO]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7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586796" cy="941388"/>
          </a:xfrm>
        </p:spPr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client side MV</a:t>
            </a:r>
            <a:r>
              <a:rPr lang="en-US" i="1" dirty="0"/>
              <a:t>W</a:t>
            </a:r>
            <a:r>
              <a:rPr lang="en-US" dirty="0"/>
              <a:t> framework for creating SPAs</a:t>
            </a:r>
          </a:p>
          <a:p>
            <a:r>
              <a:rPr lang="en-US" dirty="0"/>
              <a:t>Compliments the server</a:t>
            </a:r>
          </a:p>
          <a:p>
            <a:r>
              <a:rPr lang="en-US" dirty="0"/>
              <a:t>Originally started at Google, now OSS</a:t>
            </a:r>
          </a:p>
          <a:p>
            <a:r>
              <a:rPr lang="en-US" dirty="0"/>
              <a:t>Declarative style of programming</a:t>
            </a:r>
          </a:p>
          <a:p>
            <a:pPr lvl="1"/>
            <a:r>
              <a:rPr lang="en-US" dirty="0"/>
              <a:t>Manipulating the DOM </a:t>
            </a:r>
          </a:p>
          <a:p>
            <a:r>
              <a:rPr lang="en-US" dirty="0"/>
              <a:t>Imperative style of programming</a:t>
            </a:r>
          </a:p>
          <a:p>
            <a:pPr lvl="1"/>
            <a:r>
              <a:rPr lang="en-US" dirty="0"/>
              <a:t>Expressing logic</a:t>
            </a:r>
          </a:p>
          <a:p>
            <a:r>
              <a:rPr lang="en-US" dirty="0"/>
              <a:t>Easy to use and learn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1" y="586847"/>
            <a:ext cx="897468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29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586796" cy="941388"/>
          </a:xfrm>
        </p:spPr>
        <p:txBody>
          <a:bodyPr/>
          <a:lstStyle/>
          <a:p>
            <a:r>
              <a:rPr lang="en-US" dirty="0"/>
              <a:t>AngularJS – Directives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Directives are intermediary to provide </a:t>
            </a:r>
            <a:r>
              <a:rPr lang="en-US" dirty="0" smtClean="0"/>
              <a:t>SoC</a:t>
            </a:r>
            <a:endParaRPr lang="en-US" dirty="0"/>
          </a:p>
          <a:p>
            <a:r>
              <a:rPr lang="en-US" dirty="0"/>
              <a:t>ng-* nomenclature defines an Angular directive</a:t>
            </a:r>
          </a:p>
          <a:p>
            <a:r>
              <a:rPr lang="en-US" dirty="0"/>
              <a:t>M</a:t>
            </a:r>
            <a:r>
              <a:rPr lang="en-US" dirty="0" smtClean="0"/>
              <a:t>arkers </a:t>
            </a:r>
            <a:r>
              <a:rPr lang="en-US" dirty="0"/>
              <a:t>on a DOM </a:t>
            </a:r>
            <a:r>
              <a:rPr lang="en-US" dirty="0" smtClean="0"/>
              <a:t>element</a:t>
            </a:r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not operate on the global namespace</a:t>
            </a:r>
          </a:p>
          <a:p>
            <a:r>
              <a:rPr lang="en-US" dirty="0"/>
              <a:t>Everything inside of the ng-app directive will be controlled by </a:t>
            </a:r>
            <a:r>
              <a:rPr lang="en-US" dirty="0" smtClean="0"/>
              <a:t>Angular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1" y="586847"/>
            <a:ext cx="897468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52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586796" cy="941388"/>
          </a:xfrm>
        </p:spPr>
        <p:txBody>
          <a:bodyPr/>
          <a:lstStyle/>
          <a:p>
            <a:r>
              <a:rPr lang="en-US" dirty="0"/>
              <a:t>AngularJS – Templates/Views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Angular </a:t>
            </a:r>
            <a:r>
              <a:rPr lang="en-US" dirty="0"/>
              <a:t>directives,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atabinding </a:t>
            </a:r>
            <a:r>
              <a:rPr lang="en-US" dirty="0"/>
              <a:t>{{}},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ontrols</a:t>
            </a:r>
            <a:endParaRPr lang="en-US" dirty="0"/>
          </a:p>
          <a:p>
            <a:r>
              <a:rPr lang="en-US" dirty="0" smtClean="0"/>
              <a:t>Template is combined with information </a:t>
            </a:r>
            <a:r>
              <a:rPr lang="en-US" dirty="0"/>
              <a:t>from the model and </a:t>
            </a:r>
            <a:r>
              <a:rPr lang="en-US" dirty="0" smtClean="0"/>
              <a:t>controller to render view</a:t>
            </a:r>
          </a:p>
          <a:p>
            <a:r>
              <a:rPr lang="en-US" dirty="0" smtClean="0"/>
              <a:t>Main template will contain overall layout </a:t>
            </a:r>
          </a:p>
          <a:p>
            <a:pPr lvl="1"/>
            <a:r>
              <a:rPr lang="en-US" dirty="0" smtClean="0"/>
              <a:t>HTML</a:t>
            </a:r>
            <a:r>
              <a:rPr lang="en-US" dirty="0"/>
              <a:t>, CSS, and Angular directives</a:t>
            </a:r>
          </a:p>
          <a:p>
            <a:r>
              <a:rPr lang="en-US" dirty="0" smtClean="0"/>
              <a:t>“Partial” views loaded from ng-view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68" y="586847"/>
            <a:ext cx="897468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84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586796" cy="941388"/>
          </a:xfrm>
        </p:spPr>
        <p:txBody>
          <a:bodyPr/>
          <a:lstStyle/>
          <a:p>
            <a:r>
              <a:rPr lang="en-US" dirty="0"/>
              <a:t>AngularJS – Controllers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 function used </a:t>
            </a:r>
            <a:r>
              <a:rPr lang="en-US" dirty="0"/>
              <a:t>to augment the Angular Scope</a:t>
            </a:r>
          </a:p>
          <a:p>
            <a:r>
              <a:rPr lang="en-US" dirty="0" smtClean="0"/>
              <a:t>Provides the </a:t>
            </a:r>
            <a:r>
              <a:rPr lang="en-US" dirty="0"/>
              <a:t>application behavior that supports the declarative markup in the template</a:t>
            </a:r>
          </a:p>
          <a:p>
            <a:r>
              <a:rPr lang="en-US" dirty="0" smtClean="0"/>
              <a:t>ng-controller directive</a:t>
            </a:r>
          </a:p>
          <a:p>
            <a:r>
              <a:rPr lang="en-US" dirty="0" smtClean="0"/>
              <a:t>Use an IIFE to prevent pollution</a:t>
            </a:r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routeprovider to specify a controller for a </a:t>
            </a:r>
            <a:r>
              <a:rPr lang="en-US" dirty="0" smtClean="0"/>
              <a:t>template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1" y="586847"/>
            <a:ext cx="897468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53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586796" cy="941388"/>
          </a:xfrm>
        </p:spPr>
        <p:txBody>
          <a:bodyPr/>
          <a:lstStyle/>
          <a:p>
            <a:r>
              <a:rPr lang="en-US" dirty="0"/>
              <a:t>AngularJS – Models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Encapsulate data and behavior </a:t>
            </a:r>
          </a:p>
          <a:p>
            <a:r>
              <a:rPr lang="en-US" dirty="0"/>
              <a:t>Model does not touch HTML</a:t>
            </a:r>
          </a:p>
          <a:p>
            <a:r>
              <a:rPr lang="en-US" dirty="0"/>
              <a:t>Data binding moves model data to the </a:t>
            </a:r>
            <a:r>
              <a:rPr lang="en-US" dirty="0" smtClean="0"/>
              <a:t>view</a:t>
            </a:r>
          </a:p>
          <a:p>
            <a:r>
              <a:rPr lang="en-US" dirty="0"/>
              <a:t>D</a:t>
            </a:r>
            <a:r>
              <a:rPr lang="en-US" dirty="0" smtClean="0"/>
              <a:t>irectives </a:t>
            </a:r>
            <a:r>
              <a:rPr lang="en-US" dirty="0"/>
              <a:t>provide indirect model view interaction</a:t>
            </a:r>
          </a:p>
          <a:p>
            <a:r>
              <a:rPr lang="en-US" dirty="0"/>
              <a:t>Leverage caching to prevent multiple roundtrips</a:t>
            </a:r>
          </a:p>
          <a:p>
            <a:r>
              <a:rPr lang="en-US" dirty="0"/>
              <a:t>Helps keep data out of the root $</a:t>
            </a:r>
            <a:r>
              <a:rPr lang="en-US" dirty="0" smtClean="0"/>
              <a:t>scope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68" y="586847"/>
            <a:ext cx="897468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58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586796" cy="941388"/>
          </a:xfrm>
        </p:spPr>
        <p:txBody>
          <a:bodyPr/>
          <a:lstStyle/>
          <a:p>
            <a:r>
              <a:rPr lang="en-US" dirty="0"/>
              <a:t>AngularJS – Services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encapsulating functionality related to a specific function</a:t>
            </a:r>
          </a:p>
          <a:p>
            <a:r>
              <a:rPr lang="en-US" dirty="0"/>
              <a:t>Angular provides several built in services ($http, $location, $log, etc.)</a:t>
            </a:r>
          </a:p>
          <a:p>
            <a:r>
              <a:rPr lang="en-US" dirty="0"/>
              <a:t>Services are singletons instantiated once per app</a:t>
            </a:r>
          </a:p>
          <a:p>
            <a:r>
              <a:rPr lang="en-US" dirty="0"/>
              <a:t>Provide reusable functionality</a:t>
            </a:r>
          </a:p>
          <a:p>
            <a:r>
              <a:rPr lang="en-US" dirty="0"/>
              <a:t>Services leverage DI via constructor </a:t>
            </a:r>
            <a:r>
              <a:rPr lang="en-US" dirty="0" smtClean="0"/>
              <a:t>injection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68" y="586847"/>
            <a:ext cx="897468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56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586796" cy="941388"/>
          </a:xfrm>
        </p:spPr>
        <p:txBody>
          <a:bodyPr/>
          <a:lstStyle/>
          <a:p>
            <a:r>
              <a:rPr lang="en-US" dirty="0"/>
              <a:t>AngularJS – Putting it Together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User will request a page in your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Server will deliver main page containing the template (i.e. index.html)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Angular loads into the page and waits for it to be fully loaded and looks for ng-app directive to define the template boundaries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template is then traversed by Angular looking for directives and bindings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DOM is manipulated via registration of listeners and getting initial data from the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app is bootstrapped and the template is converted into a view</a:t>
            </a:r>
          </a:p>
          <a:p>
            <a:pPr lvl="1"/>
            <a:r>
              <a:rPr lang="en-US" sz="2200" dirty="0"/>
              <a:t>Good idea to use ng-bind on your 1st page as opposed to {{}} so 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42" y="505884"/>
            <a:ext cx="897468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7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586796" cy="941388"/>
          </a:xfrm>
        </p:spPr>
        <p:txBody>
          <a:bodyPr/>
          <a:lstStyle/>
          <a:p>
            <a:r>
              <a:rPr lang="en-US" dirty="0"/>
              <a:t>AngularJS playground - Plunker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Plunker (plnkr.co)</a:t>
            </a:r>
          </a:p>
          <a:p>
            <a:r>
              <a:rPr lang="en-US" dirty="0"/>
              <a:t>Integrated web development environment completely written in AngularJS (proof is in the pudding already!)</a:t>
            </a:r>
          </a:p>
          <a:p>
            <a:r>
              <a:rPr lang="en-US" dirty="0"/>
              <a:t>Create ‘plunks’ and share with others</a:t>
            </a:r>
          </a:p>
          <a:p>
            <a:r>
              <a:rPr lang="en-US" dirty="0"/>
              <a:t>Pull in Angular and needed libraries easily</a:t>
            </a:r>
          </a:p>
          <a:p>
            <a:r>
              <a:rPr lang="en-US" dirty="0"/>
              <a:t>Ability to test and review chunks of Angular, JS, CSS quickly and </a:t>
            </a:r>
            <a:r>
              <a:rPr lang="en-US" dirty="0" smtClean="0"/>
              <a:t>easily</a:t>
            </a:r>
          </a:p>
          <a:p>
            <a:r>
              <a:rPr lang="en-US" dirty="0" smtClean="0"/>
              <a:t>[DEMO]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85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586796" cy="941388"/>
          </a:xfrm>
        </p:spPr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69" y="1484317"/>
            <a:ext cx="10043564" cy="4770437"/>
          </a:xfrm>
        </p:spPr>
        <p:txBody>
          <a:bodyPr/>
          <a:lstStyle/>
          <a:p>
            <a:r>
              <a:rPr lang="en-US" dirty="0" smtClean="0"/>
              <a:t>MyVote Application</a:t>
            </a:r>
          </a:p>
          <a:p>
            <a:r>
              <a:rPr lang="en-US" dirty="0" smtClean="0"/>
              <a:t>SPAs Overview</a:t>
            </a:r>
          </a:p>
          <a:p>
            <a:r>
              <a:rPr lang="en-US" dirty="0" smtClean="0"/>
              <a:t>VS.NET SPA Templates</a:t>
            </a:r>
          </a:p>
          <a:p>
            <a:r>
              <a:rPr lang="en-US" dirty="0" smtClean="0"/>
              <a:t>Azure Websites</a:t>
            </a:r>
          </a:p>
          <a:p>
            <a:r>
              <a:rPr lang="en-US" dirty="0"/>
              <a:t>Azure Mobile Services</a:t>
            </a:r>
          </a:p>
          <a:p>
            <a:r>
              <a:rPr lang="en-US" dirty="0" smtClean="0"/>
              <a:t>JavaScript Primer</a:t>
            </a:r>
            <a:endParaRPr lang="en-US" dirty="0"/>
          </a:p>
          <a:p>
            <a:r>
              <a:rPr lang="en-US" dirty="0"/>
              <a:t>Building an AngularJS app with TypeScript</a:t>
            </a:r>
          </a:p>
          <a:p>
            <a:r>
              <a:rPr lang="en-US" dirty="0"/>
              <a:t>Responsive Web Design</a:t>
            </a:r>
          </a:p>
          <a:p>
            <a:r>
              <a:rPr lang="en-US" dirty="0" smtClean="0"/>
              <a:t>Real-Time </a:t>
            </a:r>
            <a:r>
              <a:rPr lang="en-US" dirty="0"/>
              <a:t>Messaging with SignalR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586796" cy="941388"/>
          </a:xfrm>
        </p:spPr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71" y="1484317"/>
            <a:ext cx="6753533" cy="4770437"/>
          </a:xfrm>
        </p:spPr>
        <p:txBody>
          <a:bodyPr/>
          <a:lstStyle/>
          <a:p>
            <a:r>
              <a:rPr lang="en-US" dirty="0"/>
              <a:t>Further elevate your code :: eyeball ratio </a:t>
            </a:r>
          </a:p>
          <a:p>
            <a:r>
              <a:rPr lang="en-US" dirty="0"/>
              <a:t>Foot in the door for mobile devices</a:t>
            </a:r>
          </a:p>
          <a:p>
            <a:r>
              <a:rPr lang="en-US" dirty="0"/>
              <a:t>Invest in your base template</a:t>
            </a:r>
          </a:p>
          <a:p>
            <a:r>
              <a:rPr lang="en-US" dirty="0"/>
              <a:t>Core technique: CSS Media Queries (CSS3)</a:t>
            </a:r>
          </a:p>
          <a:p>
            <a:r>
              <a:rPr lang="en-US" dirty="0"/>
              <a:t>Tools for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[DEMO]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03" y="2195816"/>
            <a:ext cx="3513616" cy="21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02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MyVote on GitHub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https://github.com/Magenic/MyVote</a:t>
            </a:r>
          </a:p>
          <a:p>
            <a:r>
              <a:rPr lang="en-US" sz="1800" dirty="0"/>
              <a:t>Plunker</a:t>
            </a:r>
          </a:p>
          <a:p>
            <a:pPr lvl="1"/>
            <a:r>
              <a:rPr lang="en-US" sz="1800" dirty="0"/>
              <a:t>http://plnkr.co/ </a:t>
            </a:r>
          </a:p>
          <a:p>
            <a:r>
              <a:rPr lang="en-US" sz="1800" dirty="0"/>
              <a:t>AngularJS API Docs</a:t>
            </a:r>
          </a:p>
          <a:p>
            <a:pPr lvl="1"/>
            <a:r>
              <a:rPr lang="en-US" sz="1800" dirty="0"/>
              <a:t>https://docs.angularjs.org/api </a:t>
            </a:r>
          </a:p>
          <a:p>
            <a:r>
              <a:rPr lang="en-US" sz="1800" dirty="0"/>
              <a:t>AngularJS Training</a:t>
            </a:r>
          </a:p>
          <a:p>
            <a:pPr lvl="1"/>
            <a:r>
              <a:rPr lang="en-US" sz="1800" dirty="0"/>
              <a:t>http://egghead.io/ </a:t>
            </a:r>
          </a:p>
          <a:p>
            <a:pPr lvl="1"/>
            <a:r>
              <a:rPr lang="en-US" sz="1800" dirty="0"/>
              <a:t>http://thinkster.io/ </a:t>
            </a:r>
          </a:p>
          <a:p>
            <a:pPr lvl="1"/>
            <a:r>
              <a:rPr lang="en-US" sz="1800" dirty="0"/>
              <a:t>http://www.pluralsight.com/ </a:t>
            </a:r>
            <a:endParaRPr lang="en-US" sz="1800" dirty="0" smtClean="0"/>
          </a:p>
          <a:p>
            <a:r>
              <a:rPr lang="en-US" sz="1800" dirty="0"/>
              <a:t>Bootstrap</a:t>
            </a:r>
          </a:p>
          <a:p>
            <a:pPr lvl="1"/>
            <a:r>
              <a:rPr lang="en-US" sz="1800" dirty="0"/>
              <a:t>http://getbootstrap.com/ </a:t>
            </a:r>
          </a:p>
          <a:p>
            <a:r>
              <a:rPr lang="en-US" sz="1800" dirty="0" smtClean="0"/>
              <a:t>Azure Mobile Services</a:t>
            </a:r>
          </a:p>
          <a:p>
            <a:pPr lvl="1"/>
            <a:r>
              <a:rPr lang="en-US" sz="1800" dirty="0"/>
              <a:t>http://azure.microsoft.com/en-us/documentation/services/mobile-services/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45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03" y="1916676"/>
            <a:ext cx="3482975" cy="3482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99924" y="6103966"/>
            <a:ext cx="6626755" cy="50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i="1" kern="0" dirty="0">
                <a:solidFill>
                  <a:srgbClr val="FFFFFF"/>
                </a:solidFill>
              </a:rPr>
              <a:t>Thank you for attending Modern Apps LIVE!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95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2" y="381001"/>
            <a:ext cx="8186765" cy="941388"/>
          </a:xfrm>
        </p:spPr>
        <p:txBody>
          <a:bodyPr/>
          <a:lstStyle/>
          <a:p>
            <a:r>
              <a:rPr lang="en-US" dirty="0"/>
              <a:t>The MyVote SPA Technology Stack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HTML5/CSS3 Responsive Design</a:t>
            </a:r>
          </a:p>
          <a:p>
            <a:r>
              <a:rPr lang="en-US" dirty="0"/>
              <a:t>AngularJS + TypeScript</a:t>
            </a:r>
          </a:p>
          <a:p>
            <a:r>
              <a:rPr lang="en-US" dirty="0"/>
              <a:t>Azure Web Sites and</a:t>
            </a:r>
            <a:br>
              <a:rPr lang="en-US" dirty="0"/>
            </a:br>
            <a:r>
              <a:rPr lang="en-US" dirty="0"/>
              <a:t>Azure Mobile Services</a:t>
            </a:r>
          </a:p>
          <a:p>
            <a:r>
              <a:rPr lang="en-US" dirty="0"/>
              <a:t>ASP.NET Web Pages (not MVC!)</a:t>
            </a:r>
          </a:p>
          <a:p>
            <a:r>
              <a:rPr lang="en-US" dirty="0"/>
              <a:t>ASP.NET Web API</a:t>
            </a:r>
          </a:p>
          <a:p>
            <a:r>
              <a:rPr lang="en-US" dirty="0"/>
              <a:t>CSLA</a:t>
            </a:r>
          </a:p>
          <a:p>
            <a:r>
              <a:rPr lang="en-US" dirty="0"/>
              <a:t>Azure SQL Server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33" y="1793843"/>
            <a:ext cx="3048000" cy="338937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039407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68" y="381001"/>
            <a:ext cx="8586798" cy="941388"/>
          </a:xfrm>
        </p:spPr>
        <p:txBody>
          <a:bodyPr/>
          <a:lstStyle/>
          <a:p>
            <a:r>
              <a:rPr lang="en-US" dirty="0"/>
              <a:t>What exactly is a </a:t>
            </a:r>
            <a:r>
              <a:rPr lang="en-US" i="1" dirty="0"/>
              <a:t>SPA??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68" y="3842065"/>
            <a:ext cx="9825567" cy="2412695"/>
          </a:xfrm>
        </p:spPr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What’s with the ‘Single Page’ – Do I have to do everything in 1 page?</a:t>
            </a:r>
          </a:p>
          <a:p>
            <a:r>
              <a:rPr lang="en-US" dirty="0"/>
              <a:t>HTML web page “shell” is sent once to the browser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68" y="1557217"/>
            <a:ext cx="4064900" cy="1755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99" y="1322397"/>
            <a:ext cx="2276475" cy="2657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68" y="1557254"/>
            <a:ext cx="4064900" cy="175544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6155266" y="1886278"/>
            <a:ext cx="555096" cy="2370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6155266" y="2900637"/>
            <a:ext cx="555096" cy="2370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89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586796" cy="941388"/>
          </a:xfrm>
        </p:spPr>
        <p:txBody>
          <a:bodyPr/>
          <a:lstStyle/>
          <a:p>
            <a:r>
              <a:rPr lang="en-US" dirty="0"/>
              <a:t>Cross Browser, Platform, Device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SPAs + Responsive design </a:t>
            </a:r>
          </a:p>
          <a:p>
            <a:pPr lvl="1"/>
            <a:r>
              <a:rPr lang="en-US" dirty="0"/>
              <a:t>Browser and device agnostic</a:t>
            </a:r>
          </a:p>
          <a:p>
            <a:pPr lvl="1"/>
            <a:r>
              <a:rPr lang="en-US" dirty="0"/>
              <a:t>Best on browsers supporting HTML5 and </a:t>
            </a:r>
            <a:r>
              <a:rPr lang="en-US" dirty="0" smtClean="0"/>
              <a:t>CSS3</a:t>
            </a:r>
          </a:p>
          <a:p>
            <a:pPr lvl="2"/>
            <a:r>
              <a:rPr lang="en-US" dirty="0"/>
              <a:t>http://caniuse.com/</a:t>
            </a:r>
          </a:p>
          <a:p>
            <a:pPr lvl="1"/>
            <a:r>
              <a:rPr lang="en-US" dirty="0"/>
              <a:t>More accepted on mobile devices</a:t>
            </a:r>
          </a:p>
          <a:p>
            <a:r>
              <a:rPr lang="en-US" dirty="0"/>
              <a:t>JavaScript will rule the world!!</a:t>
            </a:r>
          </a:p>
          <a:p>
            <a:r>
              <a:rPr lang="en-US" dirty="0"/>
              <a:t>Should I go to the web?</a:t>
            </a:r>
          </a:p>
          <a:p>
            <a:pPr lvl="1"/>
            <a:r>
              <a:rPr lang="en-US" dirty="0"/>
              <a:t>Native per platform</a:t>
            </a:r>
          </a:p>
          <a:p>
            <a:pPr lvl="1"/>
            <a:r>
              <a:rPr lang="en-US" dirty="0"/>
              <a:t>Xamarin</a:t>
            </a:r>
          </a:p>
          <a:p>
            <a:pPr lvl="1"/>
            <a:r>
              <a:rPr lang="en-US" dirty="0" smtClean="0"/>
              <a:t>Hybrid/PhoneGap</a:t>
            </a:r>
          </a:p>
          <a:p>
            <a:pPr lvl="2"/>
            <a:r>
              <a:rPr lang="en-US" sz="1600" dirty="0"/>
              <a:t>http://magenic.com/Resources/WhitePapers/ChoosingTheRightMobileTechnology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43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790499" cy="941388"/>
          </a:xfrm>
        </p:spPr>
        <p:txBody>
          <a:bodyPr/>
          <a:lstStyle/>
          <a:p>
            <a:r>
              <a:rPr lang="en-US" sz="2800" dirty="0"/>
              <a:t>How are SPAs different from ASP.NET MVC or Webforms?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 in application logic from the server to the client</a:t>
            </a:r>
          </a:p>
          <a:p>
            <a:pPr lvl="1"/>
            <a:r>
              <a:rPr lang="en-US" dirty="0"/>
              <a:t>UI and application logic is now done in the browser</a:t>
            </a:r>
          </a:p>
          <a:p>
            <a:r>
              <a:rPr lang="en-US" dirty="0"/>
              <a:t>How HTML is delivered</a:t>
            </a:r>
          </a:p>
          <a:p>
            <a:pPr lvl="1"/>
            <a:r>
              <a:rPr lang="en-US" dirty="0"/>
              <a:t>ASP.NET web apps merge data with HTML before delivering to the client</a:t>
            </a:r>
          </a:p>
          <a:p>
            <a:r>
              <a:rPr lang="en-US" dirty="0"/>
              <a:t>Server’s main responsibility: Data </a:t>
            </a:r>
          </a:p>
          <a:p>
            <a:r>
              <a:rPr lang="en-US" dirty="0"/>
              <a:t>JavaScript MV* Frameworks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23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 bwMode="auto">
          <a:xfrm>
            <a:off x="2920260" y="4335019"/>
            <a:ext cx="6300215" cy="74066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  <a:latin typeface="Arial Black"/>
              </a:rPr>
              <a:t>Services / Data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2959640" y="2739391"/>
            <a:ext cx="1195055" cy="740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</a:rPr>
              <a:t>Code-Behind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959640" y="2026159"/>
            <a:ext cx="1195055" cy="740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</a:rPr>
              <a:t>Static DOM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4582699" y="2016681"/>
            <a:ext cx="879587" cy="740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</a:rPr>
              <a:t>Static DOM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4582699" y="2981707"/>
            <a:ext cx="1927455" cy="740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  <a:latin typeface="Arial Black"/>
              </a:rPr>
              <a:t>Controller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5630567" y="2016681"/>
            <a:ext cx="879587" cy="740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</a:rPr>
              <a:t>Static DOM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6897394" y="2981707"/>
            <a:ext cx="1463539" cy="740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  <a:latin typeface="Arial Black"/>
              </a:rPr>
              <a:t>Controller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6897403" y="1998727"/>
            <a:ext cx="2323073" cy="740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</a:rPr>
              <a:t>Static/Dynamic</a:t>
            </a:r>
          </a:p>
          <a:p>
            <a:pPr algn="ctr" defTabSz="685783"/>
            <a:r>
              <a:rPr lang="en-US" sz="1351" b="1" dirty="0">
                <a:solidFill>
                  <a:srgbClr val="FFFFFF"/>
                </a:solidFill>
              </a:rPr>
              <a:t>DOM</a:t>
            </a:r>
          </a:p>
        </p:txBody>
      </p:sp>
      <p:cxnSp>
        <p:nvCxnSpPr>
          <p:cNvPr id="33" name="Straight Arrow Connector 32"/>
          <p:cNvCxnSpPr>
            <a:cxnSpLocks/>
            <a:stCxn id="26" idx="2"/>
          </p:cNvCxnSpPr>
          <p:nvPr/>
        </p:nvCxnSpPr>
        <p:spPr bwMode="auto">
          <a:xfrm>
            <a:off x="3557168" y="3480055"/>
            <a:ext cx="6" cy="7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cxnSpLocks/>
            <a:stCxn id="28" idx="2"/>
          </p:cNvCxnSpPr>
          <p:nvPr/>
        </p:nvCxnSpPr>
        <p:spPr bwMode="auto">
          <a:xfrm>
            <a:off x="5022493" y="2757345"/>
            <a:ext cx="7" cy="18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cxnSpLocks/>
            <a:stCxn id="30" idx="2"/>
          </p:cNvCxnSpPr>
          <p:nvPr/>
        </p:nvCxnSpPr>
        <p:spPr bwMode="auto">
          <a:xfrm flipH="1">
            <a:off x="6061416" y="2757345"/>
            <a:ext cx="7156" cy="18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cxnSpLocks/>
            <a:stCxn id="29" idx="2"/>
          </p:cNvCxnSpPr>
          <p:nvPr/>
        </p:nvCxnSpPr>
        <p:spPr bwMode="auto">
          <a:xfrm flipH="1">
            <a:off x="5541959" y="3722371"/>
            <a:ext cx="3574" cy="566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cxnSpLocks/>
          </p:cNvCxnSpPr>
          <p:nvPr/>
        </p:nvCxnSpPr>
        <p:spPr bwMode="auto">
          <a:xfrm>
            <a:off x="7355063" y="2766823"/>
            <a:ext cx="9144" cy="2148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>
            <a:off x="8824819" y="2766860"/>
            <a:ext cx="0" cy="15587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cxnSpLocks/>
            <a:stCxn id="31" idx="2"/>
          </p:cNvCxnSpPr>
          <p:nvPr/>
        </p:nvCxnSpPr>
        <p:spPr bwMode="auto">
          <a:xfrm>
            <a:off x="7629164" y="3722371"/>
            <a:ext cx="204" cy="5756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we come from?</a:t>
            </a:r>
          </a:p>
        </p:txBody>
      </p:sp>
    </p:spTree>
    <p:extLst>
      <p:ext uri="{BB962C8B-B14F-4D97-AF65-F5344CB8AC3E}">
        <p14:creationId xmlns:p14="http://schemas.microsoft.com/office/powerpoint/2010/main" val="2270612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2738628" y="4542123"/>
            <a:ext cx="6391656" cy="74066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  <a:latin typeface="Arial Black"/>
              </a:rPr>
              <a:t>Services / Data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738628" y="1671275"/>
            <a:ext cx="6391656" cy="213021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t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  <a:latin typeface="Arial Black"/>
              </a:rPr>
              <a:t>Master Layout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6076870" y="2796523"/>
            <a:ext cx="2994125" cy="4076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  <a:latin typeface="Arial Black"/>
              </a:rPr>
              <a:t>Controller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835209" y="1928681"/>
            <a:ext cx="1927455" cy="4076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  <a:latin typeface="Arial Black"/>
              </a:rPr>
              <a:t>Model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988333" y="2796523"/>
            <a:ext cx="2459176" cy="40763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  <a:latin typeface="Arial Black"/>
              </a:rPr>
              <a:t>View</a:t>
            </a:r>
          </a:p>
          <a:p>
            <a:pPr algn="ctr" defTabSz="685783"/>
            <a:r>
              <a:rPr lang="en-US" sz="1351" b="1" dirty="0">
                <a:solidFill>
                  <a:srgbClr val="FFFFFF"/>
                </a:solidFill>
                <a:latin typeface="Arial Black"/>
              </a:rPr>
              <a:t>(Dynamic DOM)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738667" y="3916423"/>
            <a:ext cx="2708881" cy="4736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  <a:latin typeface="Arial Black"/>
              </a:rPr>
              <a:t>Renderer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6471787" y="2336316"/>
            <a:ext cx="8907" cy="460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5109063" y="2336316"/>
            <a:ext cx="0" cy="460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66" idx="0"/>
          </p:cNvCxnSpPr>
          <p:nvPr/>
        </p:nvCxnSpPr>
        <p:spPr bwMode="auto">
          <a:xfrm flipH="1" flipV="1">
            <a:off x="4093107" y="3204157"/>
            <a:ext cx="1" cy="712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7573895" y="3694140"/>
            <a:ext cx="11172" cy="848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6076870" y="3364481"/>
            <a:ext cx="2994125" cy="32962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solidFill>
                  <a:srgbClr val="FFFFFF"/>
                </a:solidFill>
                <a:latin typeface="Arial Black"/>
              </a:rPr>
              <a:t>Services</a:t>
            </a:r>
          </a:p>
        </p:txBody>
      </p:sp>
      <p:cxnSp>
        <p:nvCxnSpPr>
          <p:cNvPr id="72" name="Straight Arrow Connector 71"/>
          <p:cNvCxnSpPr>
            <a:stCxn id="71" idx="0"/>
            <a:endCxn id="63" idx="2"/>
          </p:cNvCxnSpPr>
          <p:nvPr/>
        </p:nvCxnSpPr>
        <p:spPr bwMode="auto">
          <a:xfrm flipV="1">
            <a:off x="7573895" y="3204156"/>
            <a:ext cx="0" cy="160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Modern Web: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7309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71" grpId="0" animBg="1"/>
    </p:bldLst>
  </p:timing>
</p:sld>
</file>

<file path=ppt/theme/theme1.xml><?xml version="1.0" encoding="utf-8"?>
<a:theme xmlns:a="http://schemas.openxmlformats.org/drawingml/2006/main" name="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11992</TotalTime>
  <Words>1644</Words>
  <Application>Microsoft Office PowerPoint</Application>
  <PresentationFormat>Widescreen</PresentationFormat>
  <Paragraphs>318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Arial Black</vt:lpstr>
      <vt:lpstr>Franklin Gothic Medium</vt:lpstr>
      <vt:lpstr>Lucida Console</vt:lpstr>
      <vt:lpstr>Times</vt:lpstr>
      <vt:lpstr>Times New Roman</vt:lpstr>
      <vt:lpstr>Wingdings</vt:lpstr>
      <vt:lpstr>Visual Studio Live! Orlando 2013</vt:lpstr>
      <vt:lpstr>1_Visual Studio Live! Orlando 2013</vt:lpstr>
      <vt:lpstr>2_Visual Studio Live! Orlando 2013</vt:lpstr>
      <vt:lpstr>3_Visual Studio Live! Orlando 2013</vt:lpstr>
      <vt:lpstr>4_Visual Studio Live! Orlando 2013</vt:lpstr>
      <vt:lpstr>PowerPoint Presentation</vt:lpstr>
      <vt:lpstr>Intro</vt:lpstr>
      <vt:lpstr>What we will cover</vt:lpstr>
      <vt:lpstr>The MyVote SPA Technology Stack</vt:lpstr>
      <vt:lpstr>What exactly is a SPA??</vt:lpstr>
      <vt:lpstr>Cross Browser, Platform, Device</vt:lpstr>
      <vt:lpstr>How are SPAs different from ASP.NET MVC or Webforms?</vt:lpstr>
      <vt:lpstr>Where did we come from?</vt:lpstr>
      <vt:lpstr>The Modern Web: Single Page Applications</vt:lpstr>
      <vt:lpstr>SPAs in the Enterprise</vt:lpstr>
      <vt:lpstr>Why SPAs are… AWESOME</vt:lpstr>
      <vt:lpstr>Disadvantages and Challenges of SPAs</vt:lpstr>
      <vt:lpstr>Building a SPA from the ground up</vt:lpstr>
      <vt:lpstr>Azure Websites</vt:lpstr>
      <vt:lpstr>Azure Mobile Services</vt:lpstr>
      <vt:lpstr>Secure Token Service</vt:lpstr>
      <vt:lpstr>Azure Mobile Services Security</vt:lpstr>
      <vt:lpstr>SignalR</vt:lpstr>
      <vt:lpstr>JavaScript and SPAs</vt:lpstr>
      <vt:lpstr>Avoiding JavaScript Goo</vt:lpstr>
      <vt:lpstr>TypeScript</vt:lpstr>
      <vt:lpstr>AngularJS</vt:lpstr>
      <vt:lpstr>AngularJS – Directives</vt:lpstr>
      <vt:lpstr>AngularJS – Templates/Views</vt:lpstr>
      <vt:lpstr>AngularJS – Controllers</vt:lpstr>
      <vt:lpstr>AngularJS – Models</vt:lpstr>
      <vt:lpstr>AngularJS – Services</vt:lpstr>
      <vt:lpstr>AngularJS – Putting it Together</vt:lpstr>
      <vt:lpstr>AngularJS playground - Plunker</vt:lpstr>
      <vt:lpstr>Responsive Design</vt:lpstr>
      <vt:lpstr>Useful References</vt:lpstr>
      <vt:lpstr>Questions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Allen Conway</cp:lastModifiedBy>
  <cp:revision>131</cp:revision>
  <dcterms:created xsi:type="dcterms:W3CDTF">2004-06-15T18:50:25Z</dcterms:created>
  <dcterms:modified xsi:type="dcterms:W3CDTF">2014-11-22T04:04:39Z</dcterms:modified>
</cp:coreProperties>
</file>