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9" r:id="rId2"/>
    <p:sldMasterId id="2147483691" r:id="rId3"/>
  </p:sldMasterIdLst>
  <p:notesMasterIdLst>
    <p:notesMasterId r:id="rId36"/>
  </p:notesMasterIdLst>
  <p:handoutMasterIdLst>
    <p:handoutMasterId r:id="rId37"/>
  </p:handoutMasterIdLst>
  <p:sldIdLst>
    <p:sldId id="365" r:id="rId4"/>
    <p:sldId id="323" r:id="rId5"/>
    <p:sldId id="325" r:id="rId6"/>
    <p:sldId id="326" r:id="rId7"/>
    <p:sldId id="327" r:id="rId8"/>
    <p:sldId id="334" r:id="rId9"/>
    <p:sldId id="329" r:id="rId10"/>
    <p:sldId id="328" r:id="rId11"/>
    <p:sldId id="342" r:id="rId12"/>
    <p:sldId id="343" r:id="rId13"/>
    <p:sldId id="330" r:id="rId14"/>
    <p:sldId id="344" r:id="rId15"/>
    <p:sldId id="362" r:id="rId16"/>
    <p:sldId id="336" r:id="rId17"/>
    <p:sldId id="363" r:id="rId18"/>
    <p:sldId id="364" r:id="rId19"/>
    <p:sldId id="339" r:id="rId20"/>
    <p:sldId id="346" r:id="rId21"/>
    <p:sldId id="360" r:id="rId22"/>
    <p:sldId id="348" r:id="rId23"/>
    <p:sldId id="347" r:id="rId24"/>
    <p:sldId id="350" r:id="rId25"/>
    <p:sldId id="351" r:id="rId26"/>
    <p:sldId id="358" r:id="rId27"/>
    <p:sldId id="359" r:id="rId28"/>
    <p:sldId id="352" r:id="rId29"/>
    <p:sldId id="353" r:id="rId30"/>
    <p:sldId id="354" r:id="rId31"/>
    <p:sldId id="361" r:id="rId32"/>
    <p:sldId id="355" r:id="rId33"/>
    <p:sldId id="357" r:id="rId34"/>
    <p:sldId id="356" r:id="rId3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B3A"/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81638" autoAdjust="0"/>
  </p:normalViewPr>
  <p:slideViewPr>
    <p:cSldViewPr snapToGrid="0">
      <p:cViewPr varScale="1">
        <p:scale>
          <a:sx n="71" d="100"/>
          <a:sy n="71" d="100"/>
        </p:scale>
        <p:origin x="105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3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28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2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85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38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0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10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64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9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76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51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7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56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72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2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0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9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23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0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0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0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9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3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5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1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9" y="131800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709" y="131800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84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28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12887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72" y="1484315"/>
            <a:ext cx="4811183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3" y="1484315"/>
            <a:ext cx="4811184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59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500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26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2128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8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1076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1683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573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9" y="131796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706" y="131796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260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520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104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21578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5" y="1484315"/>
            <a:ext cx="4811183" cy="477043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5" y="1484315"/>
            <a:ext cx="4811184" cy="477043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186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417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46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8451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6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607330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92327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558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8" y="131766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687" y="131766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25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72" y="1484315"/>
            <a:ext cx="4811183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3" y="1484315"/>
            <a:ext cx="4811184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8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709" y="131800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75" y="1484315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189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377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566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754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789" indent="-431789" algn="l" defTabSz="896916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40" algn="l"/>
          <a:tab pos="1706520" algn="l"/>
          <a:tab pos="2079573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69" indent="-225420" algn="l" defTabSz="896916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40" algn="l"/>
          <a:tab pos="1706520" algn="l"/>
          <a:tab pos="2079573" algn="l"/>
        </a:tabLst>
        <a:defRPr sz="2100">
          <a:solidFill>
            <a:srgbClr val="D4D4D4"/>
          </a:solidFill>
          <a:latin typeface="+mn-lt"/>
        </a:defRPr>
      </a:lvl2pPr>
      <a:lvl3pPr marL="869929" algn="l" defTabSz="896916" rtl="0" eaLnBrk="0" fontAlgn="base" hangingPunct="0">
        <a:spcBef>
          <a:spcPct val="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900" b="1">
          <a:solidFill>
            <a:srgbClr val="FFCC00"/>
          </a:solidFill>
          <a:latin typeface="+mn-lt"/>
        </a:defRPr>
      </a:lvl3pPr>
      <a:lvl4pPr marL="99851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4pPr>
      <a:lvl5pPr marL="1344580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5pPr>
      <a:lvl6pPr marL="1801768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6pPr>
      <a:lvl7pPr marL="2258957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7pPr>
      <a:lvl8pPr marL="2716145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8pPr>
      <a:lvl9pPr marL="317333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706" y="131796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73" y="1484315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2825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txStyles>
    <p:titleStyle>
      <a:lvl1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189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377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566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754" algn="l" defTabSz="896916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789" indent="-431789" algn="l" defTabSz="896916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40" algn="l"/>
          <a:tab pos="1706520" algn="l"/>
          <a:tab pos="2079573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69" indent="-225420" algn="l" defTabSz="896916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40" algn="l"/>
          <a:tab pos="1706520" algn="l"/>
          <a:tab pos="2079573" algn="l"/>
        </a:tabLst>
        <a:defRPr sz="2100">
          <a:solidFill>
            <a:srgbClr val="D4D4D4"/>
          </a:solidFill>
          <a:latin typeface="+mn-lt"/>
        </a:defRPr>
      </a:lvl2pPr>
      <a:lvl3pPr marL="869929" algn="l" defTabSz="896916" rtl="0" eaLnBrk="0" fontAlgn="base" hangingPunct="0">
        <a:spcBef>
          <a:spcPct val="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900" b="1">
          <a:solidFill>
            <a:srgbClr val="FFCC00"/>
          </a:solidFill>
          <a:latin typeface="+mn-lt"/>
        </a:defRPr>
      </a:lvl3pPr>
      <a:lvl4pPr marL="99851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4pPr>
      <a:lvl5pPr marL="1344580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5pPr>
      <a:lvl6pPr marL="1801768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6pPr>
      <a:lvl7pPr marL="2258957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7pPr>
      <a:lvl8pPr marL="2716145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8pPr>
      <a:lvl9pPr marL="3173334" algn="l" defTabSz="896916" rtl="0" eaLnBrk="0" fontAlgn="base" hangingPunct="0">
        <a:spcBef>
          <a:spcPct val="20000"/>
        </a:spcBef>
        <a:spcAft>
          <a:spcPct val="0"/>
        </a:spcAft>
        <a:tabLst>
          <a:tab pos="1387440" algn="l"/>
          <a:tab pos="1706520" algn="l"/>
          <a:tab pos="2079573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33">
              <a:solidFill>
                <a:srgbClr val="FFFFFF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690" y="131770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5" y="1484315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3764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/>
  <p:txStyles>
    <p:titleStyle>
      <a:lvl1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609585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1219170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828754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2438339" algn="l" defTabSz="1195887" rtl="0" eaLnBrk="0" fontAlgn="base" hangingPunct="0">
        <a:spcBef>
          <a:spcPct val="0"/>
        </a:spcBef>
        <a:spcAft>
          <a:spcPct val="0"/>
        </a:spcAft>
        <a:defRPr sz="4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575719" indent="-575719" algn="l" defTabSz="1195887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849920" algn="l"/>
          <a:tab pos="2275360" algn="l"/>
          <a:tab pos="2772764" algn="l"/>
        </a:tabLst>
        <a:defRPr sz="3467" b="1">
          <a:solidFill>
            <a:schemeClr val="tx1"/>
          </a:solidFill>
          <a:latin typeface="+mn-lt"/>
          <a:ea typeface="+mn-ea"/>
          <a:cs typeface="+mn-cs"/>
        </a:defRPr>
      </a:lvl1pPr>
      <a:lvl2pPr marL="1018092" indent="-300559" algn="l" defTabSz="1195887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849920" algn="l"/>
          <a:tab pos="2275360" algn="l"/>
          <a:tab pos="2772764" algn="l"/>
        </a:tabLst>
        <a:defRPr sz="2800">
          <a:solidFill>
            <a:srgbClr val="D4D4D4"/>
          </a:solidFill>
          <a:latin typeface="+mn-lt"/>
        </a:defRPr>
      </a:lvl2pPr>
      <a:lvl3pPr marL="1159904" algn="l" defTabSz="1195887" rtl="0" eaLnBrk="0" fontAlgn="base" hangingPunct="0">
        <a:spcBef>
          <a:spcPct val="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533" b="1">
          <a:solidFill>
            <a:srgbClr val="FFCC00"/>
          </a:solidFill>
          <a:latin typeface="+mn-lt"/>
        </a:defRPr>
      </a:lvl3pPr>
      <a:lvl4pPr marL="1331351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4pPr>
      <a:lvl5pPr marL="1792773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5pPr>
      <a:lvl6pPr marL="2402357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6pPr>
      <a:lvl7pPr marL="3011942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7pPr>
      <a:lvl8pPr marL="3621527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8pPr>
      <a:lvl9pPr marL="4231112" algn="l" defTabSz="1195887" rtl="0" eaLnBrk="0" fontAlgn="base" hangingPunct="0">
        <a:spcBef>
          <a:spcPct val="20000"/>
        </a:spcBef>
        <a:spcAft>
          <a:spcPct val="0"/>
        </a:spcAft>
        <a:tabLst>
          <a:tab pos="1849920" algn="l"/>
          <a:tab pos="2275360" algn="l"/>
          <a:tab pos="2772764" algn="l"/>
        </a:tabLst>
        <a:defRPr sz="22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70105" y="1347795"/>
            <a:ext cx="97917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120505" tIns="59264" rIns="120505" bIns="59264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dirty="0"/>
              <a:t>Building a Responsive </a:t>
            </a:r>
          </a:p>
          <a:p>
            <a:pPr algn="r">
              <a:defRPr/>
            </a:pPr>
            <a:r>
              <a:rPr lang="en-US" sz="4000" dirty="0"/>
              <a:t>Single Page App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7735" y="2371731"/>
            <a:ext cx="5317067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Allen Conway</a:t>
            </a:r>
            <a:endParaRPr lang="en-US" sz="2933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r>
              <a:rPr lang="en-US" sz="2400" b="1" dirty="0">
                <a:solidFill>
                  <a:srgbClr val="00B0EB"/>
                </a:solidFill>
                <a:latin typeface="Arial" charset="0"/>
              </a:rPr>
              <a:t>Senior Consultant</a:t>
            </a:r>
            <a:endParaRPr lang="en-US" sz="2133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2133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1867" dirty="0">
              <a:solidFill>
                <a:srgbClr val="FFFFFF"/>
              </a:solidFill>
              <a:latin typeface="Times New Roman" pitchFamily="2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25719" y="3170244"/>
            <a:ext cx="2509085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133" dirty="0">
                <a:solidFill>
                  <a:srgbClr val="FFFFFF"/>
                </a:solidFill>
                <a:latin typeface="Arial" charset="0"/>
              </a:rPr>
              <a:t>Level: </a:t>
            </a:r>
            <a:r>
              <a:rPr lang="en-US" sz="2133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sz="2133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sz="2133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738628" y="4542123"/>
            <a:ext cx="6391656" cy="7406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738628" y="1671275"/>
            <a:ext cx="6391656" cy="213021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t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6076870" y="2796523"/>
            <a:ext cx="2994125" cy="4076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35209" y="1928681"/>
            <a:ext cx="1927455" cy="4076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988333" y="2796523"/>
            <a:ext cx="2459176" cy="40763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View</a:t>
            </a:r>
          </a:p>
          <a:p>
            <a:pPr algn="ctr" defTabSz="685783"/>
            <a:r>
              <a:rPr lang="en-US" sz="1351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738667" y="3916423"/>
            <a:ext cx="2708881" cy="4736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6471787" y="2336316"/>
            <a:ext cx="8907" cy="460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5109063" y="2336316"/>
            <a:ext cx="0" cy="460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66" idx="0"/>
          </p:cNvCxnSpPr>
          <p:nvPr/>
        </p:nvCxnSpPr>
        <p:spPr bwMode="auto">
          <a:xfrm flipH="1" flipV="1">
            <a:off x="4093107" y="3204157"/>
            <a:ext cx="1" cy="712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573895" y="3694140"/>
            <a:ext cx="11172" cy="848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6076870" y="3364481"/>
            <a:ext cx="2994125" cy="32962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7573895" y="3204156"/>
            <a:ext cx="0" cy="160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43159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43" y="1484317"/>
            <a:ext cx="1753444" cy="2772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30" y="4504299"/>
            <a:ext cx="3225803" cy="21505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SPAs in the Enterprise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0174" y="1484315"/>
            <a:ext cx="7266493" cy="47704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popular</a:t>
            </a:r>
            <a:r>
              <a:rPr lang="en-US" dirty="0"/>
              <a:t> SPAs</a:t>
            </a:r>
          </a:p>
          <a:p>
            <a:pPr lvl="1"/>
            <a:r>
              <a:rPr lang="en-US" dirty="0"/>
              <a:t>Gmail, Twitter, and Google Maps</a:t>
            </a:r>
          </a:p>
          <a:p>
            <a:r>
              <a:rPr lang="en-US" dirty="0"/>
              <a:t>Making that accounting, shipment tracking, inventory, etc. application as a SPA</a:t>
            </a:r>
          </a:p>
          <a:p>
            <a:r>
              <a:rPr lang="en-US" dirty="0"/>
              <a:t>Considerations before making that next application a SPA</a:t>
            </a:r>
          </a:p>
        </p:txBody>
      </p:sp>
    </p:spTree>
    <p:extLst>
      <p:ext uri="{BB962C8B-B14F-4D97-AF65-F5344CB8AC3E}">
        <p14:creationId xmlns:p14="http://schemas.microsoft.com/office/powerpoint/2010/main" val="333352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90" y="653094"/>
            <a:ext cx="1622327" cy="150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SPAs are… AWESOME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00175" y="1484317"/>
            <a:ext cx="9825567" cy="4770437"/>
          </a:xfrm>
        </p:spPr>
        <p:txBody>
          <a:bodyPr/>
          <a:lstStyle/>
          <a:p>
            <a:r>
              <a:rPr lang="en-US" dirty="0"/>
              <a:t>Lean, mean, fighting machines!</a:t>
            </a:r>
          </a:p>
          <a:p>
            <a:r>
              <a:rPr lang="en-US" dirty="0"/>
              <a:t>SPAs are fluid 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/>
              <a:t>SPA 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4191101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and Challenges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SPAs</a:t>
            </a:r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29" y="4979026"/>
            <a:ext cx="2302433" cy="14376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217718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Misunderstandings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/>
              <a:t>SEO friendly because there is no static content to crawl</a:t>
            </a:r>
          </a:p>
          <a:p>
            <a:r>
              <a:rPr lang="en-US" dirty="0"/>
              <a:t>I can’t have deep linking</a:t>
            </a:r>
          </a:p>
          <a:p>
            <a:r>
              <a:rPr lang="en-US" dirty="0"/>
              <a:t>I have 25+ pages in my app not ‘a single page’</a:t>
            </a:r>
          </a:p>
          <a:p>
            <a:r>
              <a:rPr lang="en-US" dirty="0" smtClean="0"/>
              <a:t>JS </a:t>
            </a:r>
            <a:r>
              <a:rPr lang="en-US" dirty="0"/>
              <a:t>Frameworks are fads that will be gone in 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5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33" y="1793843"/>
            <a:ext cx="3048000" cy="338937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MyVote SPA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3385402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0" y="381001"/>
            <a:ext cx="8586796" cy="941388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70" y="1484315"/>
            <a:ext cx="6753533" cy="4770437"/>
          </a:xfrm>
        </p:spPr>
        <p:txBody>
          <a:bodyPr/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testing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03" y="2195816"/>
            <a:ext cx="3513616" cy="2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7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0" y="2082729"/>
            <a:ext cx="2963473" cy="3115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33" y="2082729"/>
            <a:ext cx="4339741" cy="31159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MyVote - Responsive Web Design DEMO</a:t>
            </a:r>
          </a:p>
        </p:txBody>
      </p:sp>
    </p:spTree>
    <p:extLst>
      <p:ext uri="{BB962C8B-B14F-4D97-AF65-F5344CB8AC3E}">
        <p14:creationId xmlns:p14="http://schemas.microsoft.com/office/powerpoint/2010/main" val="2923409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4" y="381001"/>
            <a:ext cx="8586798" cy="941388"/>
          </a:xfrm>
        </p:spPr>
        <p:txBody>
          <a:bodyPr/>
          <a:lstStyle/>
          <a:p>
            <a:r>
              <a:rPr lang="en-US" dirty="0"/>
              <a:t>JavaScript and SPAs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not sugar coat it – we need JS</a:t>
            </a:r>
          </a:p>
          <a:p>
            <a:r>
              <a:rPr lang="en-US" dirty="0"/>
              <a:t> </a:t>
            </a:r>
            <a:r>
              <a:rPr lang="en-US" strike="sngStrike" dirty="0"/>
              <a:t>Object.prototype.__proto__</a:t>
            </a:r>
          </a:p>
          <a:p>
            <a:r>
              <a:rPr lang="en-US" dirty="0"/>
              <a:t>Follow mainstream JS patterns </a:t>
            </a:r>
          </a:p>
          <a:p>
            <a:pPr lvl="1"/>
            <a:r>
              <a:rPr lang="en-US" dirty="0"/>
              <a:t>Modules (Module &amp; Revealing Module Patterns)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Promises</a:t>
            </a:r>
          </a:p>
          <a:p>
            <a:r>
              <a:rPr lang="en-US" dirty="0"/>
              <a:t>Leverage JS SPA </a:t>
            </a:r>
            <a:r>
              <a:rPr lang="en-US" dirty="0" smtClean="0"/>
              <a:t>frameworks and Libraries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Durandal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Ember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78" y="421053"/>
            <a:ext cx="982303" cy="9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client side </a:t>
            </a:r>
            <a:r>
              <a:rPr lang="en-US" dirty="0" smtClean="0"/>
              <a:t>MV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framework for creating SPAs</a:t>
            </a:r>
          </a:p>
          <a:p>
            <a:r>
              <a:rPr lang="en-US" dirty="0"/>
              <a:t>Compliments </a:t>
            </a:r>
            <a:r>
              <a:rPr lang="en-US" dirty="0" smtClean="0"/>
              <a:t>the server</a:t>
            </a:r>
            <a:endParaRPr lang="en-US" dirty="0"/>
          </a:p>
          <a:p>
            <a:r>
              <a:rPr lang="en-US" dirty="0"/>
              <a:t>Originally started </a:t>
            </a:r>
            <a:r>
              <a:rPr lang="en-US" dirty="0" smtClean="0"/>
              <a:t>at Google, now OSS</a:t>
            </a:r>
            <a:endParaRPr lang="en-US" dirty="0"/>
          </a:p>
          <a:p>
            <a:r>
              <a:rPr lang="en-US" dirty="0" smtClean="0"/>
              <a:t>Declarative </a:t>
            </a:r>
            <a:r>
              <a:rPr lang="en-US" dirty="0"/>
              <a:t>style of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anipulating </a:t>
            </a:r>
            <a:r>
              <a:rPr lang="en-US" dirty="0"/>
              <a:t>the </a:t>
            </a:r>
            <a:r>
              <a:rPr lang="en-US" dirty="0" smtClean="0"/>
              <a:t>DOM </a:t>
            </a:r>
          </a:p>
          <a:p>
            <a:r>
              <a:rPr lang="en-US" dirty="0" smtClean="0"/>
              <a:t>Imperative style of programming</a:t>
            </a:r>
          </a:p>
          <a:p>
            <a:pPr lvl="1"/>
            <a:r>
              <a:rPr lang="en-US" dirty="0" smtClean="0"/>
              <a:t>Expressing </a:t>
            </a:r>
            <a:r>
              <a:rPr lang="en-US" dirty="0"/>
              <a:t>logic</a:t>
            </a:r>
          </a:p>
          <a:p>
            <a:r>
              <a:rPr lang="en-US" dirty="0"/>
              <a:t>Easy to use and learn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73" y="505901"/>
            <a:ext cx="897468" cy="8974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</p:spTree>
    <p:extLst>
      <p:ext uri="{BB962C8B-B14F-4D97-AF65-F5344CB8AC3E}">
        <p14:creationId xmlns:p14="http://schemas.microsoft.com/office/powerpoint/2010/main" val="981132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700" y="1484348"/>
            <a:ext cx="8528053" cy="4770437"/>
          </a:xfrm>
        </p:spPr>
        <p:txBody>
          <a:bodyPr/>
          <a:lstStyle/>
          <a:p>
            <a:r>
              <a:rPr lang="en-US" dirty="0" smtClean="0"/>
              <a:t>Allen Conway</a:t>
            </a:r>
          </a:p>
          <a:p>
            <a:pPr lvl="1"/>
            <a:r>
              <a:rPr lang="en-US" dirty="0" smtClean="0"/>
              <a:t>Blog: http</a:t>
            </a:r>
            <a:r>
              <a:rPr lang="en-US" dirty="0"/>
              <a:t>://</a:t>
            </a:r>
            <a:r>
              <a:rPr lang="en-US" dirty="0" smtClean="0"/>
              <a:t>www.AllenConway.net</a:t>
            </a:r>
            <a:endParaRPr lang="en-US" dirty="0"/>
          </a:p>
          <a:p>
            <a:pPr lvl="1"/>
            <a:r>
              <a:rPr lang="en-US" dirty="0" smtClean="0"/>
              <a:t>Twitter: @AllenConway, http://www.twitter.com/AllenConway</a:t>
            </a:r>
          </a:p>
          <a:p>
            <a:pPr lvl="1"/>
            <a:r>
              <a:rPr lang="en-US" dirty="0" smtClean="0"/>
              <a:t>GitHub: https</a:t>
            </a:r>
            <a:r>
              <a:rPr lang="en-US" dirty="0"/>
              <a:t>://github.com/AllenConway</a:t>
            </a:r>
          </a:p>
          <a:p>
            <a:pPr lvl="1"/>
            <a:r>
              <a:rPr lang="en-US" dirty="0" smtClean="0"/>
              <a:t>AllenC@Magenic.com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69" y="2045260"/>
            <a:ext cx="1043517" cy="104858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Comprehensive framework includes: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Templates/Views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Custom and Provided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49" y="505901"/>
            <a:ext cx="897468" cy="8974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15113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/>
              <a:t>Familiar paradigms</a:t>
            </a:r>
          </a:p>
          <a:p>
            <a:r>
              <a:rPr lang="en-US" dirty="0"/>
              <a:t>Leverage your C# classes</a:t>
            </a:r>
          </a:p>
          <a:p>
            <a:r>
              <a:rPr lang="en-US" dirty="0"/>
              <a:t>TypeScript with AngularJS</a:t>
            </a:r>
          </a:p>
          <a:p>
            <a:pPr lvl="1"/>
            <a:r>
              <a:rPr lang="en-US" dirty="0"/>
              <a:t>Module = app</a:t>
            </a:r>
          </a:p>
          <a:p>
            <a:pPr lvl="1"/>
            <a:r>
              <a:rPr lang="en-US" dirty="0"/>
              <a:t>Class = controller, service, etc.</a:t>
            </a:r>
          </a:p>
          <a:p>
            <a:r>
              <a:rPr lang="en-US" dirty="0"/>
              <a:t>TypeLITE</a:t>
            </a:r>
          </a:p>
          <a:p>
            <a:pPr lvl="1"/>
            <a:r>
              <a:rPr lang="en-US" dirty="0"/>
              <a:t>Generates TypeScript definitions from .NET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741995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still use C#/VB.NET on the server</a:t>
            </a:r>
            <a:r>
              <a:rPr lang="en-US" dirty="0" smtClean="0"/>
              <a:t>!</a:t>
            </a:r>
          </a:p>
          <a:p>
            <a:r>
              <a:rPr lang="en-US" dirty="0"/>
              <a:t>Server holds the cards to providing data to the </a:t>
            </a:r>
            <a:r>
              <a:rPr lang="en-US" dirty="0" smtClean="0"/>
              <a:t>client</a:t>
            </a:r>
          </a:p>
          <a:p>
            <a:r>
              <a:rPr lang="en-US" dirty="0"/>
              <a:t>MVC developer-friendly</a:t>
            </a:r>
          </a:p>
          <a:p>
            <a:r>
              <a:rPr lang="en-US" dirty="0"/>
              <a:t>AJAX-friendly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1209166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22" y="2067695"/>
            <a:ext cx="3370529" cy="38203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MyVote – AngularJS, TypeScript, Web Pages, and Web API DEMO</a:t>
            </a:r>
          </a:p>
        </p:txBody>
      </p:sp>
    </p:spTree>
    <p:extLst>
      <p:ext uri="{BB962C8B-B14F-4D97-AF65-F5344CB8AC3E}">
        <p14:creationId xmlns:p14="http://schemas.microsoft.com/office/powerpoint/2010/main" val="2691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75" y="1484315"/>
            <a:ext cx="6170781" cy="4770437"/>
          </a:xfrm>
        </p:spPr>
        <p:txBody>
          <a:bodyPr/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34" y="5032013"/>
            <a:ext cx="1938867" cy="1825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304" y="1423055"/>
            <a:ext cx="4202272" cy="36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45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</a:t>
            </a:r>
            <a:r>
              <a:rPr lang="en-US" dirty="0"/>
              <a:t>N</a:t>
            </a:r>
            <a:r>
              <a:rPr lang="en-US" dirty="0" smtClean="0"/>
              <a:t>otification support</a:t>
            </a:r>
          </a:p>
          <a:p>
            <a:r>
              <a:rPr lang="en-US" dirty="0" smtClean="0"/>
              <a:t>Fastest way to get up and running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56" y="1484349"/>
            <a:ext cx="1809751" cy="2676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2326607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74" y="381001"/>
            <a:ext cx="8586798" cy="941388"/>
          </a:xfrm>
        </p:spPr>
        <p:txBody>
          <a:bodyPr/>
          <a:lstStyle/>
          <a:p>
            <a:r>
              <a:rPr lang="en-US" dirty="0" smtClean="0"/>
              <a:t>SignalR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74" y="3869564"/>
            <a:ext cx="6677025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0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67" y="2209139"/>
            <a:ext cx="4396639" cy="31841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MyVote – SignalR DEMO</a:t>
            </a:r>
          </a:p>
        </p:txBody>
      </p:sp>
    </p:spTree>
    <p:extLst>
      <p:ext uri="{BB962C8B-B14F-4D97-AF65-F5344CB8AC3E}">
        <p14:creationId xmlns:p14="http://schemas.microsoft.com/office/powerpoint/2010/main" val="3237973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The big payoff – fast, fast, fast and don’t forget… efficient!</a:t>
            </a:r>
          </a:p>
          <a:p>
            <a:r>
              <a:rPr lang="en-US" sz="2300" dirty="0"/>
              <a:t>Use ‘Network’ tab in debugging tools</a:t>
            </a:r>
          </a:p>
          <a:p>
            <a:pPr lvl="1"/>
            <a:r>
              <a:rPr lang="en-US" sz="2300" dirty="0"/>
              <a:t>Request count</a:t>
            </a:r>
          </a:p>
          <a:p>
            <a:pPr lvl="1"/>
            <a:r>
              <a:rPr lang="en-US" sz="2300" dirty="0"/>
              <a:t>Size</a:t>
            </a:r>
          </a:p>
          <a:p>
            <a:pPr lvl="1"/>
            <a:r>
              <a:rPr lang="en-US" sz="2300" dirty="0"/>
              <a:t>Time</a:t>
            </a:r>
          </a:p>
          <a:p>
            <a:r>
              <a:rPr lang="en-US" sz="2300" dirty="0"/>
              <a:t>Techniques</a:t>
            </a:r>
          </a:p>
          <a:p>
            <a:pPr lvl="1"/>
            <a:r>
              <a:rPr lang="en-US" sz="2300" dirty="0"/>
              <a:t>Caching</a:t>
            </a:r>
          </a:p>
          <a:p>
            <a:pPr lvl="1"/>
            <a:r>
              <a:rPr lang="en-US" sz="2300" dirty="0"/>
              <a:t>Bundling / Minification</a:t>
            </a:r>
          </a:p>
          <a:p>
            <a:r>
              <a:rPr lang="en-US" sz="2300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59" y="2762828"/>
            <a:ext cx="3982276" cy="26548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Performance</a:t>
            </a:r>
          </a:p>
        </p:txBody>
      </p:sp>
    </p:spTree>
    <p:extLst>
      <p:ext uri="{BB962C8B-B14F-4D97-AF65-F5344CB8AC3E}">
        <p14:creationId xmlns:p14="http://schemas.microsoft.com/office/powerpoint/2010/main" val="425404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Chrome, IE, Firefox and Safari all have their own developer tools</a:t>
            </a:r>
          </a:p>
          <a:p>
            <a:r>
              <a:rPr lang="en-US" dirty="0"/>
              <a:t>Chrome has a fantastic set of developer tools</a:t>
            </a:r>
          </a:p>
          <a:p>
            <a:r>
              <a:rPr lang="en-US" dirty="0"/>
              <a:t>Search for scripts using Ctrl + O</a:t>
            </a:r>
          </a:p>
          <a:p>
            <a:r>
              <a:rPr lang="en-US" dirty="0"/>
              <a:t>Ability to debug JavaScript and seek out errors easily</a:t>
            </a:r>
          </a:p>
          <a:p>
            <a:r>
              <a:rPr lang="en-US" dirty="0"/>
              <a:t>Ability to debug Async calls</a:t>
            </a:r>
          </a:p>
          <a:p>
            <a:r>
              <a:rPr lang="en-US" dirty="0"/>
              <a:t>Manipulate expressions real time to prevent browser refresh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befriend the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3892320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6019" y="1322422"/>
            <a:ext cx="5486293" cy="4770437"/>
          </a:xfrm>
        </p:spPr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What exactly is a SPA?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Why SPAs are viable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SPAs vs. ASP.NET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Progressing to the Modern Web App</a:t>
            </a:r>
            <a:endParaRPr lang="en-US" dirty="0"/>
          </a:p>
          <a:p>
            <a:r>
              <a:rPr lang="en-US" dirty="0" smtClean="0"/>
              <a:t>The Web Stack</a:t>
            </a:r>
            <a:endParaRPr lang="en-US" dirty="0"/>
          </a:p>
          <a:p>
            <a:pPr lvl="1"/>
            <a:r>
              <a:rPr lang="en-US" dirty="0"/>
              <a:t>Responsive Web Design</a:t>
            </a:r>
          </a:p>
          <a:p>
            <a:pPr lvl="1"/>
            <a:r>
              <a:rPr lang="en-US" dirty="0"/>
              <a:t>AngularJS + TypeScript</a:t>
            </a:r>
          </a:p>
          <a:p>
            <a:pPr lvl="1"/>
            <a:r>
              <a:rPr lang="en-US" dirty="0"/>
              <a:t>Azure Websites and Mobile Services</a:t>
            </a:r>
          </a:p>
          <a:p>
            <a:pPr lvl="1"/>
            <a:r>
              <a:rPr lang="en-US" dirty="0"/>
              <a:t>ASP.NET Web Pages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SignalR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53" y="2047667"/>
            <a:ext cx="3154500" cy="2934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Objective</a:t>
            </a:r>
          </a:p>
        </p:txBody>
      </p:sp>
    </p:spTree>
    <p:extLst>
      <p:ext uri="{BB962C8B-B14F-4D97-AF65-F5344CB8AC3E}">
        <p14:creationId xmlns:p14="http://schemas.microsoft.com/office/powerpoint/2010/main" val="582355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MyVote on GitHub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800" dirty="0"/>
              <a:t>Plunker</a:t>
            </a:r>
          </a:p>
          <a:p>
            <a:pPr lvl="1"/>
            <a:r>
              <a:rPr lang="en-US" sz="1800" dirty="0"/>
              <a:t>http://plnkr.co/ </a:t>
            </a:r>
          </a:p>
          <a:p>
            <a:r>
              <a:rPr lang="en-US" sz="1800" dirty="0"/>
              <a:t>AngularJS API Docs</a:t>
            </a:r>
          </a:p>
          <a:p>
            <a:pPr lvl="1"/>
            <a:r>
              <a:rPr lang="en-US" sz="1800" dirty="0"/>
              <a:t>https://docs.angularjs.org/api </a:t>
            </a:r>
          </a:p>
          <a:p>
            <a:r>
              <a:rPr lang="en-US" sz="1800" dirty="0"/>
              <a:t>AngularJS Training</a:t>
            </a:r>
          </a:p>
          <a:p>
            <a:pPr lvl="1"/>
            <a:r>
              <a:rPr lang="en-US" sz="1800" dirty="0"/>
              <a:t>http://egghead.io/ </a:t>
            </a:r>
          </a:p>
          <a:p>
            <a:pPr lvl="1"/>
            <a:r>
              <a:rPr lang="en-US" sz="1800" dirty="0"/>
              <a:t>http://thinkster.io/ </a:t>
            </a:r>
          </a:p>
          <a:p>
            <a:pPr lvl="1"/>
            <a:r>
              <a:rPr lang="en-US" sz="1800" dirty="0"/>
              <a:t>http://www.pluralsight.com/ </a:t>
            </a:r>
          </a:p>
          <a:p>
            <a:r>
              <a:rPr lang="en-US" sz="1800" dirty="0"/>
              <a:t>Bootstrap</a:t>
            </a:r>
          </a:p>
          <a:p>
            <a:pPr lvl="1"/>
            <a:r>
              <a:rPr lang="en-US" sz="1800" dirty="0"/>
              <a:t>http://getbootstrap.com/ </a:t>
            </a:r>
          </a:p>
          <a:p>
            <a:r>
              <a:rPr lang="en-US" sz="1800" dirty="0"/>
              <a:t>UI Bootstrap (Angular directives)</a:t>
            </a:r>
          </a:p>
          <a:p>
            <a:pPr lvl="1"/>
            <a:r>
              <a:rPr lang="en-US" sz="1800" dirty="0"/>
              <a:t>http://angular-ui.github.io/bootstrap/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3182417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the Start!</a:t>
            </a:r>
          </a:p>
          <a:p>
            <a:r>
              <a:rPr lang="en-US" dirty="0"/>
              <a:t>Have references handy</a:t>
            </a:r>
          </a:p>
          <a:p>
            <a:r>
              <a:rPr lang="en-US" dirty="0"/>
              <a:t>Try things on a small </a:t>
            </a:r>
            <a:r>
              <a:rPr lang="en-US" dirty="0" smtClean="0"/>
              <a:t>scale</a:t>
            </a:r>
            <a:endParaRPr lang="en-US" dirty="0"/>
          </a:p>
          <a:p>
            <a:r>
              <a:rPr lang="en-US" dirty="0"/>
              <a:t>Become familiar with all the pieces</a:t>
            </a:r>
          </a:p>
          <a:p>
            <a:r>
              <a:rPr lang="en-US" dirty="0" smtClean="0"/>
              <a:t>SPAs and Modern Applications </a:t>
            </a:r>
          </a:p>
          <a:p>
            <a:pPr lvl="1"/>
            <a:r>
              <a:rPr lang="en-US" dirty="0" smtClean="0"/>
              <a:t>way </a:t>
            </a:r>
            <a:r>
              <a:rPr lang="en-US" dirty="0"/>
              <a:t>of thinking/designing </a:t>
            </a:r>
            <a:r>
              <a:rPr lang="en-US" dirty="0" smtClean="0"/>
              <a:t>vs. technologies </a:t>
            </a:r>
            <a:r>
              <a:rPr lang="en-US" dirty="0"/>
              <a:t>that implement them</a:t>
            </a:r>
          </a:p>
          <a:p>
            <a:r>
              <a:rPr lang="en-US" dirty="0"/>
              <a:t>SPAs </a:t>
            </a:r>
            <a:r>
              <a:rPr lang="en-US" i="1" dirty="0"/>
              <a:t>can</a:t>
            </a:r>
            <a:r>
              <a:rPr lang="en-US" dirty="0"/>
              <a:t> create large scalable web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wrap up!</a:t>
            </a:r>
          </a:p>
        </p:txBody>
      </p:sp>
    </p:spTree>
    <p:extLst>
      <p:ext uri="{BB962C8B-B14F-4D97-AF65-F5344CB8AC3E}">
        <p14:creationId xmlns:p14="http://schemas.microsoft.com/office/powerpoint/2010/main" val="357696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05" y="1901497"/>
            <a:ext cx="3482975" cy="3482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19044" y="6146301"/>
            <a:ext cx="6626755" cy="50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/>
              <a:t>Thank you for attending Modern Apps LIVE!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0242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553" y="1794142"/>
            <a:ext cx="8216770" cy="1555220"/>
          </a:xfrm>
        </p:spPr>
        <p:txBody>
          <a:bodyPr/>
          <a:lstStyle/>
          <a:p>
            <a:pPr marL="68578" indent="0">
              <a:buNone/>
            </a:pPr>
            <a:r>
              <a:rPr lang="en-US" dirty="0"/>
              <a:t>“To say that SPA development is the future is an extreme understatement”</a:t>
            </a:r>
          </a:p>
          <a:p>
            <a:pPr marL="68578" indent="0">
              <a:buNone/>
            </a:pPr>
            <a:r>
              <a:rPr lang="en-US" dirty="0" smtClean="0"/>
              <a:t>          Long </a:t>
            </a:r>
            <a:r>
              <a:rPr lang="en-US" dirty="0"/>
              <a:t>Le, MSDN Magazine (March 2014)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6555" y="4058181"/>
            <a:ext cx="8216769" cy="155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68578" indent="0">
              <a:buNone/>
            </a:pPr>
            <a:r>
              <a:rPr lang="en-US" dirty="0"/>
              <a:t>“Yep – I agree.”</a:t>
            </a:r>
          </a:p>
          <a:p>
            <a:pPr marL="68578" indent="0">
              <a:buNone/>
            </a:pPr>
            <a:r>
              <a:rPr lang="en-US" dirty="0"/>
              <a:t>		Allen Conway (November 2014)</a:t>
            </a:r>
          </a:p>
          <a:p>
            <a:pPr marL="0" indent="0">
              <a:buNone/>
            </a:pPr>
            <a:endParaRPr lang="en-US" kern="0" dirty="0"/>
          </a:p>
          <a:p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things rolling</a:t>
            </a:r>
          </a:p>
        </p:txBody>
      </p:sp>
    </p:spTree>
    <p:extLst>
      <p:ext uri="{BB962C8B-B14F-4D97-AF65-F5344CB8AC3E}">
        <p14:creationId xmlns:p14="http://schemas.microsoft.com/office/powerpoint/2010/main" val="3939487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5" y="1668588"/>
            <a:ext cx="4064900" cy="1755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75" y="1433767"/>
            <a:ext cx="2276475" cy="265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5" y="1668624"/>
            <a:ext cx="4064900" cy="175544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6199643" y="1997648"/>
            <a:ext cx="555096" cy="2370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>
            <a:off x="6199643" y="3012007"/>
            <a:ext cx="555096" cy="2370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</a:t>
            </a:r>
            <a:r>
              <a:rPr lang="en-US" i="1" dirty="0"/>
              <a:t>SPA??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0175" y="3894173"/>
            <a:ext cx="9825567" cy="2360581"/>
          </a:xfrm>
        </p:spPr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80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SPAs + Responsive design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and device </a:t>
            </a:r>
            <a:r>
              <a:rPr lang="en-US" dirty="0" smtClean="0"/>
              <a:t>agnostic</a:t>
            </a:r>
          </a:p>
          <a:p>
            <a:pPr lvl="1"/>
            <a:r>
              <a:rPr lang="en-US" dirty="0" smtClean="0"/>
              <a:t>Best on browsers supporting HTML5 and CSS3</a:t>
            </a:r>
          </a:p>
          <a:p>
            <a:pPr lvl="2"/>
            <a:r>
              <a:rPr lang="en-US" dirty="0"/>
              <a:t>http://caniuse.com/</a:t>
            </a:r>
          </a:p>
          <a:p>
            <a:pPr lvl="1"/>
            <a:r>
              <a:rPr lang="en-US" dirty="0" smtClean="0"/>
              <a:t>More accepted on mobile devices</a:t>
            </a:r>
          </a:p>
          <a:p>
            <a:r>
              <a:rPr lang="en-US" dirty="0" smtClean="0"/>
              <a:t>JavaScript </a:t>
            </a:r>
            <a:r>
              <a:rPr lang="en-US" dirty="0"/>
              <a:t>will rule the world</a:t>
            </a:r>
            <a:r>
              <a:rPr lang="en-US" dirty="0" smtClean="0"/>
              <a:t>!!</a:t>
            </a:r>
          </a:p>
          <a:p>
            <a:r>
              <a:rPr lang="en-US" dirty="0" smtClean="0"/>
              <a:t>Should I go to the web?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per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sz="1600" dirty="0"/>
              <a:t>http://magenic.com/Resources/WhitePapers/ChoosingTheRightMobileTechnology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2922702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pto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404" y="1888017"/>
            <a:ext cx="4765431" cy="357840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3363937" y="5568011"/>
            <a:ext cx="535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SPAs can run on </a:t>
            </a:r>
            <a:r>
              <a:rPr lang="en-US" i="1" dirty="0">
                <a:latin typeface="+mn-lt"/>
              </a:rPr>
              <a:t>almost </a:t>
            </a:r>
            <a:r>
              <a:rPr lang="en-US" dirty="0">
                <a:latin typeface="+mn-lt"/>
              </a:rPr>
              <a:t>anything with a modern browser!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MyVote – Single Page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53525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are SPAs different from ASP.NET MVC or Webforms?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7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920260" y="4335019"/>
            <a:ext cx="6300215" cy="74066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959640" y="2739391"/>
            <a:ext cx="1195055" cy="740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959640" y="2026159"/>
            <a:ext cx="1195055" cy="740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4582699" y="2016681"/>
            <a:ext cx="879587" cy="740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4582699" y="2981707"/>
            <a:ext cx="1927455" cy="740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5630567" y="2016681"/>
            <a:ext cx="879587" cy="740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6897394" y="2981707"/>
            <a:ext cx="1463539" cy="740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6897403" y="1998727"/>
            <a:ext cx="2323073" cy="740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1" rIns="68580" bIns="34291" numCol="1" rtlCol="0" anchor="ctr" anchorCtr="0" compatLnSpc="1">
            <a:prstTxWarp prst="textNoShape">
              <a:avLst/>
            </a:prstTxWarp>
          </a:bodyPr>
          <a:lstStyle/>
          <a:p>
            <a:pPr algn="ctr" defTabSz="685783"/>
            <a:r>
              <a:rPr lang="en-US" sz="1351" b="1" dirty="0"/>
              <a:t>Static/Dynamic</a:t>
            </a:r>
          </a:p>
          <a:p>
            <a:pPr algn="ctr" defTabSz="685783"/>
            <a:r>
              <a:rPr lang="en-US" sz="1351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  <a:stCxn id="26" idx="2"/>
          </p:cNvCxnSpPr>
          <p:nvPr/>
        </p:nvCxnSpPr>
        <p:spPr bwMode="auto">
          <a:xfrm>
            <a:off x="3557168" y="3480055"/>
            <a:ext cx="6" cy="7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  <a:stCxn id="28" idx="2"/>
          </p:cNvCxnSpPr>
          <p:nvPr/>
        </p:nvCxnSpPr>
        <p:spPr bwMode="auto">
          <a:xfrm>
            <a:off x="5022493" y="2757345"/>
            <a:ext cx="7" cy="18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  <a:stCxn id="30" idx="2"/>
          </p:cNvCxnSpPr>
          <p:nvPr/>
        </p:nvCxnSpPr>
        <p:spPr bwMode="auto">
          <a:xfrm flipH="1">
            <a:off x="6061416" y="2757345"/>
            <a:ext cx="7156" cy="187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  <a:stCxn id="29" idx="2"/>
          </p:cNvCxnSpPr>
          <p:nvPr/>
        </p:nvCxnSpPr>
        <p:spPr bwMode="auto">
          <a:xfrm flipH="1">
            <a:off x="5541959" y="3722371"/>
            <a:ext cx="3574" cy="566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7355063" y="2766823"/>
            <a:ext cx="9144" cy="214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8824819" y="2766860"/>
            <a:ext cx="0" cy="1558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7629164" y="3722371"/>
            <a:ext cx="204" cy="575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3766264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18272</TotalTime>
  <Words>1436</Words>
  <Application>Microsoft Office PowerPoint</Application>
  <PresentationFormat>Widescreen</PresentationFormat>
  <Paragraphs>289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Franklin Gothic Medium</vt:lpstr>
      <vt:lpstr>Lucida Console</vt:lpstr>
      <vt:lpstr>Times</vt:lpstr>
      <vt:lpstr>Times New Roman</vt:lpstr>
      <vt:lpstr>Wingdings</vt:lpstr>
      <vt:lpstr>Visual Studio Live! Orlando 2013</vt:lpstr>
      <vt:lpstr>1_Visual Studio Live! Orlando 2013</vt:lpstr>
      <vt:lpstr>2_Visual Studio Live! Orlando 2013</vt:lpstr>
      <vt:lpstr>PowerPoint Presentation</vt:lpstr>
      <vt:lpstr>Intro</vt:lpstr>
      <vt:lpstr>Target Objective</vt:lpstr>
      <vt:lpstr>Let’s get things rolling</vt:lpstr>
      <vt:lpstr>What exactly is a SPA??</vt:lpstr>
      <vt:lpstr>Cross Browser, Platform, Device</vt:lpstr>
      <vt:lpstr>MyVote – Single Page Application DEMO</vt:lpstr>
      <vt:lpstr>How are SPAs different from ASP.NET MVC or Webforms?</vt:lpstr>
      <vt:lpstr>Where did we come from?</vt:lpstr>
      <vt:lpstr>The Modern Web: Single Page Applications</vt:lpstr>
      <vt:lpstr>SPAs in the Enterprise</vt:lpstr>
      <vt:lpstr>Why SPAs are… AWESOME</vt:lpstr>
      <vt:lpstr>Disadvantages and Challenges of SPAs</vt:lpstr>
      <vt:lpstr>Common Misunderstandings of SPAs</vt:lpstr>
      <vt:lpstr>The MyVote SPA Technology Stack</vt:lpstr>
      <vt:lpstr>Responsive Design</vt:lpstr>
      <vt:lpstr>MyVote - Responsive Web Design DEMO</vt:lpstr>
      <vt:lpstr>JavaScript and SPAs</vt:lpstr>
      <vt:lpstr>AngularJS</vt:lpstr>
      <vt:lpstr>AngularJS Fundamentals</vt:lpstr>
      <vt:lpstr>TypeScript</vt:lpstr>
      <vt:lpstr>ASP.NET Web API</vt:lpstr>
      <vt:lpstr>MyVote – AngularJS, TypeScript, Web Pages, and Web API DEMO</vt:lpstr>
      <vt:lpstr>Azure Websites</vt:lpstr>
      <vt:lpstr>Azure Mobile Services</vt:lpstr>
      <vt:lpstr>SignalR</vt:lpstr>
      <vt:lpstr>MyVote – SignalR DEMO</vt:lpstr>
      <vt:lpstr>SPA Performance</vt:lpstr>
      <vt:lpstr>Learning to befriend the Developer Tools</vt:lpstr>
      <vt:lpstr>Useful References</vt:lpstr>
      <vt:lpstr>Not a wrap up!</vt:lpstr>
      <vt:lpstr>Questions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Allen Conway</cp:lastModifiedBy>
  <cp:revision>228</cp:revision>
  <dcterms:created xsi:type="dcterms:W3CDTF">2004-06-15T18:50:25Z</dcterms:created>
  <dcterms:modified xsi:type="dcterms:W3CDTF">2014-11-22T04:05:08Z</dcterms:modified>
</cp:coreProperties>
</file>