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2"/>
  </p:notesMasterIdLst>
  <p:handoutMasterIdLst>
    <p:handoutMasterId r:id="rId43"/>
  </p:handoutMasterIdLst>
  <p:sldIdLst>
    <p:sldId id="318" r:id="rId2"/>
    <p:sldId id="323" r:id="rId3"/>
    <p:sldId id="363" r:id="rId4"/>
    <p:sldId id="324" r:id="rId5"/>
    <p:sldId id="326" r:id="rId6"/>
    <p:sldId id="333" r:id="rId7"/>
    <p:sldId id="328" r:id="rId8"/>
    <p:sldId id="334" r:id="rId9"/>
    <p:sldId id="362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55" r:id="rId30"/>
    <p:sldId id="356" r:id="rId31"/>
    <p:sldId id="357" r:id="rId32"/>
    <p:sldId id="358" r:id="rId33"/>
    <p:sldId id="359" r:id="rId34"/>
    <p:sldId id="360" r:id="rId35"/>
    <p:sldId id="361" r:id="rId36"/>
    <p:sldId id="325" r:id="rId37"/>
    <p:sldId id="329" r:id="rId38"/>
    <p:sldId id="330" r:id="rId39"/>
    <p:sldId id="331" r:id="rId40"/>
    <p:sldId id="332" r:id="rId4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EB"/>
    <a:srgbClr val="669B48"/>
    <a:srgbClr val="FFCC00"/>
    <a:srgbClr val="80FF00"/>
    <a:srgbClr val="00FF00"/>
    <a:srgbClr val="4682C7"/>
    <a:srgbClr val="0095D5"/>
    <a:srgbClr val="0C0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37" autoAdjust="0"/>
    <p:restoredTop sz="90370" autoAdjust="0"/>
  </p:normalViewPr>
  <p:slideViewPr>
    <p:cSldViewPr snapToGrid="0">
      <p:cViewPr varScale="1">
        <p:scale>
          <a:sx n="118" d="100"/>
          <a:sy n="118" d="100"/>
        </p:scale>
        <p:origin x="63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864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E0F3B1-263A-47E9-BBD5-D9B823BF804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1EFAEB-2F87-42A9-9EED-F8BD679D0BE4}">
      <dgm:prSet phldrT="[Text]"/>
      <dgm:spPr>
        <a:solidFill>
          <a:srgbClr val="00B0EB"/>
        </a:solidFill>
      </dgm:spPr>
      <dgm:t>
        <a:bodyPr/>
        <a:lstStyle/>
        <a:p>
          <a:r>
            <a:rPr lang="en-US" dirty="0" smtClean="0"/>
            <a:t>What’s been tested (and what hasn’t)</a:t>
          </a:r>
          <a:endParaRPr lang="en-US" dirty="0"/>
        </a:p>
      </dgm:t>
    </dgm:pt>
    <dgm:pt modelId="{6708B141-4730-41A8-9BCB-F37C818B0011}" type="parTrans" cxnId="{B5623946-4B3E-401D-BCC5-0EB06BD014B3}">
      <dgm:prSet/>
      <dgm:spPr/>
      <dgm:t>
        <a:bodyPr/>
        <a:lstStyle/>
        <a:p>
          <a:endParaRPr lang="en-US"/>
        </a:p>
      </dgm:t>
    </dgm:pt>
    <dgm:pt modelId="{5DDF2FE5-ABB5-421B-A359-4F6C4D01B2DC}" type="sibTrans" cxnId="{B5623946-4B3E-401D-BCC5-0EB06BD014B3}">
      <dgm:prSet/>
      <dgm:spPr/>
      <dgm:t>
        <a:bodyPr/>
        <a:lstStyle/>
        <a:p>
          <a:endParaRPr lang="en-US"/>
        </a:p>
      </dgm:t>
    </dgm:pt>
    <dgm:pt modelId="{75630B7F-B26E-495D-8BBC-50B85DAC062A}">
      <dgm:prSet/>
      <dgm:spPr>
        <a:solidFill>
          <a:srgbClr val="00B0EB"/>
        </a:solidFill>
      </dgm:spPr>
      <dgm:t>
        <a:bodyPr/>
        <a:lstStyle/>
        <a:p>
          <a:r>
            <a:rPr lang="en-US" dirty="0" smtClean="0"/>
            <a:t>What didn’t work in the tested areas (and what did)</a:t>
          </a:r>
          <a:endParaRPr lang="en-US" dirty="0" smtClean="0"/>
        </a:p>
      </dgm:t>
    </dgm:pt>
    <dgm:pt modelId="{6D258C7A-61C9-49C7-BC55-17A988291D89}" type="parTrans" cxnId="{4842551E-ED53-49A3-8A38-E04C0F3E0E71}">
      <dgm:prSet/>
      <dgm:spPr/>
      <dgm:t>
        <a:bodyPr/>
        <a:lstStyle/>
        <a:p>
          <a:endParaRPr lang="en-US"/>
        </a:p>
      </dgm:t>
    </dgm:pt>
    <dgm:pt modelId="{0627A6FE-2F40-4BB5-B7F1-9CDC0E51D7A6}" type="sibTrans" cxnId="{4842551E-ED53-49A3-8A38-E04C0F3E0E71}">
      <dgm:prSet/>
      <dgm:spPr/>
      <dgm:t>
        <a:bodyPr/>
        <a:lstStyle/>
        <a:p>
          <a:endParaRPr lang="en-US"/>
        </a:p>
      </dgm:t>
    </dgm:pt>
    <dgm:pt modelId="{3C1191D3-8C56-43C5-BC35-5C432312358E}">
      <dgm:prSet/>
      <dgm:spPr>
        <a:solidFill>
          <a:srgbClr val="00B0EB"/>
        </a:solidFill>
      </dgm:spPr>
      <dgm:t>
        <a:bodyPr/>
        <a:lstStyle/>
        <a:p>
          <a:r>
            <a:rPr lang="en-US" dirty="0" smtClean="0"/>
            <a:t>What functionality-related risks remain</a:t>
          </a:r>
          <a:endParaRPr lang="en-US" dirty="0" smtClean="0"/>
        </a:p>
      </dgm:t>
    </dgm:pt>
    <dgm:pt modelId="{F0A216B5-9849-44FA-BCC9-EB886DE9A48F}" type="parTrans" cxnId="{1761C99C-6303-49E1-AACD-844D11B3928E}">
      <dgm:prSet/>
      <dgm:spPr/>
      <dgm:t>
        <a:bodyPr/>
        <a:lstStyle/>
        <a:p>
          <a:endParaRPr lang="en-US"/>
        </a:p>
      </dgm:t>
    </dgm:pt>
    <dgm:pt modelId="{2C4020B7-B88C-45C0-B2CD-AB5957B9CA45}" type="sibTrans" cxnId="{1761C99C-6303-49E1-AACD-844D11B3928E}">
      <dgm:prSet/>
      <dgm:spPr/>
      <dgm:t>
        <a:bodyPr/>
        <a:lstStyle/>
        <a:p>
          <a:endParaRPr lang="en-US"/>
        </a:p>
      </dgm:t>
    </dgm:pt>
    <dgm:pt modelId="{A7A76781-626E-4C67-9C83-E8376CD1915E}" type="pres">
      <dgm:prSet presAssocID="{B8E0F3B1-263A-47E9-BBD5-D9B823BF8045}" presName="diagram" presStyleCnt="0">
        <dgm:presLayoutVars>
          <dgm:dir/>
          <dgm:resizeHandles val="exact"/>
        </dgm:presLayoutVars>
      </dgm:prSet>
      <dgm:spPr/>
    </dgm:pt>
    <dgm:pt modelId="{17B4BDCD-7D85-4194-9BBF-C6EB4197C3FC}" type="pres">
      <dgm:prSet presAssocID="{051EFAEB-2F87-42A9-9EED-F8BD679D0BE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48DFDB-C0E8-42A5-8718-374D55DFB5DB}" type="pres">
      <dgm:prSet presAssocID="{5DDF2FE5-ABB5-421B-A359-4F6C4D01B2DC}" presName="sibTrans" presStyleCnt="0"/>
      <dgm:spPr/>
    </dgm:pt>
    <dgm:pt modelId="{A5DEA98A-02E6-4C4D-8D9E-6165AEBA28AF}" type="pres">
      <dgm:prSet presAssocID="{75630B7F-B26E-495D-8BBC-50B85DAC062A}" presName="node" presStyleLbl="node1" presStyleIdx="1" presStyleCnt="3">
        <dgm:presLayoutVars>
          <dgm:bulletEnabled val="1"/>
        </dgm:presLayoutVars>
      </dgm:prSet>
      <dgm:spPr/>
    </dgm:pt>
    <dgm:pt modelId="{097E854C-36F4-4FF9-9890-6BBCA477B1BB}" type="pres">
      <dgm:prSet presAssocID="{0627A6FE-2F40-4BB5-B7F1-9CDC0E51D7A6}" presName="sibTrans" presStyleCnt="0"/>
      <dgm:spPr/>
    </dgm:pt>
    <dgm:pt modelId="{BD1718BA-94E1-4C57-AD31-2E8D4BA9F491}" type="pres">
      <dgm:prSet presAssocID="{3C1191D3-8C56-43C5-BC35-5C432312358E}" presName="node" presStyleLbl="node1" presStyleIdx="2" presStyleCnt="3">
        <dgm:presLayoutVars>
          <dgm:bulletEnabled val="1"/>
        </dgm:presLayoutVars>
      </dgm:prSet>
      <dgm:spPr/>
    </dgm:pt>
  </dgm:ptLst>
  <dgm:cxnLst>
    <dgm:cxn modelId="{1761C99C-6303-49E1-AACD-844D11B3928E}" srcId="{B8E0F3B1-263A-47E9-BBD5-D9B823BF8045}" destId="{3C1191D3-8C56-43C5-BC35-5C432312358E}" srcOrd="2" destOrd="0" parTransId="{F0A216B5-9849-44FA-BCC9-EB886DE9A48F}" sibTransId="{2C4020B7-B88C-45C0-B2CD-AB5957B9CA45}"/>
    <dgm:cxn modelId="{D876C0C2-F93A-4E00-A3D8-59F532FFD45C}" type="presOf" srcId="{3C1191D3-8C56-43C5-BC35-5C432312358E}" destId="{BD1718BA-94E1-4C57-AD31-2E8D4BA9F491}" srcOrd="0" destOrd="0" presId="urn:microsoft.com/office/officeart/2005/8/layout/default"/>
    <dgm:cxn modelId="{692A427F-6513-4BB9-823C-5BD4E44B20B6}" type="presOf" srcId="{051EFAEB-2F87-42A9-9EED-F8BD679D0BE4}" destId="{17B4BDCD-7D85-4194-9BBF-C6EB4197C3FC}" srcOrd="0" destOrd="0" presId="urn:microsoft.com/office/officeart/2005/8/layout/default"/>
    <dgm:cxn modelId="{0495A8F7-D14D-4940-B965-1E4E8D4DFB83}" type="presOf" srcId="{75630B7F-B26E-495D-8BBC-50B85DAC062A}" destId="{A5DEA98A-02E6-4C4D-8D9E-6165AEBA28AF}" srcOrd="0" destOrd="0" presId="urn:microsoft.com/office/officeart/2005/8/layout/default"/>
    <dgm:cxn modelId="{B5623946-4B3E-401D-BCC5-0EB06BD014B3}" srcId="{B8E0F3B1-263A-47E9-BBD5-D9B823BF8045}" destId="{051EFAEB-2F87-42A9-9EED-F8BD679D0BE4}" srcOrd="0" destOrd="0" parTransId="{6708B141-4730-41A8-9BCB-F37C818B0011}" sibTransId="{5DDF2FE5-ABB5-421B-A359-4F6C4D01B2DC}"/>
    <dgm:cxn modelId="{4842551E-ED53-49A3-8A38-E04C0F3E0E71}" srcId="{B8E0F3B1-263A-47E9-BBD5-D9B823BF8045}" destId="{75630B7F-B26E-495D-8BBC-50B85DAC062A}" srcOrd="1" destOrd="0" parTransId="{6D258C7A-61C9-49C7-BC55-17A988291D89}" sibTransId="{0627A6FE-2F40-4BB5-B7F1-9CDC0E51D7A6}"/>
    <dgm:cxn modelId="{9E5B737E-FCAF-426D-BECC-15B59E23C817}" type="presOf" srcId="{B8E0F3B1-263A-47E9-BBD5-D9B823BF8045}" destId="{A7A76781-626E-4C67-9C83-E8376CD1915E}" srcOrd="0" destOrd="0" presId="urn:microsoft.com/office/officeart/2005/8/layout/default"/>
    <dgm:cxn modelId="{6F115DFE-D661-4725-8835-74BF49E6E484}" type="presParOf" srcId="{A7A76781-626E-4C67-9C83-E8376CD1915E}" destId="{17B4BDCD-7D85-4194-9BBF-C6EB4197C3FC}" srcOrd="0" destOrd="0" presId="urn:microsoft.com/office/officeart/2005/8/layout/default"/>
    <dgm:cxn modelId="{40405CBA-4A32-429C-91B5-A7B4C8A40F66}" type="presParOf" srcId="{A7A76781-626E-4C67-9C83-E8376CD1915E}" destId="{ED48DFDB-C0E8-42A5-8718-374D55DFB5DB}" srcOrd="1" destOrd="0" presId="urn:microsoft.com/office/officeart/2005/8/layout/default"/>
    <dgm:cxn modelId="{7E308C44-5DAF-420B-938D-B4AE25C8E189}" type="presParOf" srcId="{A7A76781-626E-4C67-9C83-E8376CD1915E}" destId="{A5DEA98A-02E6-4C4D-8D9E-6165AEBA28AF}" srcOrd="2" destOrd="0" presId="urn:microsoft.com/office/officeart/2005/8/layout/default"/>
    <dgm:cxn modelId="{288177B6-EBE8-4F30-BFD0-D5345AF434A0}" type="presParOf" srcId="{A7A76781-626E-4C67-9C83-E8376CD1915E}" destId="{097E854C-36F4-4FF9-9890-6BBCA477B1BB}" srcOrd="3" destOrd="0" presId="urn:microsoft.com/office/officeart/2005/8/layout/default"/>
    <dgm:cxn modelId="{C399E520-305D-402F-8786-C66BF8E76C2E}" type="presParOf" srcId="{A7A76781-626E-4C67-9C83-E8376CD1915E}" destId="{BD1718BA-94E1-4C57-AD31-2E8D4BA9F491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D1AF0F-A4C5-4B52-A33E-9E0E4AEFA48D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F1494F80-8FD8-4446-B784-A3016DF87C60}">
      <dgm:prSet phldrT="[Text]"/>
      <dgm:spPr/>
      <dgm:t>
        <a:bodyPr/>
        <a:lstStyle/>
        <a:p>
          <a:r>
            <a:rPr lang="en-US" dirty="0" smtClean="0"/>
            <a:t>The information best provided by developers</a:t>
          </a:r>
          <a:endParaRPr lang="en-US" dirty="0"/>
        </a:p>
      </dgm:t>
    </dgm:pt>
    <dgm:pt modelId="{2053F957-47FE-43CD-8CB0-8610314EC814}" type="parTrans" cxnId="{0C8B6BF9-368B-47A3-88BF-7239DD0483EB}">
      <dgm:prSet/>
      <dgm:spPr/>
      <dgm:t>
        <a:bodyPr/>
        <a:lstStyle/>
        <a:p>
          <a:endParaRPr lang="en-US"/>
        </a:p>
      </dgm:t>
    </dgm:pt>
    <dgm:pt modelId="{61A4D042-77D9-4C30-9A0E-1A04C270ABD9}" type="sibTrans" cxnId="{0C8B6BF9-368B-47A3-88BF-7239DD0483EB}">
      <dgm:prSet/>
      <dgm:spPr/>
      <dgm:t>
        <a:bodyPr/>
        <a:lstStyle/>
        <a:p>
          <a:endParaRPr lang="en-US"/>
        </a:p>
      </dgm:t>
    </dgm:pt>
    <dgm:pt modelId="{86FA4F4B-3C73-4572-8579-2CF9FAE0BE3B}">
      <dgm:prSet phldrT="[Text]"/>
      <dgm:spPr/>
      <dgm:t>
        <a:bodyPr/>
        <a:lstStyle/>
        <a:p>
          <a:r>
            <a:rPr lang="en-US" dirty="0" smtClean="0"/>
            <a:t>The ways the developers can get that information</a:t>
          </a:r>
          <a:endParaRPr lang="en-US" dirty="0"/>
        </a:p>
      </dgm:t>
    </dgm:pt>
    <dgm:pt modelId="{07392DBB-B627-44F0-BA71-0F3E52E47402}" type="parTrans" cxnId="{1BA26A13-2C13-4AF2-B74B-6EEAE27AED97}">
      <dgm:prSet/>
      <dgm:spPr/>
      <dgm:t>
        <a:bodyPr/>
        <a:lstStyle/>
        <a:p>
          <a:endParaRPr lang="en-US"/>
        </a:p>
      </dgm:t>
    </dgm:pt>
    <dgm:pt modelId="{FE4B4922-B600-4829-B9A9-53966593F1A1}" type="sibTrans" cxnId="{1BA26A13-2C13-4AF2-B74B-6EEAE27AED97}">
      <dgm:prSet/>
      <dgm:spPr/>
      <dgm:t>
        <a:bodyPr/>
        <a:lstStyle/>
        <a:p>
          <a:endParaRPr lang="en-US"/>
        </a:p>
      </dgm:t>
    </dgm:pt>
    <dgm:pt modelId="{1DC0A953-8FE4-4E1F-8963-CC26D548279B}" type="pres">
      <dgm:prSet presAssocID="{CDD1AF0F-A4C5-4B52-A33E-9E0E4AEFA48D}" presName="linear" presStyleCnt="0">
        <dgm:presLayoutVars>
          <dgm:dir/>
          <dgm:animLvl val="lvl"/>
          <dgm:resizeHandles val="exact"/>
        </dgm:presLayoutVars>
      </dgm:prSet>
      <dgm:spPr/>
    </dgm:pt>
    <dgm:pt modelId="{25D1A63B-C83B-4A58-AEBF-D3C63E72D1F7}" type="pres">
      <dgm:prSet presAssocID="{F1494F80-8FD8-4446-B784-A3016DF87C60}" presName="parentLin" presStyleCnt="0"/>
      <dgm:spPr/>
    </dgm:pt>
    <dgm:pt modelId="{50A641CF-C420-4EDB-B085-5446E02D1BAB}" type="pres">
      <dgm:prSet presAssocID="{F1494F80-8FD8-4446-B784-A3016DF87C60}" presName="parentLeftMargin" presStyleLbl="node1" presStyleIdx="0" presStyleCnt="2"/>
      <dgm:spPr/>
    </dgm:pt>
    <dgm:pt modelId="{113AFDA4-220E-417F-BFF8-DFCD1094EE00}" type="pres">
      <dgm:prSet presAssocID="{F1494F80-8FD8-4446-B784-A3016DF87C60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DB8A2D-25AC-4658-A163-F6039401114F}" type="pres">
      <dgm:prSet presAssocID="{F1494F80-8FD8-4446-B784-A3016DF87C60}" presName="negativeSpace" presStyleCnt="0"/>
      <dgm:spPr/>
    </dgm:pt>
    <dgm:pt modelId="{ED681DCD-D9FA-44F7-ABC8-1F1AE6DB306F}" type="pres">
      <dgm:prSet presAssocID="{F1494F80-8FD8-4446-B784-A3016DF87C60}" presName="childText" presStyleLbl="conFgAcc1" presStyleIdx="0" presStyleCnt="2">
        <dgm:presLayoutVars>
          <dgm:bulletEnabled val="1"/>
        </dgm:presLayoutVars>
      </dgm:prSet>
      <dgm:spPr/>
    </dgm:pt>
    <dgm:pt modelId="{218C249F-F1FF-4295-AD4F-223DBD4BF1CE}" type="pres">
      <dgm:prSet presAssocID="{61A4D042-77D9-4C30-9A0E-1A04C270ABD9}" presName="spaceBetweenRectangles" presStyleCnt="0"/>
      <dgm:spPr/>
    </dgm:pt>
    <dgm:pt modelId="{6FFE0742-B2C5-40D4-9150-2BAFABF55F55}" type="pres">
      <dgm:prSet presAssocID="{86FA4F4B-3C73-4572-8579-2CF9FAE0BE3B}" presName="parentLin" presStyleCnt="0"/>
      <dgm:spPr/>
    </dgm:pt>
    <dgm:pt modelId="{28C752CC-B600-489E-B542-EB8D7528BAE0}" type="pres">
      <dgm:prSet presAssocID="{86FA4F4B-3C73-4572-8579-2CF9FAE0BE3B}" presName="parentLeftMargin" presStyleLbl="node1" presStyleIdx="0" presStyleCnt="2"/>
      <dgm:spPr/>
    </dgm:pt>
    <dgm:pt modelId="{26DDC50F-7D5A-4180-BF0A-8AB4ECEA5013}" type="pres">
      <dgm:prSet presAssocID="{86FA4F4B-3C73-4572-8579-2CF9FAE0BE3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23E9E6A-EB50-4C1E-A4B3-960882E381DD}" type="pres">
      <dgm:prSet presAssocID="{86FA4F4B-3C73-4572-8579-2CF9FAE0BE3B}" presName="negativeSpace" presStyleCnt="0"/>
      <dgm:spPr/>
    </dgm:pt>
    <dgm:pt modelId="{D8CB83E4-B32E-416E-8993-9FF0A0DDAE8D}" type="pres">
      <dgm:prSet presAssocID="{86FA4F4B-3C73-4572-8579-2CF9FAE0BE3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8B196D2-54B0-4B45-BF53-2108BEC40987}" type="presOf" srcId="{CDD1AF0F-A4C5-4B52-A33E-9E0E4AEFA48D}" destId="{1DC0A953-8FE4-4E1F-8963-CC26D548279B}" srcOrd="0" destOrd="0" presId="urn:microsoft.com/office/officeart/2005/8/layout/list1"/>
    <dgm:cxn modelId="{23A4FE2B-9FC5-47A6-AB2B-E8EA0F000065}" type="presOf" srcId="{F1494F80-8FD8-4446-B784-A3016DF87C60}" destId="{113AFDA4-220E-417F-BFF8-DFCD1094EE00}" srcOrd="1" destOrd="0" presId="urn:microsoft.com/office/officeart/2005/8/layout/list1"/>
    <dgm:cxn modelId="{0C8B6BF9-368B-47A3-88BF-7239DD0483EB}" srcId="{CDD1AF0F-A4C5-4B52-A33E-9E0E4AEFA48D}" destId="{F1494F80-8FD8-4446-B784-A3016DF87C60}" srcOrd="0" destOrd="0" parTransId="{2053F957-47FE-43CD-8CB0-8610314EC814}" sibTransId="{61A4D042-77D9-4C30-9A0E-1A04C270ABD9}"/>
    <dgm:cxn modelId="{B3AC9C7E-C5DB-497D-9B85-7F3381FFD292}" type="presOf" srcId="{86FA4F4B-3C73-4572-8579-2CF9FAE0BE3B}" destId="{28C752CC-B600-489E-B542-EB8D7528BAE0}" srcOrd="0" destOrd="0" presId="urn:microsoft.com/office/officeart/2005/8/layout/list1"/>
    <dgm:cxn modelId="{5D5173F8-18FB-4D31-8174-AF980638A3FC}" type="presOf" srcId="{F1494F80-8FD8-4446-B784-A3016DF87C60}" destId="{50A641CF-C420-4EDB-B085-5446E02D1BAB}" srcOrd="0" destOrd="0" presId="urn:microsoft.com/office/officeart/2005/8/layout/list1"/>
    <dgm:cxn modelId="{1BA26A13-2C13-4AF2-B74B-6EEAE27AED97}" srcId="{CDD1AF0F-A4C5-4B52-A33E-9E0E4AEFA48D}" destId="{86FA4F4B-3C73-4572-8579-2CF9FAE0BE3B}" srcOrd="1" destOrd="0" parTransId="{07392DBB-B627-44F0-BA71-0F3E52E47402}" sibTransId="{FE4B4922-B600-4829-B9A9-53966593F1A1}"/>
    <dgm:cxn modelId="{5CC8886F-181F-4281-BF88-4E5C1D749A11}" type="presOf" srcId="{86FA4F4B-3C73-4572-8579-2CF9FAE0BE3B}" destId="{26DDC50F-7D5A-4180-BF0A-8AB4ECEA5013}" srcOrd="1" destOrd="0" presId="urn:microsoft.com/office/officeart/2005/8/layout/list1"/>
    <dgm:cxn modelId="{CEDBE944-98A8-4EF9-A00C-607FA86C6967}" type="presParOf" srcId="{1DC0A953-8FE4-4E1F-8963-CC26D548279B}" destId="{25D1A63B-C83B-4A58-AEBF-D3C63E72D1F7}" srcOrd="0" destOrd="0" presId="urn:microsoft.com/office/officeart/2005/8/layout/list1"/>
    <dgm:cxn modelId="{E3C206AB-1125-45A5-B7F4-0166291B903E}" type="presParOf" srcId="{25D1A63B-C83B-4A58-AEBF-D3C63E72D1F7}" destId="{50A641CF-C420-4EDB-B085-5446E02D1BAB}" srcOrd="0" destOrd="0" presId="urn:microsoft.com/office/officeart/2005/8/layout/list1"/>
    <dgm:cxn modelId="{4DC68EAB-5C5C-44F0-9C1B-43D754AE4D89}" type="presParOf" srcId="{25D1A63B-C83B-4A58-AEBF-D3C63E72D1F7}" destId="{113AFDA4-220E-417F-BFF8-DFCD1094EE00}" srcOrd="1" destOrd="0" presId="urn:microsoft.com/office/officeart/2005/8/layout/list1"/>
    <dgm:cxn modelId="{40E3E58C-3E0C-4423-AB75-0B7906C6906D}" type="presParOf" srcId="{1DC0A953-8FE4-4E1F-8963-CC26D548279B}" destId="{92DB8A2D-25AC-4658-A163-F6039401114F}" srcOrd="1" destOrd="0" presId="urn:microsoft.com/office/officeart/2005/8/layout/list1"/>
    <dgm:cxn modelId="{FE25C7C9-F847-493E-A8F7-5AB7031DDB54}" type="presParOf" srcId="{1DC0A953-8FE4-4E1F-8963-CC26D548279B}" destId="{ED681DCD-D9FA-44F7-ABC8-1F1AE6DB306F}" srcOrd="2" destOrd="0" presId="urn:microsoft.com/office/officeart/2005/8/layout/list1"/>
    <dgm:cxn modelId="{C52F391A-EE20-4F1D-B00A-26B486E26AB8}" type="presParOf" srcId="{1DC0A953-8FE4-4E1F-8963-CC26D548279B}" destId="{218C249F-F1FF-4295-AD4F-223DBD4BF1CE}" srcOrd="3" destOrd="0" presId="urn:microsoft.com/office/officeart/2005/8/layout/list1"/>
    <dgm:cxn modelId="{01C8EACE-6321-4921-88D2-E140E9A1858F}" type="presParOf" srcId="{1DC0A953-8FE4-4E1F-8963-CC26D548279B}" destId="{6FFE0742-B2C5-40D4-9150-2BAFABF55F55}" srcOrd="4" destOrd="0" presId="urn:microsoft.com/office/officeart/2005/8/layout/list1"/>
    <dgm:cxn modelId="{DDC8D820-2606-4ACA-9AC4-A8C32E281EB4}" type="presParOf" srcId="{6FFE0742-B2C5-40D4-9150-2BAFABF55F55}" destId="{28C752CC-B600-489E-B542-EB8D7528BAE0}" srcOrd="0" destOrd="0" presId="urn:microsoft.com/office/officeart/2005/8/layout/list1"/>
    <dgm:cxn modelId="{52C481F0-5B68-45E9-857E-DFC0FC02CC11}" type="presParOf" srcId="{6FFE0742-B2C5-40D4-9150-2BAFABF55F55}" destId="{26DDC50F-7D5A-4180-BF0A-8AB4ECEA5013}" srcOrd="1" destOrd="0" presId="urn:microsoft.com/office/officeart/2005/8/layout/list1"/>
    <dgm:cxn modelId="{D7B08F80-E123-40EB-B71D-818455DC1EF6}" type="presParOf" srcId="{1DC0A953-8FE4-4E1F-8963-CC26D548279B}" destId="{123E9E6A-EB50-4C1E-A4B3-960882E381DD}" srcOrd="5" destOrd="0" presId="urn:microsoft.com/office/officeart/2005/8/layout/list1"/>
    <dgm:cxn modelId="{21461523-5C5F-475C-89C9-9B72E8A0B560}" type="presParOf" srcId="{1DC0A953-8FE4-4E1F-8963-CC26D548279B}" destId="{D8CB83E4-B32E-416E-8993-9FF0A0DDAE8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B4BDCD-7D85-4194-9BBF-C6EB4197C3FC}">
      <dsp:nvSpPr>
        <dsp:cNvPr id="0" name=""/>
        <dsp:cNvSpPr/>
      </dsp:nvSpPr>
      <dsp:spPr>
        <a:xfrm>
          <a:off x="0" y="265463"/>
          <a:ext cx="1904999" cy="1143000"/>
        </a:xfrm>
        <a:prstGeom prst="rect">
          <a:avLst/>
        </a:prstGeom>
        <a:solidFill>
          <a:srgbClr val="00B0E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What’s been tested (and what hasn’t)</a:t>
          </a:r>
          <a:endParaRPr lang="en-US" sz="1800" kern="1200" dirty="0"/>
        </a:p>
      </dsp:txBody>
      <dsp:txXfrm>
        <a:off x="0" y="265463"/>
        <a:ext cx="1904999" cy="1143000"/>
      </dsp:txXfrm>
    </dsp:sp>
    <dsp:sp modelId="{A5DEA98A-02E6-4C4D-8D9E-6165AEBA28AF}">
      <dsp:nvSpPr>
        <dsp:cNvPr id="0" name=""/>
        <dsp:cNvSpPr/>
      </dsp:nvSpPr>
      <dsp:spPr>
        <a:xfrm>
          <a:off x="2095500" y="265463"/>
          <a:ext cx="1904999" cy="1143000"/>
        </a:xfrm>
        <a:prstGeom prst="rect">
          <a:avLst/>
        </a:prstGeom>
        <a:solidFill>
          <a:srgbClr val="00B0E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What didn’t work in the tested areas (and what did)</a:t>
          </a:r>
          <a:endParaRPr lang="en-US" sz="1800" kern="1200" dirty="0" smtClean="0"/>
        </a:p>
      </dsp:txBody>
      <dsp:txXfrm>
        <a:off x="2095500" y="265463"/>
        <a:ext cx="1904999" cy="1143000"/>
      </dsp:txXfrm>
    </dsp:sp>
    <dsp:sp modelId="{BD1718BA-94E1-4C57-AD31-2E8D4BA9F491}">
      <dsp:nvSpPr>
        <dsp:cNvPr id="0" name=""/>
        <dsp:cNvSpPr/>
      </dsp:nvSpPr>
      <dsp:spPr>
        <a:xfrm>
          <a:off x="4191000" y="265463"/>
          <a:ext cx="1904999" cy="1143000"/>
        </a:xfrm>
        <a:prstGeom prst="rect">
          <a:avLst/>
        </a:prstGeom>
        <a:solidFill>
          <a:srgbClr val="00B0E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What functionality-related risks remain</a:t>
          </a:r>
          <a:endParaRPr lang="en-US" sz="1800" kern="1200" dirty="0" smtClean="0"/>
        </a:p>
      </dsp:txBody>
      <dsp:txXfrm>
        <a:off x="4191000" y="265463"/>
        <a:ext cx="1904999" cy="1143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81DCD-D9FA-44F7-ABC8-1F1AE6DB306F}">
      <dsp:nvSpPr>
        <dsp:cNvPr id="0" name=""/>
        <dsp:cNvSpPr/>
      </dsp:nvSpPr>
      <dsp:spPr>
        <a:xfrm>
          <a:off x="0" y="1014247"/>
          <a:ext cx="6096000" cy="6804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3AFDA4-220E-417F-BFF8-DFCD1094EE00}">
      <dsp:nvSpPr>
        <dsp:cNvPr id="0" name=""/>
        <dsp:cNvSpPr/>
      </dsp:nvSpPr>
      <dsp:spPr>
        <a:xfrm>
          <a:off x="304800" y="615727"/>
          <a:ext cx="4267200" cy="7970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The information best provided by developers</a:t>
          </a:r>
          <a:endParaRPr lang="en-US" sz="2700" kern="1200" dirty="0"/>
        </a:p>
      </dsp:txBody>
      <dsp:txXfrm>
        <a:off x="343708" y="654635"/>
        <a:ext cx="4189384" cy="719224"/>
      </dsp:txXfrm>
    </dsp:sp>
    <dsp:sp modelId="{D8CB83E4-B32E-416E-8993-9FF0A0DDAE8D}">
      <dsp:nvSpPr>
        <dsp:cNvPr id="0" name=""/>
        <dsp:cNvSpPr/>
      </dsp:nvSpPr>
      <dsp:spPr>
        <a:xfrm>
          <a:off x="0" y="2238968"/>
          <a:ext cx="6096000" cy="6804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DDC50F-7D5A-4180-BF0A-8AB4ECEA5013}">
      <dsp:nvSpPr>
        <dsp:cNvPr id="0" name=""/>
        <dsp:cNvSpPr/>
      </dsp:nvSpPr>
      <dsp:spPr>
        <a:xfrm>
          <a:off x="304800" y="1840448"/>
          <a:ext cx="4267200" cy="7970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The ways the developers can get that information</a:t>
          </a:r>
          <a:endParaRPr lang="en-US" sz="2700" kern="1200" dirty="0"/>
        </a:p>
      </dsp:txBody>
      <dsp:txXfrm>
        <a:off x="343708" y="1879356"/>
        <a:ext cx="4189384" cy="719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latin typeface="Arial" charset="0"/>
              </a:defRPr>
            </a:lvl1pPr>
          </a:lstStyle>
          <a:p>
            <a:r>
              <a:rPr lang="es-ES" smtClean="0"/>
              <a:t>Visual Studio Live! Las Vegas 2013</a:t>
            </a: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618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latin typeface="Arial" charset="0"/>
              </a:defRPr>
            </a:lvl1pPr>
          </a:lstStyle>
          <a:p>
            <a:r>
              <a:rPr lang="en-US" smtClean="0"/>
              <a:t>©  2013 Visual Studio Live! All rights reserved.</a:t>
            </a:r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246813" y="8686800"/>
            <a:ext cx="611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Arial" charset="0"/>
              </a:defRPr>
            </a:lvl1pPr>
          </a:lstStyle>
          <a:p>
            <a:fld id="{DE7A66A1-37FE-4413-BCCD-DA932D8A8D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545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Franklin Gothic Medium" pitchFamily="34" charset="0"/>
              </a:defRPr>
            </a:lvl1pPr>
          </a:lstStyle>
          <a:p>
            <a:r>
              <a:rPr lang="es-ES" smtClean="0"/>
              <a:t>Visual Studio Live! Las Vegas 2013</a:t>
            </a: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Franklin Gothic Medium" pitchFamily="34" charset="0"/>
              </a:defRPr>
            </a:lvl1pPr>
          </a:lstStyle>
          <a:p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91575"/>
            <a:ext cx="56673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800" i="1">
                <a:latin typeface="Franklin Gothic Medium" pitchFamily="34" charset="0"/>
              </a:defRPr>
            </a:lvl1pPr>
          </a:lstStyle>
          <a:p>
            <a:r>
              <a:rPr lang="en-US" i="0" smtClean="0"/>
              <a:t>©  2013 Visual Studio Live! All rights reserved.</a:t>
            </a:r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83238" y="8685213"/>
            <a:ext cx="1273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Franklin Gothic Medium" pitchFamily="34" charset="0"/>
              </a:defRPr>
            </a:lvl1pPr>
          </a:lstStyle>
          <a:p>
            <a:fld id="{17E27147-5EC7-48E7-9B29-3508FD6F72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9934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1pPr>
    <a:lvl2pPr marL="233363" indent="9525" algn="l" rtl="0" fontAlgn="base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2pPr>
    <a:lvl3pPr marL="457200" indent="-9525" algn="l" rtl="0" fontAlgn="base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3pPr>
    <a:lvl4pPr marL="681038" algn="l" rtl="0" fontAlgn="base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4pPr>
    <a:lvl5pPr marL="904875" algn="l" rtl="0" fontAlgn="base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s-ES" smtClean="0"/>
              <a:t>Visual Studio Live! Las Vegas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Visual Studio Live! All rights reserved.</a:t>
            </a:r>
            <a:endParaRPr lang="en-US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9738" y="4278313"/>
            <a:ext cx="5978525" cy="4592637"/>
          </a:xfrm>
          <a:ln/>
        </p:spPr>
        <p:txBody>
          <a:bodyPr lIns="92614" tIns="47092" rIns="92614" bIns="47092"/>
          <a:lstStyle/>
          <a:p>
            <a:endParaRPr lang="en-US"/>
          </a:p>
        </p:txBody>
      </p:sp>
      <p:sp>
        <p:nvSpPr>
          <p:cNvPr id="1894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blackWhite">
          <a:xfrm>
            <a:off x="1100138" y="676275"/>
            <a:ext cx="4605337" cy="3452813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514318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s-ES" smtClean="0"/>
              <a:t>Visual Studio Live! Las Vegas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Visual Studio Live! All rights reserved.</a:t>
            </a:r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586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s-ES" smtClean="0"/>
              <a:t>Visual Studio Live! Las Vegas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Visual Studio Live! All rights reserved.</a:t>
            </a:r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666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s-ES" smtClean="0"/>
              <a:t>Visual Studio Live! Las Vegas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Visual Studio Live! All rights reserved.</a:t>
            </a:r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50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s-ES" smtClean="0"/>
              <a:t>Visual Studio Live! Las Vegas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Visual Studio Live! All rights reserved.</a:t>
            </a:r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56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s-ES" smtClean="0"/>
              <a:t>Visual Studio Live! Las Vegas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Visual Studio Live! All rights reserved.</a:t>
            </a:r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335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s-ES" smtClean="0"/>
              <a:t>Visual Studio Live! Las Vegas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Visual Studio Live! All rights reserved.</a:t>
            </a:r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874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s-ES" smtClean="0"/>
              <a:t>Visual Studio Live! Las Vegas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Visual Studio Live! All rights reserved.</a:t>
            </a:r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856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s-ES" smtClean="0"/>
              <a:t>Visual Studio Live! Las Vegas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Visual Studio Live! All rights reserved.</a:t>
            </a:r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719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s-ES" smtClean="0"/>
              <a:t>Visual Studio Live! Las Vegas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Visual Studio Live! All rights reserved.</a:t>
            </a:r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013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s-ES" smtClean="0"/>
              <a:t>Visual Studio Live! Las Vegas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Visual Studio Live! All rights reserved.</a:t>
            </a:r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97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s-ES" smtClean="0"/>
              <a:t>Visual Studio Live! Las Vegas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Visual Studio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858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s-ES" smtClean="0"/>
              <a:t>Visual Studio Live! Las Vegas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Visual Studio Live! All rights reserved.</a:t>
            </a:r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092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s-ES" smtClean="0"/>
              <a:t>Visual Studio Live! Las Vegas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Visual Studio Live! All rights reserved.</a:t>
            </a:r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837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s-ES" smtClean="0"/>
              <a:t>Visual Studio Live! Las Vegas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Visual Studio Live! All rights reserved.</a:t>
            </a:r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838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s-ES" smtClean="0"/>
              <a:t>Visual Studio Live! Las Vegas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Visual Studio Live! All rights reserved.</a:t>
            </a:r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873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s-ES" smtClean="0"/>
              <a:t>Visual Studio Live! Las Vegas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Visual Studio Live! All rights reserved.</a:t>
            </a:r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384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s-ES" smtClean="0"/>
              <a:t>Visual Studio Live! Las Vegas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Visual Studio Live! All rights reserved.</a:t>
            </a:r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313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s-ES" smtClean="0"/>
              <a:t>Visual Studio Live! Las Vegas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Visual Studio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174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s-ES" smtClean="0"/>
              <a:t>Visual Studio Live! Las Vegas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Visual Studio Live! All rights reserved.</a:t>
            </a:r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29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s-ES" smtClean="0"/>
              <a:t>Visual Studio Live! Las Vegas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Visual Studio Live! All rights reserved.</a:t>
            </a:r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64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s-ES" smtClean="0"/>
              <a:t>Visual Studio Live! Las Vegas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Visual Studio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96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s-ES" smtClean="0"/>
              <a:t>Visual Studio Live! Las Vegas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Visual Studio Live! All rights reserved.</a:t>
            </a:r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951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s-ES" smtClean="0"/>
              <a:t>Visual Studio Live! Las Vegas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Visual Studio Live! All rights reserved.</a:t>
            </a:r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52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s-ES" smtClean="0"/>
              <a:t>Visual Studio Live! Las Vegas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Visual Studio Live! All rights reserved.</a:t>
            </a:r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92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s-ES" smtClean="0"/>
              <a:t>Visual Studio Live! Las Vegas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Visual Studio Live! All rights reserved.</a:t>
            </a:r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8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s-ES" smtClean="0"/>
              <a:t>Visual Studio Live! Las Vegas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Visual Studio Live! All rights reserved.</a:t>
            </a:r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6591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2257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26200" y="131763"/>
            <a:ext cx="1843088" cy="6122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3763" y="131763"/>
            <a:ext cx="5380037" cy="6122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7353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0664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804410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484313"/>
            <a:ext cx="3608387" cy="4770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484313"/>
            <a:ext cx="3608388" cy="4770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603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5169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6088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183466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589451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671788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ChangeArrowheads="1"/>
          </p:cNvSpPr>
          <p:nvPr/>
        </p:nvSpPr>
        <p:spPr bwMode="hidden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0C0C0"/>
                    </a:gs>
                    <a:gs pos="100000">
                      <a:srgbClr val="C0C0C0">
                        <a:gamma/>
                        <a:tint val="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93763" y="131763"/>
            <a:ext cx="73691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89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484313"/>
            <a:ext cx="7369175" cy="477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/>
  <p:txStyles>
    <p:titleStyle>
      <a:lvl1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2pPr>
      <a:lvl3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3pPr>
      <a:lvl4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4pPr>
      <a:lvl5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5pPr>
      <a:lvl6pPr marL="4572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6pPr>
      <a:lvl7pPr marL="9144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7pPr>
      <a:lvl8pPr marL="13716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8pPr>
      <a:lvl9pPr marL="18288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9pPr>
    </p:titleStyle>
    <p:bodyStyle>
      <a:lvl1pPr marL="431800" indent="-431800" algn="l" defTabSz="896938" rtl="0" eaLnBrk="0" fontAlgn="base" hangingPunct="0">
        <a:spcBef>
          <a:spcPct val="10000"/>
        </a:spcBef>
        <a:spcAft>
          <a:spcPct val="15000"/>
        </a:spcAft>
        <a:buClr>
          <a:srgbClr val="0095D5"/>
        </a:buClr>
        <a:buSzPct val="75000"/>
        <a:buFont typeface="Times" pitchFamily="28" charset="0"/>
        <a:buChar char="•"/>
        <a:tabLst>
          <a:tab pos="1387475" algn="l"/>
          <a:tab pos="1706563" algn="l"/>
          <a:tab pos="2079625" algn="l"/>
        </a:tabLst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63588" indent="-225425" algn="l" defTabSz="896938" rtl="0" eaLnBrk="0" fontAlgn="base" hangingPunct="0">
        <a:spcBef>
          <a:spcPct val="0"/>
        </a:spcBef>
        <a:spcAft>
          <a:spcPct val="25000"/>
        </a:spcAft>
        <a:buClr>
          <a:srgbClr val="4682C7"/>
        </a:buClr>
        <a:buSzPct val="100000"/>
        <a:buChar char="–"/>
        <a:tabLst>
          <a:tab pos="1387475" algn="l"/>
          <a:tab pos="1706563" algn="l"/>
          <a:tab pos="2079625" algn="l"/>
        </a:tabLst>
        <a:defRPr sz="2100">
          <a:solidFill>
            <a:srgbClr val="D4D4D4"/>
          </a:solidFill>
          <a:latin typeface="+mn-lt"/>
        </a:defRPr>
      </a:lvl2pPr>
      <a:lvl3pPr marL="869950" algn="l" defTabSz="896938" rtl="0" eaLnBrk="0" fontAlgn="base" hangingPunct="0">
        <a:spcBef>
          <a:spcPct val="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900" b="1">
          <a:solidFill>
            <a:srgbClr val="FFCC00"/>
          </a:solidFill>
          <a:latin typeface="+mn-lt"/>
        </a:defRPr>
      </a:lvl3pPr>
      <a:lvl4pPr marL="998538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4pPr>
      <a:lvl5pPr marL="13446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5pPr>
      <a:lvl6pPr marL="18018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6pPr>
      <a:lvl7pPr marL="22590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7pPr>
      <a:lvl8pPr marL="27162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8pPr>
      <a:lvl9pPr marL="31734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37443" y="1893897"/>
            <a:ext cx="6642997" cy="979487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292100"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r>
              <a:rPr lang="en-US" dirty="0" smtClean="0">
                <a:solidFill>
                  <a:srgbClr val="FFCC00"/>
                </a:solidFill>
              </a:rPr>
              <a:t>MAL06: Developer Testing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6141854" y="3864412"/>
            <a:ext cx="2443335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algn="r" eaLnBrk="1" hangingPunct="1"/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Andy Tinkham</a:t>
            </a:r>
            <a:endParaRPr lang="en-US" sz="2200" b="1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r" eaLnBrk="1" hangingPunct="1"/>
            <a:r>
              <a:rPr lang="en-US" sz="1800" b="1" dirty="0" smtClean="0">
                <a:solidFill>
                  <a:srgbClr val="00B0EB"/>
                </a:solidFill>
                <a:latin typeface="Arial" charset="0"/>
              </a:rPr>
              <a:t>Principal Lead, QAT</a:t>
            </a:r>
            <a:endParaRPr lang="en-US" b="1" dirty="0">
              <a:solidFill>
                <a:srgbClr val="FFCC00"/>
              </a:solidFill>
              <a:latin typeface="Arial" charset="0"/>
            </a:endParaRPr>
          </a:p>
          <a:p>
            <a:pPr eaLnBrk="1" hangingPunct="1"/>
            <a:endParaRPr lang="en-US" b="1" dirty="0">
              <a:solidFill>
                <a:srgbClr val="FFCC00"/>
              </a:solidFill>
              <a:latin typeface="Arial" charset="0"/>
            </a:endParaRPr>
          </a:p>
          <a:p>
            <a:pPr eaLnBrk="1" hangingPunct="1"/>
            <a:endParaRPr lang="en-US" sz="1400" dirty="0">
              <a:latin typeface="Times New Roman" pitchFamily="28" charset="0"/>
            </a:endParaRPr>
          </a:p>
        </p:txBody>
      </p:sp>
      <p:sp>
        <p:nvSpPr>
          <p:cNvPr id="188423" name="Text Box 7"/>
          <p:cNvSpPr txBox="1">
            <a:spLocks noChangeArrowheads="1"/>
          </p:cNvSpPr>
          <p:nvPr/>
        </p:nvSpPr>
        <p:spPr bwMode="auto">
          <a:xfrm>
            <a:off x="6767503" y="4977250"/>
            <a:ext cx="191293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>
                <a:latin typeface="Arial" charset="0"/>
              </a:rPr>
              <a:t>Level: </a:t>
            </a:r>
            <a:r>
              <a:rPr lang="en-US">
                <a:solidFill>
                  <a:srgbClr val="00B0EB"/>
                </a:solidFill>
                <a:latin typeface="Arial" charset="0"/>
              </a:rPr>
              <a:t>Intermediate</a:t>
            </a:r>
            <a:endParaRPr lang="en-US">
              <a:solidFill>
                <a:srgbClr val="80FF00"/>
              </a:solidFill>
              <a:latin typeface="Arial" charset="0"/>
            </a:endParaRPr>
          </a:p>
          <a:p>
            <a:pPr algn="r"/>
            <a:endParaRPr lang="en-US" b="1">
              <a:latin typeface="Arial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40479" y="3870608"/>
            <a:ext cx="39878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algn="r" eaLnBrk="1" hangingPunct="1"/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Jason Bock</a:t>
            </a:r>
            <a:endParaRPr lang="en-US" sz="2200" b="1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r" eaLnBrk="1" hangingPunct="1"/>
            <a:r>
              <a:rPr lang="en-US" sz="1800" b="1" dirty="0" smtClean="0">
                <a:solidFill>
                  <a:srgbClr val="00B0EB"/>
                </a:solidFill>
                <a:latin typeface="Arial" charset="0"/>
              </a:rPr>
              <a:t>Principal Lead Consultant</a:t>
            </a:r>
            <a:endParaRPr lang="en-US" b="1" dirty="0">
              <a:solidFill>
                <a:srgbClr val="FFCC00"/>
              </a:solidFill>
              <a:latin typeface="Arial" charset="0"/>
            </a:endParaRPr>
          </a:p>
          <a:p>
            <a:pPr eaLnBrk="1" hangingPunct="1"/>
            <a:endParaRPr lang="en-US" b="1" dirty="0">
              <a:solidFill>
                <a:srgbClr val="FFCC00"/>
              </a:solidFill>
              <a:latin typeface="Arial" charset="0"/>
            </a:endParaRPr>
          </a:p>
          <a:p>
            <a:pPr eaLnBrk="1" hangingPunct="1"/>
            <a:endParaRPr lang="en-US" sz="1400" dirty="0">
              <a:latin typeface="Times New Roman" pitchFamily="2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Unit Test?</a:t>
            </a:r>
            <a:endParaRPr lang="en-US" dirty="0"/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3762" y="2147859"/>
            <a:ext cx="7369175" cy="354084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static class Adding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public static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return x + y;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9262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381000"/>
            <a:ext cx="7369175" cy="941388"/>
          </a:xfrm>
        </p:spPr>
        <p:txBody>
          <a:bodyPr/>
          <a:lstStyle/>
          <a:p>
            <a:r>
              <a:rPr lang="en-US" dirty="0" smtClean="0"/>
              <a:t>Why Unit Tests</a:t>
            </a:r>
            <a:endParaRPr lang="en-US" dirty="0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There’s no interface!</a:t>
            </a:r>
          </a:p>
          <a:p>
            <a:r>
              <a:rPr lang="en-US" dirty="0" smtClean="0"/>
              <a:t>It’s not using generics!</a:t>
            </a:r>
          </a:p>
          <a:p>
            <a:r>
              <a:rPr lang="en-US" dirty="0" smtClean="0"/>
              <a:t>You only take two parameters!</a:t>
            </a:r>
          </a:p>
          <a:p>
            <a:r>
              <a:rPr lang="en-US" dirty="0" smtClean="0"/>
              <a:t>Your naming conventions are horrible!</a:t>
            </a:r>
          </a:p>
          <a:p>
            <a:r>
              <a:rPr lang="en-US" dirty="0" smtClean="0"/>
              <a:t>The performance stinks!</a:t>
            </a:r>
          </a:p>
          <a:p>
            <a:r>
              <a:rPr lang="en-US" dirty="0" smtClean="0"/>
              <a:t>You’re not using Code Contracts!</a:t>
            </a:r>
          </a:p>
          <a:p>
            <a:r>
              <a:rPr lang="en-US" dirty="0" smtClean="0"/>
              <a:t>You forgot about overflows!</a:t>
            </a:r>
          </a:p>
          <a:p>
            <a:r>
              <a:rPr lang="en-US" dirty="0" smtClean="0"/>
              <a:t>You shouldn’t be allowed near a compiler!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8339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Unit Test?</a:t>
            </a:r>
            <a:endParaRPr lang="en-US" dirty="0"/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3762" y="2147859"/>
            <a:ext cx="7369175" cy="3540841"/>
          </a:xfrm>
        </p:spPr>
        <p:txBody>
          <a:bodyPr/>
          <a:lstStyle/>
          <a:p>
            <a:pPr marL="0" indent="0">
              <a:buNone/>
            </a:pPr>
            <a:r>
              <a:rPr lang="en-US" b="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public static class Adding</a:t>
            </a:r>
          </a:p>
          <a:p>
            <a:pPr marL="0" indent="0">
              <a:buNone/>
            </a:pPr>
            <a:r>
              <a:rPr lang="en-US" b="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 public static </a:t>
            </a:r>
            <a:r>
              <a:rPr lang="en-US" b="0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int</a:t>
            </a:r>
            <a:r>
              <a:rPr lang="en-US" b="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Add(</a:t>
            </a:r>
            <a:r>
              <a:rPr lang="en-US" b="0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int</a:t>
            </a:r>
            <a:r>
              <a:rPr lang="en-US" b="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x, </a:t>
            </a:r>
            <a:r>
              <a:rPr lang="en-US" b="0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int</a:t>
            </a:r>
            <a:r>
              <a:rPr lang="en-US" b="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y)</a:t>
            </a:r>
          </a:p>
          <a:p>
            <a:pPr marL="0" indent="0">
              <a:buNone/>
            </a:pPr>
            <a:r>
              <a:rPr lang="en-US" b="0" dirty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r>
              <a:rPr lang="en-US" b="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0" dirty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r>
              <a:rPr lang="en-US" b="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  return x + y;</a:t>
            </a:r>
          </a:p>
          <a:p>
            <a:pPr marL="0" indent="0">
              <a:buNone/>
            </a:pPr>
            <a:r>
              <a:rPr lang="en-US" b="0" dirty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r>
              <a:rPr lang="en-US" b="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en-US" b="0" dirty="0">
                <a:latin typeface="Comic Sans MS" panose="030F0702030302020204" pitchFamily="66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07556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Unit Test?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50" y="6273224"/>
            <a:ext cx="7284574" cy="584775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r>
              <a:rPr lang="en-US" dirty="0">
                <a:latin typeface="+mn-lt"/>
              </a:rPr>
              <a:t>http://www.geniusintelligence.com/4geniuses.jpg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663" y="1474117"/>
            <a:ext cx="3707374" cy="464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7681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Unit Test?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50" y="6273224"/>
            <a:ext cx="7284574" cy="584775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r>
              <a:rPr lang="en-US" dirty="0">
                <a:latin typeface="+mn-lt"/>
              </a:rPr>
              <a:t>http://www.dvorak.org/blog/wp-content/uploads/2011/01/homer_simpson_brain.jpg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350" y="1416556"/>
            <a:ext cx="6350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259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Unit Test?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50" y="6273224"/>
            <a:ext cx="7284574" cy="584775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r>
              <a:rPr lang="en-US" dirty="0">
                <a:latin typeface="+mn-lt"/>
              </a:rPr>
              <a:t>http://celebrating200years.noaa.gov/magazine/tct/01_misaligned_bridge_503.jpg</a:t>
            </a:r>
          </a:p>
        </p:txBody>
      </p:sp>
      <p:pic>
        <p:nvPicPr>
          <p:cNvPr id="5" name="Picture 2" descr="http://celebrating200years.noaa.gov/magazine/tct/01_misaligned_bridge_50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812" y="2011868"/>
            <a:ext cx="479107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167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Unit Test?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50" y="6273224"/>
            <a:ext cx="7284574" cy="584775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r>
              <a:rPr lang="en-US" dirty="0">
                <a:latin typeface="+mn-lt"/>
              </a:rPr>
              <a:t>http://chellem.com/wp-content/uploads/2009/08/stress.jpg</a:t>
            </a:r>
          </a:p>
        </p:txBody>
      </p:sp>
      <p:pic>
        <p:nvPicPr>
          <p:cNvPr id="6" name="Picture 2" descr="http://chellem.com/wp-content/uploads/2009/08/stres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236" y="1865818"/>
            <a:ext cx="5798227" cy="386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5696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Unit Test?</a:t>
            </a:r>
            <a:endParaRPr lang="en-US" dirty="0"/>
          </a:p>
        </p:txBody>
      </p:sp>
      <p:pic>
        <p:nvPicPr>
          <p:cNvPr id="6" name="Picture 4" descr="http://jpatokal.iki.fi/photo/travel/Japan/Kansai/Awaji/AkashiKaikyo_Brid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80" y="1834868"/>
            <a:ext cx="5712499" cy="3928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5877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</a:t>
            </a:r>
            <a:r>
              <a:rPr lang="en-US" dirty="0" smtClean="0"/>
              <a:t>and Techniques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828" y="1651856"/>
            <a:ext cx="5543044" cy="42919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350" y="6273224"/>
            <a:ext cx="7284574" cy="584775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r>
              <a:rPr lang="en-US" dirty="0">
                <a:latin typeface="+mn-lt"/>
              </a:rPr>
              <a:t>http://petsinyourhome.com/wp-content/uploads/Dry-Dog-Food.jpg</a:t>
            </a:r>
          </a:p>
        </p:txBody>
      </p:sp>
    </p:spTree>
    <p:extLst>
      <p:ext uri="{BB962C8B-B14F-4D97-AF65-F5344CB8AC3E}">
        <p14:creationId xmlns:p14="http://schemas.microsoft.com/office/powerpoint/2010/main" val="42352067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</a:t>
            </a:r>
            <a:r>
              <a:rPr lang="en-US" dirty="0" smtClean="0"/>
              <a:t>and Techniques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50" y="6273224"/>
            <a:ext cx="7284574" cy="584775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r>
              <a:rPr lang="en-US" dirty="0">
                <a:latin typeface="+mn-lt"/>
              </a:rPr>
              <a:t>http://4.bp.blogspot.com/_5xHhfW50Z_s/SV2r-ql-TvI/AAAAAAAABMQ/JxXHtJIo_uU/s400/these+go+to+11.jpg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350" y="2488118"/>
            <a:ext cx="38100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6950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381000"/>
            <a:ext cx="7369175" cy="941388"/>
          </a:xfrm>
        </p:spPr>
        <p:txBody>
          <a:bodyPr/>
          <a:lstStyle/>
          <a:p>
            <a:r>
              <a:rPr lang="en-US" dirty="0" smtClean="0"/>
              <a:t>Intros</a:t>
            </a:r>
            <a:endParaRPr lang="en-US" dirty="0"/>
          </a:p>
        </p:txBody>
      </p:sp>
      <p:sp>
        <p:nvSpPr>
          <p:cNvPr id="252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Jason</a:t>
            </a:r>
            <a:endParaRPr lang="en-US" dirty="0"/>
          </a:p>
          <a:p>
            <a:pPr lvl="1"/>
            <a:r>
              <a:rPr lang="en-US" dirty="0"/>
              <a:t>http://www.jasonbock.net</a:t>
            </a:r>
          </a:p>
          <a:p>
            <a:pPr lvl="1"/>
            <a:r>
              <a:rPr lang="en-US" dirty="0"/>
              <a:t>http://www.twitter.com/jasonbock</a:t>
            </a:r>
          </a:p>
          <a:p>
            <a:pPr lvl="1"/>
            <a:r>
              <a:rPr lang="en-US" dirty="0" smtClean="0"/>
              <a:t>jasonb@magenic.com</a:t>
            </a:r>
          </a:p>
          <a:p>
            <a:pPr lvl="1"/>
            <a:endParaRPr lang="en-US" dirty="0"/>
          </a:p>
          <a:p>
            <a:r>
              <a:rPr lang="en-US" dirty="0" smtClean="0"/>
              <a:t>Andy</a:t>
            </a:r>
            <a:endParaRPr lang="en-US" dirty="0"/>
          </a:p>
          <a:p>
            <a:pPr lvl="1">
              <a:buFont typeface="Times" pitchFamily="28" charset="0"/>
              <a:buChar char="•"/>
            </a:pPr>
            <a:r>
              <a:rPr lang="en-US" dirty="0" smtClean="0"/>
              <a:t>http://www.testerthoughts.com</a:t>
            </a:r>
          </a:p>
          <a:p>
            <a:pPr lvl="1">
              <a:buFont typeface="Times" pitchFamily="28" charset="0"/>
              <a:buChar char="•"/>
            </a:pPr>
            <a:r>
              <a:rPr lang="en-US" dirty="0" smtClean="0"/>
              <a:t>http://www.twitter.com/andytinkham</a:t>
            </a:r>
          </a:p>
          <a:p>
            <a:pPr lvl="1">
              <a:buFont typeface="Times" pitchFamily="28" charset="0"/>
              <a:buChar char="•"/>
            </a:pPr>
            <a:r>
              <a:rPr lang="en-US" dirty="0" smtClean="0"/>
              <a:t>andyt@magenic.com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8" name="Picture 4" descr="Andy Tinkh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77" y="4110755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ason Bock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9" t="-265" r="12666" b="22106"/>
          <a:stretch/>
        </p:blipFill>
        <p:spPr bwMode="auto">
          <a:xfrm>
            <a:off x="226577" y="2014918"/>
            <a:ext cx="1149069" cy="111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</a:t>
            </a:r>
            <a:r>
              <a:rPr lang="en-US" dirty="0" smtClean="0"/>
              <a:t>and Techniques</a:t>
            </a:r>
            <a:endParaRPr lang="en-US" dirty="0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201" y="1811843"/>
            <a:ext cx="5836298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71852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</a:t>
            </a:r>
            <a:r>
              <a:rPr lang="en-US" dirty="0" smtClean="0"/>
              <a:t>and Techniques</a:t>
            </a:r>
            <a:endParaRPr lang="en-US" dirty="0"/>
          </a:p>
        </p:txBody>
      </p:sp>
      <p:pic>
        <p:nvPicPr>
          <p:cNvPr id="4" name="Picture 2" descr="http://3.bp.blogspot.com/_SYXsu6Lrhd8/TKtsUUeHaEI/AAAAAAAAAFY/JIuXn4t7Lxk/s1600/piece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509" y="1584044"/>
            <a:ext cx="2951682" cy="442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350" y="6273224"/>
            <a:ext cx="7284574" cy="584775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r>
              <a:rPr lang="en-US" dirty="0">
                <a:latin typeface="+mn-lt"/>
              </a:rPr>
              <a:t>http://3.bp.blogspot.com/_SYXsu6Lrhd8/TKtsUUeHaEI/AAAAAAAAAFY/JIuXn4t7Lxk/s1600/piece.jpeg</a:t>
            </a:r>
          </a:p>
        </p:txBody>
      </p:sp>
    </p:spTree>
    <p:extLst>
      <p:ext uri="{BB962C8B-B14F-4D97-AF65-F5344CB8AC3E}">
        <p14:creationId xmlns:p14="http://schemas.microsoft.com/office/powerpoint/2010/main" val="22550561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</a:t>
            </a:r>
            <a:r>
              <a:rPr lang="en-US" dirty="0" smtClean="0"/>
              <a:t>and Techniques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50" y="6273224"/>
            <a:ext cx="7284574" cy="584775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r>
              <a:rPr lang="en-US" dirty="0">
                <a:latin typeface="+mn-lt"/>
              </a:rPr>
              <a:t>http://scratch.typepad.com/.a/6a00e551da83098833012875abba3b970c-800wi</a:t>
            </a:r>
          </a:p>
        </p:txBody>
      </p:sp>
      <p:pic>
        <p:nvPicPr>
          <p:cNvPr id="6" name="Picture 2" descr="http://scratch.typepad.com/.a/6a00e551da83098833012875abba3b970c-800w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00" y="2011868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3963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</a:t>
            </a:r>
            <a:r>
              <a:rPr lang="en-US" dirty="0" smtClean="0"/>
              <a:t>and Techniques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50" y="6273224"/>
            <a:ext cx="7284574" cy="584775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r>
              <a:rPr lang="en-US" dirty="0">
                <a:latin typeface="+mn-lt"/>
              </a:rPr>
              <a:t>http://www.justcabling.com/images/badcable15.jpg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00" y="1726118"/>
            <a:ext cx="55245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3836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</a:t>
            </a:r>
            <a:r>
              <a:rPr lang="en-US" dirty="0" smtClean="0"/>
              <a:t>and Techniques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50" y="6273224"/>
            <a:ext cx="7284574" cy="584775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r>
              <a:rPr lang="en-US" dirty="0">
                <a:latin typeface="+mn-lt"/>
              </a:rPr>
              <a:t>http://img.diytrade.com/cdimg/1425754/20255693/0/1302060158/Sound_testing_system.jpg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255" y="1493301"/>
            <a:ext cx="5834189" cy="460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2522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</a:t>
            </a:r>
            <a:r>
              <a:rPr lang="en-US" dirty="0" smtClean="0"/>
              <a:t>and Techniques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90366" y="2800072"/>
            <a:ext cx="5975968" cy="1995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+mn-lt"/>
              </a:rPr>
              <a:t>“Program to an interface, not an implementation” – Design Patterns, pg. 18</a:t>
            </a:r>
          </a:p>
        </p:txBody>
      </p:sp>
    </p:spTree>
    <p:extLst>
      <p:ext uri="{BB962C8B-B14F-4D97-AF65-F5344CB8AC3E}">
        <p14:creationId xmlns:p14="http://schemas.microsoft.com/office/powerpoint/2010/main" val="15546056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</a:t>
            </a:r>
            <a:r>
              <a:rPr lang="en-US" dirty="0" smtClean="0"/>
              <a:t>and Techniques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137" y="2689169"/>
            <a:ext cx="340042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400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</a:t>
            </a:r>
            <a:r>
              <a:rPr lang="en-US" dirty="0" smtClean="0"/>
              <a:t>and Techniques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137" y="2208155"/>
            <a:ext cx="72104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1280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</a:t>
            </a:r>
            <a:r>
              <a:rPr lang="en-US" dirty="0" smtClean="0"/>
              <a:t>and Techniques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500" y="1564193"/>
            <a:ext cx="2933700" cy="44672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50" y="6273224"/>
            <a:ext cx="7284574" cy="584775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r>
              <a:rPr lang="en-US" dirty="0">
                <a:latin typeface="+mn-lt"/>
              </a:rPr>
              <a:t>http://www.theworldsstrongestman.com/wp-content/uploads/2011/07/Keg1.jpg</a:t>
            </a:r>
          </a:p>
        </p:txBody>
      </p:sp>
    </p:spTree>
    <p:extLst>
      <p:ext uri="{BB962C8B-B14F-4D97-AF65-F5344CB8AC3E}">
        <p14:creationId xmlns:p14="http://schemas.microsoft.com/office/powerpoint/2010/main" val="11787338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</a:t>
            </a:r>
            <a:r>
              <a:rPr lang="en-US" dirty="0" smtClean="0"/>
              <a:t>and Techniques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837" y="2768825"/>
            <a:ext cx="28670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490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Quality &amp; Testing in general</a:t>
            </a:r>
          </a:p>
          <a:p>
            <a:r>
              <a:rPr lang="en-US" dirty="0" smtClean="0"/>
              <a:t>Unit Testing</a:t>
            </a:r>
          </a:p>
          <a:p>
            <a:pPr lvl="1"/>
            <a:r>
              <a:rPr lang="en-US" dirty="0" smtClean="0"/>
              <a:t>Why Unit Tests?</a:t>
            </a:r>
          </a:p>
          <a:p>
            <a:pPr lvl="1"/>
            <a:r>
              <a:rPr lang="en-US" dirty="0" smtClean="0"/>
              <a:t>Principles and Techniques</a:t>
            </a:r>
          </a:p>
          <a:p>
            <a:pPr lvl="1"/>
            <a:r>
              <a:rPr lang="en-US" dirty="0" smtClean="0"/>
              <a:t>Tools and Frameworks</a:t>
            </a:r>
          </a:p>
          <a:p>
            <a:pPr lvl="1"/>
            <a:r>
              <a:rPr lang="en-US" dirty="0" smtClean="0"/>
              <a:t>Unit Tests in Action</a:t>
            </a:r>
          </a:p>
          <a:p>
            <a:r>
              <a:rPr lang="en-US" dirty="0" smtClean="0"/>
              <a:t>Expanding the scope of information from developer-focused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02222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</a:t>
            </a:r>
            <a:r>
              <a:rPr lang="en-US" dirty="0" smtClean="0"/>
              <a:t>and Techniques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90366" y="3495987"/>
            <a:ext cx="59759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latin typeface="+mn-lt"/>
              </a:rPr>
              <a:t>TDD, BDD, *DD, etc.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85152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</a:t>
            </a:r>
            <a:r>
              <a:rPr lang="en-US" dirty="0" smtClean="0"/>
              <a:t>and Techniques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90366" y="3495987"/>
            <a:ext cx="59759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latin typeface="+mn-lt"/>
              </a:rPr>
              <a:t>AAA: Arrange, Act, Assert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26450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</a:t>
            </a:r>
            <a:r>
              <a:rPr lang="en-US" dirty="0" smtClean="0"/>
              <a:t>and Techniques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50" y="6273224"/>
            <a:ext cx="7284574" cy="584775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r>
              <a:rPr lang="en-US" dirty="0">
                <a:latin typeface="+mn-lt"/>
              </a:rPr>
              <a:t>http://bit.ly/12NjkUn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50" y="1664206"/>
            <a:ext cx="5689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15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381000"/>
            <a:ext cx="7369175" cy="941388"/>
          </a:xfrm>
        </p:spPr>
        <p:txBody>
          <a:bodyPr/>
          <a:lstStyle/>
          <a:p>
            <a:r>
              <a:rPr lang="en-US" dirty="0" smtClean="0"/>
              <a:t>Tools and Frameworks</a:t>
            </a:r>
            <a:endParaRPr lang="en-US" dirty="0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</a:p>
          <a:p>
            <a:pPr lvl="1"/>
            <a:r>
              <a:rPr lang="en-US" dirty="0" err="1" smtClean="0"/>
              <a:t>MSTest</a:t>
            </a:r>
            <a:endParaRPr lang="en-US" dirty="0" smtClean="0"/>
          </a:p>
          <a:p>
            <a:pPr lvl="1"/>
            <a:r>
              <a:rPr lang="en-US" dirty="0" err="1" smtClean="0"/>
              <a:t>NUnit</a:t>
            </a:r>
            <a:endParaRPr lang="en-US" dirty="0" smtClean="0"/>
          </a:p>
          <a:p>
            <a:pPr lvl="1"/>
            <a:r>
              <a:rPr lang="en-US" dirty="0" err="1" smtClean="0"/>
              <a:t>xUnit</a:t>
            </a:r>
            <a:endParaRPr lang="en-US" dirty="0" smtClean="0"/>
          </a:p>
          <a:p>
            <a:pPr lvl="1"/>
            <a:r>
              <a:rPr lang="en-US" dirty="0" err="1" smtClean="0"/>
              <a:t>MbUnit</a:t>
            </a:r>
            <a:endParaRPr lang="en-US" dirty="0" smtClean="0"/>
          </a:p>
          <a:p>
            <a:r>
              <a:rPr lang="en-US" dirty="0" smtClean="0"/>
              <a:t>Mocking</a:t>
            </a:r>
          </a:p>
          <a:p>
            <a:pPr lvl="1"/>
            <a:r>
              <a:rPr lang="en-US" dirty="0" err="1" smtClean="0"/>
              <a:t>Moq</a:t>
            </a:r>
            <a:endParaRPr lang="en-US" dirty="0" smtClean="0"/>
          </a:p>
          <a:p>
            <a:pPr lvl="1"/>
            <a:r>
              <a:rPr lang="en-US" dirty="0" err="1" smtClean="0"/>
              <a:t>NSubstitute</a:t>
            </a:r>
            <a:endParaRPr lang="en-US" dirty="0" smtClean="0"/>
          </a:p>
          <a:p>
            <a:pPr lvl="1"/>
            <a:r>
              <a:rPr lang="en-US" dirty="0" err="1" smtClean="0"/>
              <a:t>RhinoMocks</a:t>
            </a:r>
            <a:endParaRPr lang="en-US" dirty="0" smtClean="0"/>
          </a:p>
          <a:p>
            <a:pPr lvl="1"/>
            <a:r>
              <a:rPr lang="en-US" dirty="0" err="1" smtClean="0"/>
              <a:t>TypeMock</a:t>
            </a:r>
            <a:endParaRPr lang="en-US" dirty="0" smtClean="0"/>
          </a:p>
          <a:p>
            <a:pPr lvl="1"/>
            <a:r>
              <a:rPr lang="en-US" dirty="0" smtClean="0"/>
              <a:t>Fakes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8218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Frameworks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350" y="1429256"/>
            <a:ext cx="5080000" cy="47371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50" y="6273224"/>
            <a:ext cx="7284574" cy="584775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r>
              <a:rPr lang="en-US" dirty="0">
                <a:latin typeface="+mn-lt"/>
              </a:rPr>
              <a:t>http://www.dangerouslyawesome.com/wp-content/uploads/2009/01/simpsons_nelson_haha2uwr.jpg</a:t>
            </a:r>
          </a:p>
        </p:txBody>
      </p:sp>
    </p:spTree>
    <p:extLst>
      <p:ext uri="{BB962C8B-B14F-4D97-AF65-F5344CB8AC3E}">
        <p14:creationId xmlns:p14="http://schemas.microsoft.com/office/powerpoint/2010/main" val="37193699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Demo: Unit Testing in Action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632669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the testers?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Just because a technique has developer focus doesn’t mean it’s not useful to testers though!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852911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 to avoid wasted effort </a:t>
            </a:r>
          </a:p>
          <a:p>
            <a:pPr lvl="1"/>
            <a:r>
              <a:rPr lang="en-US" dirty="0" smtClean="0"/>
              <a:t>Remove need for separate smoke test</a:t>
            </a:r>
          </a:p>
          <a:p>
            <a:pPr lvl="1"/>
            <a:r>
              <a:rPr lang="en-US" dirty="0" smtClean="0"/>
              <a:t>Identifying areas to focus on</a:t>
            </a:r>
          </a:p>
          <a:p>
            <a:endParaRPr lang="en-US" dirty="0" smtClean="0"/>
          </a:p>
          <a:p>
            <a:r>
              <a:rPr lang="en-US" dirty="0"/>
              <a:t>Testing </a:t>
            </a:r>
            <a:r>
              <a:rPr lang="en-US" dirty="0" smtClean="0"/>
              <a:t>inspiration</a:t>
            </a:r>
          </a:p>
          <a:p>
            <a:endParaRPr lang="en-US" dirty="0"/>
          </a:p>
          <a:p>
            <a:r>
              <a:rPr lang="en-US" dirty="0" smtClean="0"/>
              <a:t>Provide additional information for hard-to-reproduce bugs</a:t>
            </a:r>
          </a:p>
          <a:p>
            <a:endParaRPr lang="en-US" dirty="0" smtClean="0"/>
          </a:p>
          <a:p>
            <a:r>
              <a:rPr lang="en-US" dirty="0" smtClean="0"/>
              <a:t>Examples of how functions work</a:t>
            </a:r>
          </a:p>
        </p:txBody>
      </p:sp>
    </p:spTree>
    <p:extLst>
      <p:ext uri="{BB962C8B-B14F-4D97-AF65-F5344CB8AC3E}">
        <p14:creationId xmlns:p14="http://schemas.microsoft.com/office/powerpoint/2010/main" val="740520986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fact that a line is covered by a test set doesn’t tell us all that much about the quality of that testing</a:t>
            </a:r>
          </a:p>
          <a:p>
            <a:endParaRPr lang="en-US" dirty="0"/>
          </a:p>
          <a:p>
            <a:r>
              <a:rPr lang="en-US" dirty="0" smtClean="0"/>
              <a:t>The absence of coverage is more interesting – nothing has hit that line yet!</a:t>
            </a:r>
          </a:p>
          <a:p>
            <a:endParaRPr lang="en-US" dirty="0"/>
          </a:p>
          <a:p>
            <a:r>
              <a:rPr lang="en-US" dirty="0" smtClean="0"/>
              <a:t>Looking at coverage gaps can provide additional test ideas</a:t>
            </a:r>
          </a:p>
        </p:txBody>
      </p:sp>
    </p:spTree>
    <p:extLst>
      <p:ext uri="{BB962C8B-B14F-4D97-AF65-F5344CB8AC3E}">
        <p14:creationId xmlns:p14="http://schemas.microsoft.com/office/powerpoint/2010/main" val="1957012693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some tester tests, using fakes may make some things easier</a:t>
            </a:r>
          </a:p>
          <a:p>
            <a:pPr lvl="1"/>
            <a:r>
              <a:rPr lang="en-US" dirty="0" smtClean="0"/>
              <a:t>Automation that directly interacts with app code</a:t>
            </a:r>
          </a:p>
          <a:p>
            <a:pPr lvl="1"/>
            <a:r>
              <a:rPr lang="en-US" dirty="0" smtClean="0"/>
              <a:t>Highly unstable or unpredictable system components</a:t>
            </a:r>
          </a:p>
          <a:p>
            <a:endParaRPr lang="en-US" dirty="0" smtClean="0"/>
          </a:p>
          <a:p>
            <a:r>
              <a:rPr lang="en-US" dirty="0" smtClean="0"/>
              <a:t>Be careful to not rely too much on fakes though – some testing likely needs to use the real component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61682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Quality?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right functionality working the right way</a:t>
            </a:r>
          </a:p>
          <a:p>
            <a:r>
              <a:rPr lang="en-US" dirty="0" smtClean="0"/>
              <a:t>A solution to a problem the user has</a:t>
            </a:r>
          </a:p>
          <a:p>
            <a:pPr marL="0" indent="0">
              <a:buNone/>
            </a:pPr>
            <a:endParaRPr lang="en-US" sz="4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341436" y="4197323"/>
            <a:ext cx="437495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9600" b="1" cap="none" spc="50" dirty="0" smtClean="0">
                <a:ln w="0"/>
                <a:gradFill flip="none" rotWithShape="1">
                  <a:gsLst>
                    <a:gs pos="0">
                      <a:schemeClr val="bg2"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 Black" panose="020B0A04020102020204" pitchFamily="34" charset="0"/>
              </a:rPr>
              <a:t>Value</a:t>
            </a:r>
            <a:endParaRPr lang="en-US" sz="9600" b="1" cap="none" spc="50" dirty="0">
              <a:ln w="0"/>
              <a:gradFill flip="none" rotWithShape="1">
                <a:gsLst>
                  <a:gs pos="0">
                    <a:schemeClr val="bg2">
                      <a:tint val="66000"/>
                      <a:satMod val="160000"/>
                    </a:schemeClr>
                  </a:gs>
                  <a:gs pos="50000">
                    <a:schemeClr val="bg2">
                      <a:tint val="44500"/>
                      <a:satMod val="160000"/>
                    </a:schemeClr>
                  </a:gs>
                  <a:gs pos="100000">
                    <a:schemeClr val="bg2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>
                <a:glow rad="63500">
                  <a:schemeClr val="accent3">
                    <a:satMod val="175000"/>
                    <a:alpha val="40000"/>
                  </a:schemeClr>
                </a:glow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307853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Everyone on the team is responsible for delivering quality</a:t>
            </a:r>
          </a:p>
          <a:p>
            <a:r>
              <a:rPr lang="en-US" dirty="0" smtClean="0"/>
              <a:t>Developers &amp; testers need to work together to get the information the team needs</a:t>
            </a:r>
          </a:p>
          <a:p>
            <a:r>
              <a:rPr lang="en-US" dirty="0" smtClean="0"/>
              <a:t>&lt;Jason’s points&gt;</a:t>
            </a:r>
          </a:p>
          <a:p>
            <a:r>
              <a:rPr lang="en-US" dirty="0" smtClean="0"/>
              <a:t>Testers can get benefit from “developer”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92899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comes from…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Whole Team</a:t>
            </a:r>
          </a:p>
          <a:p>
            <a:endParaRPr lang="en-US" dirty="0" smtClean="0"/>
          </a:p>
          <a:p>
            <a:r>
              <a:rPr lang="en-US" dirty="0" smtClean="0"/>
              <a:t>Working in a coordinated fashion</a:t>
            </a:r>
          </a:p>
          <a:p>
            <a:endParaRPr lang="en-US" dirty="0"/>
          </a:p>
          <a:p>
            <a:r>
              <a:rPr lang="en-US" dirty="0" smtClean="0"/>
              <a:t>Testing isn’t only quality activity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… but it’s the one we’re talking about today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772" y="854075"/>
            <a:ext cx="1260475" cy="514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63489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point of testing?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isn’t necessarily to prove (or disprove) the app works</a:t>
            </a:r>
          </a:p>
          <a:p>
            <a:endParaRPr lang="en-US" dirty="0" smtClean="0"/>
          </a:p>
          <a:p>
            <a:r>
              <a:rPr lang="en-US" dirty="0" smtClean="0"/>
              <a:t>The goal is to provide information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1600" dirty="0" smtClean="0"/>
          </a:p>
          <a:p>
            <a:r>
              <a:rPr lang="en-US" dirty="0" smtClean="0"/>
              <a:t>Project leadership then can factor this into their decisions</a:t>
            </a:r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36542020"/>
              </p:ext>
            </p:extLst>
          </p:nvPr>
        </p:nvGraphicFramePr>
        <p:xfrm>
          <a:off x="1394527" y="3107341"/>
          <a:ext cx="6096000" cy="16739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668662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Maximizing that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1484313"/>
            <a:ext cx="6520283" cy="4770437"/>
          </a:xfrm>
        </p:spPr>
        <p:txBody>
          <a:bodyPr/>
          <a:lstStyle/>
          <a:p>
            <a:r>
              <a:rPr lang="en-US" dirty="0" smtClean="0"/>
              <a:t>As part of planning, discuss as team</a:t>
            </a:r>
          </a:p>
          <a:p>
            <a:pPr lvl="1"/>
            <a:r>
              <a:rPr lang="en-US" dirty="0" smtClean="0"/>
              <a:t>Who/What/Where/How/When</a:t>
            </a:r>
          </a:p>
          <a:p>
            <a:endParaRPr lang="en-US" dirty="0"/>
          </a:p>
          <a:p>
            <a:r>
              <a:rPr lang="en-US" dirty="0" smtClean="0"/>
              <a:t>Plan testing activities so that </a:t>
            </a:r>
            <a:endParaRPr lang="en-US" dirty="0"/>
          </a:p>
          <a:p>
            <a:pPr lvl="1"/>
            <a:r>
              <a:rPr lang="en-US" dirty="0"/>
              <a:t>P</a:t>
            </a:r>
            <a:r>
              <a:rPr lang="en-US" dirty="0" smtClean="0"/>
              <a:t>eople best suited to get information do so</a:t>
            </a:r>
          </a:p>
          <a:p>
            <a:pPr lvl="1"/>
            <a:r>
              <a:rPr lang="en-US" dirty="0" smtClean="0"/>
              <a:t>Information provided when it is needed</a:t>
            </a:r>
          </a:p>
          <a:p>
            <a:pPr lvl="1"/>
            <a:r>
              <a:rPr lang="en-US" dirty="0" smtClean="0"/>
              <a:t>Duplication only occurs when it provides additional value (different perspectives, different understandings)</a:t>
            </a:r>
          </a:p>
          <a:p>
            <a:pPr lvl="1"/>
            <a:endParaRPr lang="en-US" dirty="0"/>
          </a:p>
          <a:p>
            <a:r>
              <a:rPr lang="en-US" dirty="0" smtClean="0"/>
              <a:t>Ongoing communication between ALL team members is critical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50" b="98500" l="369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210" y="2184848"/>
            <a:ext cx="2154299" cy="317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03378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Focus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We’ll talk about the testers tomorrow</a:t>
            </a:r>
          </a:p>
          <a:p>
            <a:pPr marL="538163" lvl="1" indent="0">
              <a:buNone/>
            </a:pPr>
            <a:r>
              <a:rPr lang="en-US" dirty="0" smtClean="0"/>
              <a:t>(MAL12, 9:30-10:45AM)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205695690"/>
              </p:ext>
            </p:extLst>
          </p:nvPr>
        </p:nvGraphicFramePr>
        <p:xfrm>
          <a:off x="1524000" y="1383738"/>
          <a:ext cx="6096000" cy="3535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656613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feature is done</a:t>
            </a:r>
          </a:p>
          <a:p>
            <a:r>
              <a:rPr lang="en-US" dirty="0" smtClean="0"/>
              <a:t>Whether each component is working the way it’s intended</a:t>
            </a:r>
          </a:p>
          <a:p>
            <a:r>
              <a:rPr lang="en-US" dirty="0" smtClean="0"/>
              <a:t>Whether a change had unanticipated consequences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Unit tests are the primary vehicle to get this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35487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Modern Apps Live! Las Vegas 2013">
  <a:themeElements>
    <a:clrScheme name="">
      <a:dk1>
        <a:srgbClr val="000000"/>
      </a:dk1>
      <a:lt1>
        <a:srgbClr val="FFFFFF"/>
      </a:lt1>
      <a:dk2>
        <a:srgbClr val="000080"/>
      </a:dk2>
      <a:lt2>
        <a:srgbClr val="FFFF00"/>
      </a:lt2>
      <a:accent1>
        <a:srgbClr val="000080"/>
      </a:accent1>
      <a:accent2>
        <a:srgbClr val="3333CC"/>
      </a:accent2>
      <a:accent3>
        <a:srgbClr val="AAAAC0"/>
      </a:accent3>
      <a:accent4>
        <a:srgbClr val="DADADA"/>
      </a:accent4>
      <a:accent5>
        <a:srgbClr val="AAAAC0"/>
      </a:accent5>
      <a:accent6>
        <a:srgbClr val="2D2DB9"/>
      </a:accent6>
      <a:hlink>
        <a:srgbClr val="6699FF"/>
      </a:hlink>
      <a:folHlink>
        <a:srgbClr val="CC0000"/>
      </a:folHlink>
    </a:clrScheme>
    <a:fontScheme name="Visual Studio Live! Las Vegas 201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Visual Studio Live! Las Vegas 201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sual Studio Live! Las Vegas 201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sual Studio Live! Las Vegas 201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sual Studio Live! Las Vegas 201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sual Studio Live! Las Vegas 201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sual Studio Live! Las Vegas 201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sual Studio Live! Las Vegas 201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2073</TotalTime>
  <Words>1188</Words>
  <Application>Microsoft Office PowerPoint</Application>
  <PresentationFormat>On-screen Show (4:3)</PresentationFormat>
  <Paragraphs>237</Paragraphs>
  <Slides>40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Arial Black</vt:lpstr>
      <vt:lpstr>Comic Sans MS</vt:lpstr>
      <vt:lpstr>Consolas</vt:lpstr>
      <vt:lpstr>Franklin Gothic Medium</vt:lpstr>
      <vt:lpstr>Lucida Console</vt:lpstr>
      <vt:lpstr>Times</vt:lpstr>
      <vt:lpstr>Times New Roman</vt:lpstr>
      <vt:lpstr>Modern Apps Live! Las Vegas 2013</vt:lpstr>
      <vt:lpstr>MAL06: Developer Testing</vt:lpstr>
      <vt:lpstr>Intros</vt:lpstr>
      <vt:lpstr>Overview</vt:lpstr>
      <vt:lpstr>What is Quality?</vt:lpstr>
      <vt:lpstr>Quality comes from…</vt:lpstr>
      <vt:lpstr>What’s the point of testing?</vt:lpstr>
      <vt:lpstr>Maximizing that information</vt:lpstr>
      <vt:lpstr>Today’s Focus</vt:lpstr>
      <vt:lpstr>Developer Information</vt:lpstr>
      <vt:lpstr>Why Unit Test?</vt:lpstr>
      <vt:lpstr>Why Unit Tests</vt:lpstr>
      <vt:lpstr>Why Unit Test?</vt:lpstr>
      <vt:lpstr>Why Unit Test?</vt:lpstr>
      <vt:lpstr>Why Unit Test?</vt:lpstr>
      <vt:lpstr>Why Unit Test?</vt:lpstr>
      <vt:lpstr>Why Unit Test?</vt:lpstr>
      <vt:lpstr>Why Unit Test?</vt:lpstr>
      <vt:lpstr>Principles and Techniques</vt:lpstr>
      <vt:lpstr>Principles and Techniques</vt:lpstr>
      <vt:lpstr>Principles and Techniques</vt:lpstr>
      <vt:lpstr>Principles and Techniques</vt:lpstr>
      <vt:lpstr>Principles and Techniques</vt:lpstr>
      <vt:lpstr>Principles and Techniques</vt:lpstr>
      <vt:lpstr>Principles and Techniques</vt:lpstr>
      <vt:lpstr>Principles and Techniques</vt:lpstr>
      <vt:lpstr>Principles and Techniques</vt:lpstr>
      <vt:lpstr>Principles and Techniques</vt:lpstr>
      <vt:lpstr>Principles and Techniques</vt:lpstr>
      <vt:lpstr>Principles and Techniques</vt:lpstr>
      <vt:lpstr>Principles and Techniques</vt:lpstr>
      <vt:lpstr>Principles and Techniques</vt:lpstr>
      <vt:lpstr>Principles and Techniques</vt:lpstr>
      <vt:lpstr>Tools and Frameworks</vt:lpstr>
      <vt:lpstr>Tools and Frameworks</vt:lpstr>
      <vt:lpstr>Demo: Unit Testing in Action</vt:lpstr>
      <vt:lpstr>What about the testers?</vt:lpstr>
      <vt:lpstr>Unit Tests</vt:lpstr>
      <vt:lpstr>Coverage</vt:lpstr>
      <vt:lpstr>Fakes</vt:lpstr>
      <vt:lpstr>Summary</vt:lpstr>
    </vt:vector>
  </TitlesOfParts>
  <Company>1105 Media,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 That is Really Long and Covers Two Lines</dc:title>
  <dc:creator>Brent Sutton</dc:creator>
  <cp:lastModifiedBy>Andy Tinkham</cp:lastModifiedBy>
  <cp:revision>74</cp:revision>
  <dcterms:created xsi:type="dcterms:W3CDTF">2004-06-15T18:50:25Z</dcterms:created>
  <dcterms:modified xsi:type="dcterms:W3CDTF">2013-02-21T20:06:52Z</dcterms:modified>
</cp:coreProperties>
</file>