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318" r:id="rId2"/>
    <p:sldId id="332" r:id="rId3"/>
    <p:sldId id="330" r:id="rId4"/>
    <p:sldId id="335" r:id="rId5"/>
    <p:sldId id="324" r:id="rId6"/>
    <p:sldId id="331" r:id="rId7"/>
    <p:sldId id="325" r:id="rId8"/>
    <p:sldId id="326" r:id="rId9"/>
    <p:sldId id="322" r:id="rId10"/>
    <p:sldId id="329" r:id="rId11"/>
    <p:sldId id="328" r:id="rId12"/>
    <p:sldId id="333" r:id="rId13"/>
    <p:sldId id="337" r:id="rId14"/>
    <p:sldId id="336" r:id="rId15"/>
    <p:sldId id="33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80FF00"/>
    <a:srgbClr val="00FF00"/>
    <a:srgbClr val="669B48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70" d="100"/>
          <a:sy n="70" d="100"/>
        </p:scale>
        <p:origin x="112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smtClean="0"/>
              <a:t>©  2013 Visual Studio Live! All rights reserved.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ln/>
        </p:spPr>
        <p:txBody>
          <a:bodyPr lIns="92614" tIns="47092" rIns="92614" bIns="47092"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8618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9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5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4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0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51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4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894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17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7443" y="1893897"/>
            <a:ext cx="6642997" cy="9794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 smtClean="0">
                <a:solidFill>
                  <a:srgbClr val="FFCC00"/>
                </a:solidFill>
              </a:rPr>
              <a:t>Data Access and SQL Server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97390" y="3864412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Steve Hughes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Practice Lead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767503" y="4977250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Level: </a:t>
            </a:r>
            <a:r>
              <a:rPr lang="en-US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 err="1" smtClean="0"/>
              <a:t>vs</a:t>
            </a:r>
            <a:r>
              <a:rPr lang="en-US" dirty="0" smtClean="0"/>
              <a:t> Manual</a:t>
            </a:r>
          </a:p>
          <a:p>
            <a:pPr lvl="1"/>
            <a:r>
              <a:rPr lang="en-US" dirty="0" smtClean="0"/>
              <a:t>DBA approval of changes</a:t>
            </a:r>
          </a:p>
          <a:p>
            <a:r>
              <a:rPr lang="en-US" dirty="0" smtClean="0"/>
              <a:t>Two DB Targets – Using Publish</a:t>
            </a:r>
          </a:p>
          <a:p>
            <a:pPr lvl="1"/>
            <a:r>
              <a:rPr lang="en-US" dirty="0" smtClean="0"/>
              <a:t>Development Server</a:t>
            </a:r>
          </a:p>
          <a:p>
            <a:pPr lvl="1"/>
            <a:r>
              <a:rPr lang="en-US" dirty="0" smtClean="0"/>
              <a:t>Production Server</a:t>
            </a:r>
          </a:p>
          <a:p>
            <a:r>
              <a:rPr lang="en-US" dirty="0" smtClean="0"/>
              <a:t>Data Tier Application, Why Not?</a:t>
            </a:r>
          </a:p>
          <a:p>
            <a:pPr lvl="1"/>
            <a:r>
              <a:rPr lang="en-US" dirty="0" smtClean="0"/>
              <a:t>Complexity and size of application</a:t>
            </a:r>
          </a:p>
          <a:p>
            <a:r>
              <a:rPr lang="en-US" dirty="0" smtClean="0"/>
              <a:t>Managing Users and Logins</a:t>
            </a:r>
          </a:p>
          <a:p>
            <a:pPr lvl="1"/>
            <a:r>
              <a:rPr lang="en-US" dirty="0" smtClean="0"/>
              <a:t>SQL Database nuances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23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Optimization </a:t>
            </a:r>
            <a:br>
              <a:rPr lang="en-US" dirty="0" smtClean="0"/>
            </a:br>
            <a:r>
              <a:rPr lang="en-US" dirty="0" smtClean="0"/>
              <a:t>and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Your Azure SQL Database</a:t>
            </a:r>
          </a:p>
          <a:p>
            <a:pPr lvl="1"/>
            <a:r>
              <a:rPr lang="en-US" dirty="0" smtClean="0"/>
              <a:t>Data management views</a:t>
            </a:r>
          </a:p>
          <a:p>
            <a:pPr lvl="1"/>
            <a:r>
              <a:rPr lang="en-US" dirty="0" smtClean="0"/>
              <a:t>Windows Azure Management console</a:t>
            </a:r>
          </a:p>
          <a:p>
            <a:pPr lvl="2"/>
            <a:r>
              <a:rPr lang="en-US" dirty="0" smtClean="0"/>
              <a:t>Dashboard, Monitor, Configure</a:t>
            </a:r>
          </a:p>
          <a:p>
            <a:r>
              <a:rPr lang="en-US" dirty="0" smtClean="0"/>
              <a:t>Index strategies</a:t>
            </a:r>
          </a:p>
          <a:p>
            <a:pPr lvl="1"/>
            <a:r>
              <a:rPr lang="en-US" dirty="0" smtClean="0"/>
              <a:t>Indexed for EF access</a:t>
            </a:r>
          </a:p>
          <a:p>
            <a:pPr lvl="1"/>
            <a:r>
              <a:rPr lang="en-US" dirty="0" smtClean="0"/>
              <a:t>Indexed for reporting</a:t>
            </a:r>
          </a:p>
          <a:p>
            <a:r>
              <a:rPr lang="en-US" dirty="0" smtClean="0"/>
              <a:t>Backing Up Azure SQL Databases</a:t>
            </a:r>
          </a:p>
          <a:p>
            <a:pPr lvl="1"/>
            <a:r>
              <a:rPr lang="en-US" dirty="0" smtClean="0"/>
              <a:t>BACPAC </a:t>
            </a:r>
            <a:r>
              <a:rPr lang="en-US" dirty="0" err="1" smtClean="0"/>
              <a:t>vs</a:t>
            </a:r>
            <a:r>
              <a:rPr lang="en-US" dirty="0" smtClean="0"/>
              <a:t> data migration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04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Storage </a:t>
            </a:r>
            <a:r>
              <a:rPr lang="en-US" dirty="0" err="1" smtClean="0"/>
              <a:t>vs</a:t>
            </a:r>
            <a:r>
              <a:rPr lang="en-US" dirty="0" smtClean="0"/>
              <a:t> SQL Database</a:t>
            </a:r>
          </a:p>
          <a:p>
            <a:pPr lvl="1"/>
            <a:r>
              <a:rPr lang="en-US" dirty="0" smtClean="0"/>
              <a:t>Why or why not?</a:t>
            </a:r>
          </a:p>
          <a:p>
            <a:r>
              <a:rPr lang="en-US" dirty="0" smtClean="0"/>
              <a:t>Intelligent Use of Storage Technology</a:t>
            </a:r>
          </a:p>
          <a:p>
            <a:pPr lvl="1"/>
            <a:r>
              <a:rPr lang="en-US" dirty="0" smtClean="0"/>
              <a:t>Using blob storage for images</a:t>
            </a:r>
          </a:p>
          <a:p>
            <a:pPr lvl="1"/>
            <a:r>
              <a:rPr lang="en-US" dirty="0" smtClean="0"/>
              <a:t>Using blog storage for DB backups via </a:t>
            </a:r>
            <a:r>
              <a:rPr lang="en-US" dirty="0" err="1" smtClean="0"/>
              <a:t>bacpac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5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from 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Azure Storage data into the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EF with </a:t>
            </a:r>
            <a:r>
              <a:rPr lang="en-US" dirty="0" err="1" smtClean="0"/>
              <a:t>OData</a:t>
            </a:r>
            <a:endParaRPr lang="en-US" dirty="0" smtClean="0"/>
          </a:p>
          <a:p>
            <a:pPr lvl="1"/>
            <a:r>
              <a:rPr lang="en-US" dirty="0" smtClean="0"/>
              <a:t>Blob Service REST API</a:t>
            </a:r>
            <a:endParaRPr lang="en-US" dirty="0" smtClean="0"/>
          </a:p>
          <a:p>
            <a:r>
              <a:rPr lang="en-US" dirty="0" smtClean="0"/>
              <a:t>Linking to Azure Storage data in the </a:t>
            </a:r>
            <a:r>
              <a:rPr lang="en-US" dirty="0" smtClean="0"/>
              <a:t>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0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Proofing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for data size</a:t>
            </a:r>
          </a:p>
          <a:p>
            <a:pPr lvl="1"/>
            <a:r>
              <a:rPr lang="en-US" dirty="0" smtClean="0"/>
              <a:t>Azure SQL Database size limitations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smtClean="0"/>
              <a:t>Migrating to on premise or VM if required</a:t>
            </a:r>
          </a:p>
          <a:p>
            <a:r>
              <a:rPr lang="en-US" dirty="0" smtClean="0"/>
              <a:t>Scaling for data users</a:t>
            </a:r>
          </a:p>
          <a:p>
            <a:pPr lvl="1"/>
            <a:r>
              <a:rPr lang="en-US" dirty="0" smtClean="0"/>
              <a:t>Performance considerations</a:t>
            </a:r>
          </a:p>
          <a:p>
            <a:r>
              <a:rPr lang="en-US" dirty="0" smtClean="0"/>
              <a:t>Expanding reporting capability</a:t>
            </a:r>
          </a:p>
          <a:p>
            <a:pPr lvl="1"/>
            <a:r>
              <a:rPr lang="en-US" dirty="0" smtClean="0"/>
              <a:t>Adding a data mart or data warehouse</a:t>
            </a:r>
          </a:p>
          <a:p>
            <a:pPr lvl="1"/>
            <a:r>
              <a:rPr lang="en-US" dirty="0" smtClean="0"/>
              <a:t>BI strategies covered in more detail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15276706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2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Methodology</a:t>
            </a:r>
          </a:p>
          <a:p>
            <a:r>
              <a:rPr lang="en-US" dirty="0" smtClean="0"/>
              <a:t>Database Design Strategy</a:t>
            </a:r>
          </a:p>
          <a:p>
            <a:r>
              <a:rPr lang="en-US" dirty="0" smtClean="0"/>
              <a:t>Target Database Platform</a:t>
            </a:r>
          </a:p>
          <a:p>
            <a:r>
              <a:rPr lang="en-US" dirty="0" smtClean="0"/>
              <a:t>Build and Deployment of the Database</a:t>
            </a:r>
          </a:p>
          <a:p>
            <a:r>
              <a:rPr lang="en-US" dirty="0" smtClean="0"/>
              <a:t>Additional Storage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5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drives the design of the database?</a:t>
            </a:r>
          </a:p>
          <a:p>
            <a:r>
              <a:rPr lang="en-US" dirty="0" smtClean="0"/>
              <a:t>Where should the data be located?</a:t>
            </a:r>
          </a:p>
          <a:p>
            <a:r>
              <a:rPr lang="en-US" dirty="0" smtClean="0"/>
              <a:t>What kind of data?</a:t>
            </a:r>
          </a:p>
          <a:p>
            <a:r>
              <a:rPr lang="en-US" dirty="0" smtClean="0"/>
              <a:t>Which is first, DB design or Data Access?</a:t>
            </a:r>
          </a:p>
          <a:p>
            <a:r>
              <a:rPr lang="en-US" dirty="0" smtClean="0"/>
              <a:t>How much influence should the data access technology have over the database?</a:t>
            </a:r>
          </a:p>
          <a:p>
            <a:r>
              <a:rPr lang="en-US" dirty="0" smtClean="0"/>
              <a:t>Normalization or object oriented?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4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Data Access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efficiencies</a:t>
            </a:r>
          </a:p>
          <a:p>
            <a:r>
              <a:rPr lang="en-US" dirty="0" smtClean="0"/>
              <a:t>Database performance</a:t>
            </a:r>
          </a:p>
          <a:p>
            <a:r>
              <a:rPr lang="en-US" dirty="0" smtClean="0"/>
              <a:t>Flexible implementation</a:t>
            </a:r>
          </a:p>
          <a:p>
            <a:pPr lvl="1"/>
            <a:r>
              <a:rPr lang="en-US" dirty="0" smtClean="0"/>
              <a:t>Supports code generation</a:t>
            </a:r>
          </a:p>
          <a:p>
            <a:pPr lvl="1"/>
            <a:r>
              <a:rPr lang="en-US" dirty="0" smtClean="0"/>
              <a:t>Supports prebuilt database</a:t>
            </a:r>
          </a:p>
          <a:p>
            <a:r>
              <a:rPr lang="en-US" dirty="0" smtClean="0"/>
              <a:t>Separate database interaction from development</a:t>
            </a:r>
          </a:p>
          <a:p>
            <a:pPr lvl="1"/>
            <a:r>
              <a:rPr lang="en-US" dirty="0" smtClean="0"/>
              <a:t>Code to work with data without regard for the database SQL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Access: 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LINQ query support</a:t>
            </a:r>
          </a:p>
          <a:p>
            <a:r>
              <a:rPr lang="en-US" dirty="0" err="1" smtClean="0"/>
              <a:t>Mockable</a:t>
            </a:r>
            <a:r>
              <a:rPr lang="en-US" dirty="0" smtClean="0"/>
              <a:t> for Unit Testing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for developer-driven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Speeds overall development of application</a:t>
            </a:r>
            <a:endParaRPr lang="en-US" dirty="0"/>
          </a:p>
          <a:p>
            <a:r>
              <a:rPr lang="en-US" dirty="0" smtClean="0"/>
              <a:t>Ease </a:t>
            </a:r>
            <a:r>
              <a:rPr lang="en-US" dirty="0"/>
              <a:t>of deployment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b="0" dirty="0"/>
              <a:t>The</a:t>
            </a:r>
            <a:r>
              <a:rPr lang="en-US" sz="1600" b="0" dirty="0" smtClean="0"/>
              <a:t> EF was specifically structured to </a:t>
            </a:r>
            <a:r>
              <a:rPr lang="en-US" sz="1600" dirty="0" smtClean="0"/>
              <a:t>separate the process of mapping queries/shaping results from building objects </a:t>
            </a:r>
            <a:r>
              <a:rPr lang="en-US" sz="1600" dirty="0"/>
              <a:t>and tracking changes</a:t>
            </a:r>
            <a:r>
              <a:rPr lang="en-US" sz="1600" b="0" dirty="0"/>
              <a:t>.  This makes it easier to create a conceptual model which is how you want to think about your data and then reuse that conceptual model for a number of other services besides just building objects</a:t>
            </a:r>
            <a:r>
              <a:rPr lang="en-US" sz="1600" b="0" dirty="0" smtClean="0"/>
              <a:t>.  (Source:  Daniels </a:t>
            </a:r>
            <a:r>
              <a:rPr lang="en-US" sz="1600" b="0" dirty="0" err="1" smtClean="0"/>
              <a:t>Simmon</a:t>
            </a:r>
            <a:r>
              <a:rPr lang="en-US" sz="1600" b="0" dirty="0" smtClean="0"/>
              <a:t> – MSDN Blogs)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0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 or the Egg?</a:t>
            </a:r>
            <a:br>
              <a:rPr lang="en-US" dirty="0" smtClean="0"/>
            </a:br>
            <a:r>
              <a:rPr lang="en-US" dirty="0" smtClean="0"/>
              <a:t>Code first or database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Code Generation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vs</a:t>
            </a:r>
            <a:r>
              <a:rPr lang="en-US" dirty="0" smtClean="0"/>
              <a:t> DBA Code Generation</a:t>
            </a:r>
          </a:p>
          <a:p>
            <a:pPr lvl="1"/>
            <a:r>
              <a:rPr lang="en-US" dirty="0" smtClean="0"/>
              <a:t>EF – Code First</a:t>
            </a:r>
          </a:p>
          <a:p>
            <a:pPr lvl="1"/>
            <a:r>
              <a:rPr lang="en-US" dirty="0" smtClean="0"/>
              <a:t>EF – Model First</a:t>
            </a:r>
          </a:p>
          <a:p>
            <a:pPr lvl="1"/>
            <a:r>
              <a:rPr lang="en-US" dirty="0" smtClean="0"/>
              <a:t>DBA – Database First</a:t>
            </a:r>
          </a:p>
          <a:p>
            <a:r>
              <a:rPr lang="en-US" dirty="0" smtClean="0"/>
              <a:t>Decision Criteria</a:t>
            </a:r>
          </a:p>
          <a:p>
            <a:pPr lvl="1"/>
            <a:r>
              <a:rPr lang="en-US" dirty="0" smtClean="0"/>
              <a:t>Resource Availability</a:t>
            </a:r>
          </a:p>
          <a:p>
            <a:pPr lvl="1"/>
            <a:r>
              <a:rPr lang="en-US" dirty="0" smtClean="0"/>
              <a:t>Design Quality</a:t>
            </a:r>
          </a:p>
          <a:p>
            <a:pPr lvl="1"/>
            <a:r>
              <a:rPr lang="en-US" smtClean="0"/>
              <a:t>Existing Database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6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 Considerations</a:t>
            </a:r>
          </a:p>
          <a:p>
            <a:pPr lvl="1"/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Data Quality</a:t>
            </a:r>
          </a:p>
          <a:p>
            <a:pPr lvl="1"/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Durability</a:t>
            </a:r>
          </a:p>
          <a:p>
            <a:r>
              <a:rPr lang="en-US" dirty="0" smtClean="0"/>
              <a:t>Designed from UX to DB to EF Model</a:t>
            </a:r>
          </a:p>
          <a:p>
            <a:pPr lvl="1"/>
            <a:r>
              <a:rPr lang="en-US" dirty="0" smtClean="0"/>
              <a:t>Collaborative DB Design</a:t>
            </a:r>
          </a:p>
          <a:p>
            <a:pPr lvl="1"/>
            <a:r>
              <a:rPr lang="en-US" dirty="0" smtClean="0"/>
              <a:t>Final Result Created by DBA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7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Data Tools</a:t>
            </a:r>
          </a:p>
          <a:p>
            <a:pPr lvl="1"/>
            <a:r>
              <a:rPr lang="en-US" dirty="0" smtClean="0"/>
              <a:t>Script </a:t>
            </a:r>
            <a:r>
              <a:rPr lang="en-US" dirty="0" err="1" smtClean="0"/>
              <a:t>vs</a:t>
            </a:r>
            <a:r>
              <a:rPr lang="en-US" dirty="0" smtClean="0"/>
              <a:t> Table Design</a:t>
            </a:r>
          </a:p>
          <a:p>
            <a:pPr lvl="1"/>
            <a:r>
              <a:rPr lang="en-US" dirty="0" smtClean="0"/>
              <a:t>Combination of both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Building the Database</a:t>
            </a:r>
          </a:p>
          <a:p>
            <a:r>
              <a:rPr lang="en-US" dirty="0" smtClean="0"/>
              <a:t>Stored Procedures, When and Why?</a:t>
            </a:r>
          </a:p>
          <a:p>
            <a:pPr lvl="1"/>
            <a:r>
              <a:rPr lang="en-US" dirty="0" smtClean="0"/>
              <a:t>EF generated queries </a:t>
            </a:r>
            <a:r>
              <a:rPr lang="en-US" dirty="0" err="1" smtClean="0"/>
              <a:t>vs</a:t>
            </a:r>
            <a:r>
              <a:rPr lang="en-US" dirty="0" smtClean="0"/>
              <a:t> stored procedures</a:t>
            </a:r>
          </a:p>
          <a:p>
            <a:r>
              <a:rPr lang="en-US" dirty="0" smtClean="0"/>
              <a:t>Source Control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0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DB Platform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Options:</a:t>
            </a:r>
          </a:p>
          <a:p>
            <a:pPr lvl="1"/>
            <a:r>
              <a:rPr lang="en-US" dirty="0" smtClean="0"/>
              <a:t>1. SQL Server on Premise</a:t>
            </a:r>
          </a:p>
          <a:p>
            <a:pPr lvl="1"/>
            <a:r>
              <a:rPr lang="en-US" dirty="0" smtClean="0"/>
              <a:t>2. SQL Server in an Azure VM</a:t>
            </a:r>
          </a:p>
          <a:p>
            <a:pPr lvl="1"/>
            <a:r>
              <a:rPr lang="en-US" dirty="0" smtClean="0"/>
              <a:t>3. Azure SQL Database</a:t>
            </a:r>
          </a:p>
          <a:p>
            <a:r>
              <a:rPr lang="en-US" dirty="0" smtClean="0"/>
              <a:t>Decision Criteria</a:t>
            </a:r>
          </a:p>
          <a:p>
            <a:pPr lvl="1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Licensing, hardware, maintenance</a:t>
            </a:r>
          </a:p>
          <a:p>
            <a:pPr lvl="1"/>
            <a:r>
              <a:rPr lang="en-US" dirty="0" smtClean="0"/>
              <a:t>User Experience</a:t>
            </a:r>
            <a:endParaRPr lang="en-US" dirty="0"/>
          </a:p>
          <a:p>
            <a:pPr lvl="2"/>
            <a:r>
              <a:rPr lang="en-US" dirty="0" smtClean="0"/>
              <a:t>Performance, accessibility, proximity</a:t>
            </a:r>
            <a:endParaRPr lang="en-US" dirty="0"/>
          </a:p>
          <a:p>
            <a:pPr lvl="1"/>
            <a:r>
              <a:rPr lang="en-US" dirty="0" smtClean="0"/>
              <a:t>Ease of Use</a:t>
            </a:r>
            <a:endParaRPr lang="en-US" dirty="0"/>
          </a:p>
          <a:p>
            <a:pPr lvl="2"/>
            <a:r>
              <a:rPr lang="en-US" dirty="0" smtClean="0"/>
              <a:t>Design tools, deployment options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pps Live! Las Vegas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510</Words>
  <Application>Microsoft Office PowerPoint</Application>
  <PresentationFormat>On-screen Show (4:3)</PresentationFormat>
  <Paragraphs>120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Franklin Gothic Medium</vt:lpstr>
      <vt:lpstr>Lucida Console</vt:lpstr>
      <vt:lpstr>Times</vt:lpstr>
      <vt:lpstr>Times New Roman</vt:lpstr>
      <vt:lpstr>Modern Apps Live! Las Vegas 2013</vt:lpstr>
      <vt:lpstr>Data Access and SQL Server</vt:lpstr>
      <vt:lpstr>Topics for the Session</vt:lpstr>
      <vt:lpstr>Some of the questions…</vt:lpstr>
      <vt:lpstr>Goals of Data Access Framework</vt:lpstr>
      <vt:lpstr>Data Access:  Entity Framework</vt:lpstr>
      <vt:lpstr>Chicken or the Egg? Code first or database first?</vt:lpstr>
      <vt:lpstr>Designing the Database</vt:lpstr>
      <vt:lpstr>Building the Database</vt:lpstr>
      <vt:lpstr>Target DB Platform</vt:lpstr>
      <vt:lpstr>Deploying the Database</vt:lpstr>
      <vt:lpstr>Database Optimization  and Maintenance</vt:lpstr>
      <vt:lpstr>Using Azure Storage</vt:lpstr>
      <vt:lpstr>Retrieving Data from Azure Storage</vt:lpstr>
      <vt:lpstr>Enterprise Proofing Your Database</vt:lpstr>
      <vt:lpstr>Q &amp; A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Brent Sutton</dc:creator>
  <cp:lastModifiedBy>Steve Hughes</cp:lastModifiedBy>
  <cp:revision>79</cp:revision>
  <dcterms:created xsi:type="dcterms:W3CDTF">2004-06-15T18:50:25Z</dcterms:created>
  <dcterms:modified xsi:type="dcterms:W3CDTF">2013-02-27T23:32:14Z</dcterms:modified>
</cp:coreProperties>
</file>