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92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76" r:id="rId32"/>
    <p:sldId id="291" r:id="rId33"/>
    <p:sldId id="289" r:id="rId34"/>
    <p:sldId id="290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2705" autoAdjust="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65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1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8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91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4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2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7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13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8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89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61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93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40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63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3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01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63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-223837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75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60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3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6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8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allenconway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genic.com/Resources/WhitePapers/ChoosingTheRightMobileTechnolog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>
                <a:solidFill>
                  <a:srgbClr val="FFFF00"/>
                </a:solidFill>
              </a:rPr>
              <a:t>Modern App Development - Building a Modern Web Application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Allen Conway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+mn-cs"/>
              </a:rPr>
              <a:t>Senior Consultant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07" y="1113238"/>
            <a:ext cx="1315083" cy="20796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SPAs in the Enterprise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popular SPAs</a:t>
            </a:r>
          </a:p>
          <a:p>
            <a:pPr lvl="1"/>
            <a:r>
              <a:rPr lang="en-US" dirty="0"/>
              <a:t>Gmail, Twitter, and Google Maps</a:t>
            </a:r>
          </a:p>
          <a:p>
            <a:r>
              <a:rPr lang="en-US" dirty="0"/>
              <a:t>Making that accounting, shipment tracking, inventory, etc. application as a SPA</a:t>
            </a:r>
          </a:p>
          <a:p>
            <a:r>
              <a:rPr lang="en-US" dirty="0"/>
              <a:t>Considerations before making that next application a SPA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273450"/>
            <a:ext cx="2576513" cy="17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8150"/>
            <a:ext cx="1216745" cy="1125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SPAs are…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Lean, mean, fighting machines!</a:t>
            </a:r>
          </a:p>
          <a:p>
            <a:r>
              <a:rPr lang="en-US" dirty="0"/>
              <a:t>SPAs are fluid 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/>
              <a:t>SPA 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42859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Disadvantages and Challenges of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SPAs</a:t>
            </a:r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4" y="3905739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932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2"/>
            <a:ext cx="8229600" cy="31951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VS.NET 2013 </a:t>
            </a:r>
            <a:r>
              <a:rPr lang="en-US" i="1" dirty="0" smtClean="0"/>
              <a:t>technically </a:t>
            </a:r>
            <a:r>
              <a:rPr lang="en-US" dirty="0" smtClean="0"/>
              <a:t>has a SPA template</a:t>
            </a:r>
          </a:p>
          <a:p>
            <a:pPr lvl="1"/>
            <a:r>
              <a:rPr lang="en-US" dirty="0" smtClean="0"/>
              <a:t>Biggest Swiss army knife you’ve ever seen</a:t>
            </a:r>
          </a:p>
          <a:p>
            <a:r>
              <a:rPr lang="en-US" dirty="0" smtClean="0"/>
              <a:t>Begin with an empty </a:t>
            </a:r>
            <a:r>
              <a:rPr lang="en-US" sz="3400" dirty="0" smtClean="0"/>
              <a:t>ASP.NET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Pull in only what is needed</a:t>
            </a:r>
          </a:p>
          <a:p>
            <a:pPr lvl="1"/>
            <a:r>
              <a:rPr lang="en-US" dirty="0" smtClean="0"/>
              <a:t>Start with JS Framework, Bootstrap, Modernizr, Typescript definitions</a:t>
            </a:r>
          </a:p>
          <a:p>
            <a:r>
              <a:rPr lang="en-US" dirty="0" smtClean="0"/>
              <a:t>If unsure of where to start, work backwards cleaning house in SPA template</a:t>
            </a:r>
          </a:p>
          <a:p>
            <a:pPr lvl="1"/>
            <a:r>
              <a:rPr lang="en-US" dirty="0" smtClean="0"/>
              <a:t>Strip out what isn’t needed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10602"/>
            <a:ext cx="6686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92D050"/>
                </a:solidFill>
              </a:rPr>
              <a:t>https://github.com/AllenConway/SPABasicTemplate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Building a SPA from the ground up</a:t>
            </a:r>
          </a:p>
        </p:txBody>
      </p:sp>
    </p:spTree>
    <p:extLst>
      <p:ext uri="{BB962C8B-B14F-4D97-AF65-F5344CB8AC3E}">
        <p14:creationId xmlns:p14="http://schemas.microsoft.com/office/powerpoint/2010/main" val="184934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5253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Websites</a:t>
            </a:r>
          </a:p>
        </p:txBody>
      </p:sp>
    </p:spTree>
    <p:extLst>
      <p:ext uri="{BB962C8B-B14F-4D97-AF65-F5344CB8AC3E}">
        <p14:creationId xmlns:p14="http://schemas.microsoft.com/office/powerpoint/2010/main" val="36081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Notification support</a:t>
            </a:r>
          </a:p>
          <a:p>
            <a:r>
              <a:rPr lang="en-US" dirty="0" smtClean="0"/>
              <a:t>Fastest way to get up and running</a:t>
            </a:r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5" y="1113259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53058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 bwMode="auto">
          <a:xfrm>
            <a:off x="4105275" y="1171575"/>
            <a:ext cx="685800" cy="685800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62375" y="2524126"/>
            <a:ext cx="1371600" cy="714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000000"/>
                </a:solidFill>
              </a:rPr>
              <a:t>STS Provider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64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Facebook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102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Custom Application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4266438" y="1919098"/>
            <a:ext cx="363474" cy="557403"/>
          </a:xfrm>
          <a:prstGeom prst="down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1075" y="2044742"/>
            <a:ext cx="874085" cy="300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Login Info</a:t>
            </a:r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2543175" y="2757488"/>
            <a:ext cx="1104900" cy="709613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3467481" y="3326130"/>
            <a:ext cx="980694" cy="548640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1" y="3429000"/>
            <a:ext cx="596510" cy="3000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13" name="Bent-Up Arrow 12"/>
          <p:cNvSpPr/>
          <p:nvPr/>
        </p:nvSpPr>
        <p:spPr bwMode="auto">
          <a:xfrm rot="10800000" flipH="1">
            <a:off x="5323192" y="2757488"/>
            <a:ext cx="1139520" cy="671513"/>
          </a:xfrm>
          <a:prstGeom prst="bentUpArrow">
            <a:avLst>
              <a:gd name="adj1" fmla="val 25000"/>
              <a:gd name="adj2" fmla="val 22396"/>
              <a:gd name="adj3" fmla="val 25000"/>
            </a:avLst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3467481" y="3995737"/>
            <a:ext cx="2218944" cy="280988"/>
          </a:xfrm>
          <a:prstGeom prst="left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Secure Token Service</a:t>
            </a:r>
          </a:p>
        </p:txBody>
      </p:sp>
    </p:spTree>
    <p:extLst>
      <p:ext uri="{BB962C8B-B14F-4D97-AF65-F5344CB8AC3E}">
        <p14:creationId xmlns:p14="http://schemas.microsoft.com/office/powerpoint/2010/main" val="334816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Leverage multiple mainstream identity providers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Hand roll in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Table permissions on Azure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smtClean="0"/>
              <a:t>scripts </a:t>
            </a:r>
            <a:r>
              <a:rPr lang="en-US" dirty="0"/>
              <a:t>in </a:t>
            </a:r>
            <a:r>
              <a:rPr lang="en-US" dirty="0" smtClean="0"/>
              <a:t>Azure</a:t>
            </a:r>
          </a:p>
          <a:p>
            <a:r>
              <a:rPr lang="en-US" dirty="0" smtClean="0"/>
              <a:t>Leverage HTML5 Local Storage</a:t>
            </a:r>
          </a:p>
          <a:p>
            <a:pPr lvl="1"/>
            <a:r>
              <a:rPr lang="en-US" dirty="0" smtClean="0"/>
              <a:t>Store JWT from AMS</a:t>
            </a:r>
          </a:p>
          <a:p>
            <a:pPr lvl="2"/>
            <a:r>
              <a:rPr lang="en-US" dirty="0"/>
              <a:t>https://github.com/Magenic/JWTvalidator</a:t>
            </a:r>
            <a:endParaRPr lang="en-US" dirty="0" smtClean="0"/>
          </a:p>
          <a:p>
            <a:r>
              <a:rPr lang="en-US" dirty="0" smtClean="0"/>
              <a:t>[DEMO]</a:t>
            </a:r>
            <a:endParaRPr lang="en-US" dirty="0"/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5" y="1113259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Mobile Services Security</a:t>
            </a:r>
          </a:p>
        </p:txBody>
      </p:sp>
    </p:spTree>
    <p:extLst>
      <p:ext uri="{BB962C8B-B14F-4D97-AF65-F5344CB8AC3E}">
        <p14:creationId xmlns:p14="http://schemas.microsoft.com/office/powerpoint/2010/main" val="30553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Let’s not sugar coat it – we need JS</a:t>
            </a:r>
          </a:p>
          <a:p>
            <a:r>
              <a:rPr lang="en-US" dirty="0"/>
              <a:t> </a:t>
            </a:r>
            <a:r>
              <a:rPr lang="en-US" strike="sngStrike" dirty="0"/>
              <a:t>Object.prototype.__proto__</a:t>
            </a:r>
          </a:p>
          <a:p>
            <a:r>
              <a:rPr lang="en-US" dirty="0"/>
              <a:t>Follow mainstream JS patterns </a:t>
            </a:r>
          </a:p>
          <a:p>
            <a:pPr lvl="1"/>
            <a:r>
              <a:rPr lang="en-US" dirty="0"/>
              <a:t>Modules (Module &amp; Revealing Module Patterns)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Promises</a:t>
            </a:r>
          </a:p>
          <a:p>
            <a:r>
              <a:rPr lang="en-US" dirty="0"/>
              <a:t>Leverage JS SPA </a:t>
            </a:r>
            <a:r>
              <a:rPr lang="en-US" dirty="0" smtClean="0"/>
              <a:t>frameworks and Libraries</a:t>
            </a:r>
            <a:endParaRPr lang="en-US" dirty="0"/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Durandal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Ember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JavaScript and SPAs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63" y="29539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71950"/>
            <a:ext cx="2965070" cy="7430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Avoiding JavaScript Goo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Understand the global/public nature of JS</a:t>
            </a:r>
          </a:p>
          <a:p>
            <a:pPr lvl="1"/>
            <a:r>
              <a:rPr lang="en-US" dirty="0"/>
              <a:t>Prevent stepping on our own toes</a:t>
            </a:r>
          </a:p>
          <a:p>
            <a:r>
              <a:rPr lang="en-US" dirty="0"/>
              <a:t>Avoid polluting the global namespace </a:t>
            </a:r>
          </a:p>
          <a:p>
            <a:pPr lvl="1"/>
            <a:r>
              <a:rPr lang="en-US" dirty="0"/>
              <a:t>Window object</a:t>
            </a:r>
          </a:p>
          <a:p>
            <a:r>
              <a:rPr lang="en-US" dirty="0"/>
              <a:t>Issues in global namespace</a:t>
            </a:r>
          </a:p>
          <a:p>
            <a:pPr lvl="1"/>
            <a:r>
              <a:rPr lang="en-US" dirty="0"/>
              <a:t>Name collisions and unexpected behavior</a:t>
            </a:r>
          </a:p>
          <a:p>
            <a:r>
              <a:rPr lang="en-US" dirty="0"/>
              <a:t>IIFE - "Immediately-Invoked Function Expression“</a:t>
            </a:r>
          </a:p>
          <a:p>
            <a:pPr lvl="1"/>
            <a:r>
              <a:rPr lang="en-US" dirty="0"/>
              <a:t>Used widely in Angular to define modules</a:t>
            </a:r>
          </a:p>
        </p:txBody>
      </p:sp>
    </p:spTree>
    <p:extLst>
      <p:ext uri="{BB962C8B-B14F-4D97-AF65-F5344CB8AC3E}">
        <p14:creationId xmlns:p14="http://schemas.microsoft.com/office/powerpoint/2010/main" val="33276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2390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 smtClean="0"/>
              <a:t>Familiar paradigms</a:t>
            </a:r>
            <a:endParaRPr lang="en-US" dirty="0"/>
          </a:p>
          <a:p>
            <a:r>
              <a:rPr lang="en-US" dirty="0"/>
              <a:t>Leverage your C#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TypeScript with AngularJS</a:t>
            </a:r>
          </a:p>
          <a:p>
            <a:pPr lvl="1"/>
            <a:r>
              <a:rPr lang="en-US" dirty="0" smtClean="0"/>
              <a:t>Module = app</a:t>
            </a:r>
          </a:p>
          <a:p>
            <a:pPr lvl="1"/>
            <a:r>
              <a:rPr lang="en-US" dirty="0" smtClean="0"/>
              <a:t>Class = controller, service, etc.</a:t>
            </a:r>
          </a:p>
          <a:p>
            <a:r>
              <a:rPr lang="en-US" dirty="0" smtClean="0"/>
              <a:t>TypeLITE</a:t>
            </a:r>
          </a:p>
          <a:p>
            <a:pPr lvl="1"/>
            <a:r>
              <a:rPr lang="en-US" dirty="0" smtClean="0"/>
              <a:t>Generates TypeScript </a:t>
            </a:r>
            <a:r>
              <a:rPr lang="en-US" dirty="0"/>
              <a:t>definitions from .NET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216303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SPA Framework Popularity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4948"/>
            <a:ext cx="2971800" cy="1695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36" y="3090989"/>
            <a:ext cx="3059744" cy="1699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64948"/>
            <a:ext cx="3051580" cy="1695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92927"/>
            <a:ext cx="2971800" cy="17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Complete client side MV</a:t>
            </a:r>
            <a:r>
              <a:rPr lang="en-US" i="1" dirty="0"/>
              <a:t>W</a:t>
            </a:r>
            <a:r>
              <a:rPr lang="en-US" dirty="0"/>
              <a:t> framework for creating SPAs</a:t>
            </a:r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Directives are intermediary to provide </a:t>
            </a:r>
            <a:r>
              <a:rPr lang="en-US" dirty="0" smtClean="0"/>
              <a:t>SoC</a:t>
            </a:r>
            <a:endParaRPr lang="en-US" dirty="0"/>
          </a:p>
          <a:p>
            <a:r>
              <a:rPr lang="en-US" dirty="0"/>
              <a:t>ng-* nomenclature defines an Angular directive</a:t>
            </a:r>
          </a:p>
          <a:p>
            <a:r>
              <a:rPr lang="en-US" dirty="0"/>
              <a:t>M</a:t>
            </a:r>
            <a:r>
              <a:rPr lang="en-US" dirty="0" smtClean="0"/>
              <a:t>arkers </a:t>
            </a:r>
            <a:r>
              <a:rPr lang="en-US" dirty="0"/>
              <a:t>on a DOM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operate on the global namespace</a:t>
            </a:r>
          </a:p>
          <a:p>
            <a:r>
              <a:rPr lang="en-US" dirty="0"/>
              <a:t>Everything inside of the ng-app directive will be controlled by </a:t>
            </a:r>
            <a:r>
              <a:rPr lang="en-US" dirty="0" smtClean="0"/>
              <a:t>Angular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Directives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HTML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Angular </a:t>
            </a:r>
            <a:r>
              <a:rPr lang="en-US" dirty="0"/>
              <a:t>directives,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atabinding </a:t>
            </a:r>
            <a:r>
              <a:rPr lang="en-US" dirty="0"/>
              <a:t>{{}},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ontrols</a:t>
            </a:r>
            <a:endParaRPr lang="en-US" dirty="0"/>
          </a:p>
          <a:p>
            <a:r>
              <a:rPr lang="en-US" dirty="0" smtClean="0"/>
              <a:t>Template is combined with information </a:t>
            </a:r>
            <a:r>
              <a:rPr lang="en-US" dirty="0"/>
              <a:t>from the model and </a:t>
            </a:r>
            <a:r>
              <a:rPr lang="en-US" dirty="0" smtClean="0"/>
              <a:t>controller to render view</a:t>
            </a:r>
          </a:p>
          <a:p>
            <a:r>
              <a:rPr lang="en-US" dirty="0" smtClean="0"/>
              <a:t>Main template will contain overall layout </a:t>
            </a:r>
          </a:p>
          <a:p>
            <a:pPr lvl="1"/>
            <a:r>
              <a:rPr lang="en-US" dirty="0" smtClean="0"/>
              <a:t>HTML</a:t>
            </a:r>
            <a:r>
              <a:rPr lang="en-US" dirty="0"/>
              <a:t>, CSS, and Angular directives</a:t>
            </a:r>
          </a:p>
          <a:p>
            <a:r>
              <a:rPr lang="en-US" dirty="0" smtClean="0"/>
              <a:t>“Partial” views loaded from ng-view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Templates/Views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 function used </a:t>
            </a:r>
            <a:r>
              <a:rPr lang="en-US" dirty="0"/>
              <a:t>to augment the Angular Scope</a:t>
            </a:r>
          </a:p>
          <a:p>
            <a:r>
              <a:rPr lang="en-US" dirty="0" smtClean="0"/>
              <a:t>Provides the </a:t>
            </a:r>
            <a:r>
              <a:rPr lang="en-US" dirty="0"/>
              <a:t>application behavior that supports the declarative markup in the template</a:t>
            </a:r>
          </a:p>
          <a:p>
            <a:r>
              <a:rPr lang="en-US" dirty="0" smtClean="0"/>
              <a:t>ng-controller directive</a:t>
            </a:r>
          </a:p>
          <a:p>
            <a:r>
              <a:rPr lang="en-US" dirty="0" smtClean="0"/>
              <a:t>Use an IIFE to prevent pollution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routeprovider to specify a controller for a </a:t>
            </a:r>
            <a:r>
              <a:rPr lang="en-US" dirty="0" smtClean="0"/>
              <a:t>template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Controllers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Encapsulate data and behavior </a:t>
            </a:r>
          </a:p>
          <a:p>
            <a:r>
              <a:rPr lang="en-US" dirty="0"/>
              <a:t>Model does not touch HTML</a:t>
            </a:r>
          </a:p>
          <a:p>
            <a:r>
              <a:rPr lang="en-US" dirty="0"/>
              <a:t>Data binding moves model data to the </a:t>
            </a:r>
            <a:r>
              <a:rPr lang="en-US" dirty="0" smtClean="0"/>
              <a:t>view</a:t>
            </a:r>
          </a:p>
          <a:p>
            <a:r>
              <a:rPr lang="en-US" dirty="0"/>
              <a:t>D</a:t>
            </a:r>
            <a:r>
              <a:rPr lang="en-US" dirty="0" smtClean="0"/>
              <a:t>irectives </a:t>
            </a:r>
            <a:r>
              <a:rPr lang="en-US" dirty="0"/>
              <a:t>provide indirect model view interaction</a:t>
            </a:r>
          </a:p>
          <a:p>
            <a:r>
              <a:rPr lang="en-US" dirty="0"/>
              <a:t>Leverage caching to prevent multiple roundtrips</a:t>
            </a:r>
          </a:p>
          <a:p>
            <a:r>
              <a:rPr lang="en-US" dirty="0"/>
              <a:t>Helps keep data out of the root $</a:t>
            </a:r>
            <a:r>
              <a:rPr lang="en-US" dirty="0" smtClean="0"/>
              <a:t>scope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encapsulating functionality related to a specific function</a:t>
            </a:r>
          </a:p>
          <a:p>
            <a:r>
              <a:rPr lang="en-US" dirty="0"/>
              <a:t>Angular provides several built in services ($http, $location, $log, etc.)</a:t>
            </a:r>
          </a:p>
          <a:p>
            <a:r>
              <a:rPr lang="en-US" dirty="0"/>
              <a:t>Services are singletons instantiated once per app</a:t>
            </a:r>
          </a:p>
          <a:p>
            <a:r>
              <a:rPr lang="en-US" dirty="0"/>
              <a:t>Provide reusable functionality</a:t>
            </a:r>
          </a:p>
          <a:p>
            <a:r>
              <a:rPr lang="en-US" dirty="0"/>
              <a:t>Services leverage DI via constructor </a:t>
            </a:r>
            <a:r>
              <a:rPr lang="en-US" dirty="0" smtClean="0"/>
              <a:t>injection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3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User will request a page in your application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Server will deliver main page containing the template (i.e. index.html)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Angular loads into the page and waits for it to be fully loaded and looks for ng-app directive to define the template boundaries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template is then traversed by Angular looking for directives and bindings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DOM is manipulated via registration of listeners and getting initial data from the server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app is bootstrapped and the template is converted into a view</a:t>
            </a:r>
          </a:p>
          <a:p>
            <a:pPr lvl="1"/>
            <a:r>
              <a:rPr lang="en-US" sz="1800" dirty="0"/>
              <a:t>Good idea to use ng-bind on your 1st page as opposed to {{}} so </a:t>
            </a:r>
            <a:r>
              <a:rPr lang="en-US" sz="1800" dirty="0" smtClean="0"/>
              <a:t>users don’t see an </a:t>
            </a:r>
            <a:r>
              <a:rPr lang="en-US" sz="1800" dirty="0" err="1" smtClean="0"/>
              <a:t>unrendered</a:t>
            </a:r>
            <a:r>
              <a:rPr lang="en-US" sz="1800" dirty="0" smtClean="0"/>
              <a:t> view</a:t>
            </a:r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Putting it Together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Plunker (plnkr.co)</a:t>
            </a:r>
          </a:p>
          <a:p>
            <a:r>
              <a:rPr lang="en-US" dirty="0"/>
              <a:t>Integrated web development environment completely written in AngularJS (proof is in the pudding already!)</a:t>
            </a:r>
          </a:p>
          <a:p>
            <a:r>
              <a:rPr lang="en-US" dirty="0"/>
              <a:t>Create ‘plunks’ and share with others</a:t>
            </a:r>
          </a:p>
          <a:p>
            <a:r>
              <a:rPr lang="en-US" dirty="0"/>
              <a:t>Pull in Angular and needed libraries easily</a:t>
            </a:r>
          </a:p>
          <a:p>
            <a:r>
              <a:rPr lang="en-US" dirty="0"/>
              <a:t>Ability to test and review chunks of Angular, JS, CSS quickly and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playground - Plunker</a:t>
            </a:r>
          </a:p>
        </p:txBody>
      </p:sp>
    </p:spTree>
    <p:extLst>
      <p:ext uri="{BB962C8B-B14F-4D97-AF65-F5344CB8AC3E}">
        <p14:creationId xmlns:p14="http://schemas.microsoft.com/office/powerpoint/2010/main" val="9390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1113238"/>
            <a:ext cx="7532673" cy="35778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MyVote Application</a:t>
            </a:r>
          </a:p>
          <a:p>
            <a:r>
              <a:rPr lang="en-US" dirty="0" smtClean="0"/>
              <a:t>SPAs Overview</a:t>
            </a:r>
          </a:p>
          <a:p>
            <a:r>
              <a:rPr lang="en-US" dirty="0" smtClean="0"/>
              <a:t>VS.NET SPA Templates</a:t>
            </a:r>
          </a:p>
          <a:p>
            <a:r>
              <a:rPr lang="en-US" dirty="0" smtClean="0"/>
              <a:t>Azure Websites</a:t>
            </a:r>
          </a:p>
          <a:p>
            <a:r>
              <a:rPr lang="en-US" dirty="0"/>
              <a:t>Azure Mobile Services</a:t>
            </a:r>
          </a:p>
          <a:p>
            <a:r>
              <a:rPr lang="en-US" dirty="0" smtClean="0"/>
              <a:t>JavaScript Primer</a:t>
            </a:r>
            <a:endParaRPr lang="en-US" dirty="0"/>
          </a:p>
          <a:p>
            <a:r>
              <a:rPr lang="en-US" dirty="0"/>
              <a:t>Building an AngularJS app with TypeScript</a:t>
            </a:r>
          </a:p>
          <a:p>
            <a:r>
              <a:rPr lang="en-US" dirty="0"/>
              <a:t>Responsive Web Design</a:t>
            </a:r>
          </a:p>
          <a:p>
            <a:r>
              <a:rPr lang="en-US" dirty="0" smtClean="0"/>
              <a:t>Real-Time </a:t>
            </a:r>
            <a:r>
              <a:rPr lang="en-US" dirty="0"/>
              <a:t>Messaging with SignalR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13724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9" y="1113238"/>
            <a:ext cx="5065150" cy="3577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Further elevate your code :: eyeball ratio </a:t>
            </a:r>
          </a:p>
          <a:p>
            <a:r>
              <a:rPr lang="en-US" dirty="0"/>
              <a:t>Foot in the door for mobile devices</a:t>
            </a:r>
          </a:p>
          <a:p>
            <a:r>
              <a:rPr lang="en-US" dirty="0"/>
              <a:t>Invest in your base template</a:t>
            </a:r>
          </a:p>
          <a:p>
            <a:r>
              <a:rPr lang="en-US" dirty="0"/>
              <a:t>Core technique: CSS Media Queries (CSS3)</a:t>
            </a:r>
          </a:p>
          <a:p>
            <a:r>
              <a:rPr lang="en-US" dirty="0"/>
              <a:t>Tools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77" y="1646862"/>
            <a:ext cx="2635212" cy="15811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7986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Leverages existing application’s authentication mechanism</a:t>
            </a:r>
          </a:p>
          <a:p>
            <a:r>
              <a:rPr lang="en-US" dirty="0" smtClean="0"/>
              <a:t>[DEMO]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39433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38687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725" dirty="0"/>
              <a:t>The big payoff – fast, fast, fast and don’t forget… efficient</a:t>
            </a:r>
            <a:r>
              <a:rPr lang="en-US" sz="1725" dirty="0" smtClean="0"/>
              <a:t>!</a:t>
            </a:r>
          </a:p>
          <a:p>
            <a:pPr lvl="1"/>
            <a:r>
              <a:rPr lang="en-US" sz="1730" dirty="0" smtClean="0"/>
              <a:t>Save CPU usage on the server</a:t>
            </a:r>
          </a:p>
          <a:p>
            <a:pPr lvl="1"/>
            <a:r>
              <a:rPr lang="en-US" sz="1730" dirty="0" smtClean="0"/>
              <a:t>Save network bandwidth</a:t>
            </a:r>
            <a:endParaRPr lang="en-US" sz="1730" dirty="0"/>
          </a:p>
          <a:p>
            <a:r>
              <a:rPr lang="en-US" sz="1725" dirty="0"/>
              <a:t>Use ‘Network’ tab in debugging tools</a:t>
            </a:r>
          </a:p>
          <a:p>
            <a:pPr lvl="1"/>
            <a:r>
              <a:rPr lang="en-US" sz="1725" dirty="0"/>
              <a:t>Request count</a:t>
            </a:r>
          </a:p>
          <a:p>
            <a:pPr lvl="1"/>
            <a:r>
              <a:rPr lang="en-US" sz="1725" dirty="0"/>
              <a:t>Size</a:t>
            </a:r>
          </a:p>
          <a:p>
            <a:pPr lvl="1"/>
            <a:r>
              <a:rPr lang="en-US" sz="1725" dirty="0"/>
              <a:t>Time</a:t>
            </a:r>
          </a:p>
          <a:p>
            <a:r>
              <a:rPr lang="en-US" sz="1725" dirty="0"/>
              <a:t>Techniques</a:t>
            </a:r>
          </a:p>
          <a:p>
            <a:pPr lvl="1"/>
            <a:r>
              <a:rPr lang="en-US" sz="1725" dirty="0"/>
              <a:t>Caching</a:t>
            </a:r>
          </a:p>
          <a:p>
            <a:pPr lvl="1"/>
            <a:r>
              <a:rPr lang="en-US" sz="1725" dirty="0"/>
              <a:t>Bundling / Minification</a:t>
            </a:r>
          </a:p>
          <a:p>
            <a:r>
              <a:rPr lang="en-US" sz="1725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4" y="2072122"/>
            <a:ext cx="2986707" cy="1991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 Performance</a:t>
            </a:r>
          </a:p>
        </p:txBody>
      </p:sp>
    </p:spTree>
    <p:extLst>
      <p:ext uri="{BB962C8B-B14F-4D97-AF65-F5344CB8AC3E}">
        <p14:creationId xmlns:p14="http://schemas.microsoft.com/office/powerpoint/2010/main" val="13923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350" dirty="0"/>
              <a:t>MyVote on GitHub</a:t>
            </a:r>
          </a:p>
          <a:p>
            <a:pPr lvl="1"/>
            <a:r>
              <a:rPr lang="en-US" sz="1350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/>
              <a:t>Plunker</a:t>
            </a:r>
          </a:p>
          <a:p>
            <a:pPr lvl="1"/>
            <a:r>
              <a:rPr lang="en-US" sz="1350" dirty="0"/>
              <a:t>http://plnkr.co/ </a:t>
            </a:r>
          </a:p>
          <a:p>
            <a:r>
              <a:rPr lang="en-US" sz="1350" dirty="0"/>
              <a:t>AngularJS API Docs</a:t>
            </a:r>
          </a:p>
          <a:p>
            <a:pPr lvl="1"/>
            <a:r>
              <a:rPr lang="en-US" sz="1350" dirty="0"/>
              <a:t>https://docs.angularjs.org/api </a:t>
            </a:r>
          </a:p>
          <a:p>
            <a:r>
              <a:rPr lang="en-US" sz="1350" dirty="0"/>
              <a:t>AngularJS Training</a:t>
            </a:r>
          </a:p>
          <a:p>
            <a:pPr lvl="1"/>
            <a:r>
              <a:rPr lang="en-US" sz="1350" dirty="0"/>
              <a:t>http://egghead.io/ </a:t>
            </a:r>
          </a:p>
          <a:p>
            <a:pPr lvl="1"/>
            <a:r>
              <a:rPr lang="en-US" sz="1350" dirty="0"/>
              <a:t>http://thinkster.io/ </a:t>
            </a:r>
          </a:p>
          <a:p>
            <a:pPr lvl="1"/>
            <a:r>
              <a:rPr lang="en-US" sz="1350" dirty="0"/>
              <a:t>http://www.pluralsight.com/ </a:t>
            </a:r>
          </a:p>
          <a:p>
            <a:r>
              <a:rPr lang="en-US" sz="1350" dirty="0"/>
              <a:t>Bootstrap</a:t>
            </a:r>
          </a:p>
          <a:p>
            <a:pPr lvl="1"/>
            <a:r>
              <a:rPr lang="en-US" sz="1350" dirty="0"/>
              <a:t>http://getbootstrap.com/ </a:t>
            </a:r>
          </a:p>
          <a:p>
            <a:r>
              <a:rPr lang="en-US" sz="1350" dirty="0"/>
              <a:t>Azure Mobile Services</a:t>
            </a:r>
          </a:p>
          <a:p>
            <a:pPr lvl="1"/>
            <a:r>
              <a:rPr lang="en-US" sz="1350" dirty="0"/>
              <a:t>http://azure.microsoft.com/en-us/documentation/services/mobile-services/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Useful References</a:t>
            </a:r>
          </a:p>
        </p:txBody>
      </p:sp>
    </p:spTree>
    <p:extLst>
      <p:ext uri="{BB962C8B-B14F-4D97-AF65-F5344CB8AC3E}">
        <p14:creationId xmlns:p14="http://schemas.microsoft.com/office/powerpoint/2010/main" val="40320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3" y="1437508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</p:spTree>
    <p:extLst>
      <p:ext uri="{BB962C8B-B14F-4D97-AF65-F5344CB8AC3E}">
        <p14:creationId xmlns:p14="http://schemas.microsoft.com/office/powerpoint/2010/main" val="323118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The MyVote SPA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152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2881549"/>
            <a:ext cx="7369175" cy="18095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6" y="1167913"/>
            <a:ext cx="3048675" cy="1316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6" y="1167941"/>
            <a:ext cx="3048675" cy="131658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616450" y="1414709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616450" y="2175478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72" y="985004"/>
            <a:ext cx="1771567" cy="206806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What exactly is a SPA??</a:t>
            </a:r>
          </a:p>
        </p:txBody>
      </p:sp>
    </p:spTree>
    <p:extLst>
      <p:ext uri="{BB962C8B-B14F-4D97-AF65-F5344CB8AC3E}">
        <p14:creationId xmlns:p14="http://schemas.microsoft.com/office/powerpoint/2010/main" val="13813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SPAs + Responsive design </a:t>
            </a:r>
          </a:p>
          <a:p>
            <a:pPr lvl="1"/>
            <a:r>
              <a:rPr lang="en-US" dirty="0"/>
              <a:t>Browser and device agnostic</a:t>
            </a:r>
          </a:p>
          <a:p>
            <a:pPr lvl="1"/>
            <a:r>
              <a:rPr lang="en-US" dirty="0"/>
              <a:t>Best on browsers supporting HTML5 and </a:t>
            </a:r>
            <a:r>
              <a:rPr lang="en-US" dirty="0" smtClean="0"/>
              <a:t>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More accepted on mobile devices</a:t>
            </a:r>
          </a:p>
          <a:p>
            <a:r>
              <a:rPr lang="en-US" dirty="0"/>
              <a:t>JavaScript will rule the world!!</a:t>
            </a:r>
          </a:p>
          <a:p>
            <a:r>
              <a:rPr lang="en-US" dirty="0"/>
              <a:t>Should I go to the web?</a:t>
            </a:r>
          </a:p>
          <a:p>
            <a:pPr lvl="1"/>
            <a:r>
              <a:rPr lang="en-US" dirty="0"/>
              <a:t>Native per platform</a:t>
            </a:r>
          </a:p>
          <a:p>
            <a:pPr lvl="1"/>
            <a:r>
              <a:rPr lang="en-US" dirty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http://magenic.com/Resources/WhitePapers/ChoosingTheRightMobileTechnology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Cross Browser, Platform, Device</a:t>
            </a:r>
          </a:p>
        </p:txBody>
      </p:sp>
    </p:spTree>
    <p:extLst>
      <p:ext uri="{BB962C8B-B14F-4D97-AF65-F5344CB8AC3E}">
        <p14:creationId xmlns:p14="http://schemas.microsoft.com/office/powerpoint/2010/main" val="247877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How are SPAs different from ASP.NET MVC or Webforms?</a:t>
            </a:r>
          </a:p>
        </p:txBody>
      </p:sp>
    </p:spTree>
    <p:extLst>
      <p:ext uri="{BB962C8B-B14F-4D97-AF65-F5344CB8AC3E}">
        <p14:creationId xmlns:p14="http://schemas.microsoft.com/office/powerpoint/2010/main" val="40753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190196" y="3251264"/>
            <a:ext cx="4725161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219731" y="2054543"/>
            <a:ext cx="8962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19731" y="1519619"/>
            <a:ext cx="896291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3437025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3437025" y="2236280"/>
            <a:ext cx="14455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22926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73046" y="2236280"/>
            <a:ext cx="1097654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173053" y="1499045"/>
            <a:ext cx="1742305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Static/Dynamic</a:t>
            </a:r>
          </a:p>
          <a:p>
            <a:pPr algn="ctr" defTabSz="514337"/>
            <a:r>
              <a:rPr lang="en-US" sz="1013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>
            <a:off x="2667876" y="2605797"/>
            <a:ext cx="5" cy="652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3766870" y="2059542"/>
            <a:ext cx="5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560104" y="2055913"/>
            <a:ext cx="5367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</p:cNvCxnSpPr>
          <p:nvPr/>
        </p:nvCxnSpPr>
        <p:spPr bwMode="auto">
          <a:xfrm flipH="1">
            <a:off x="4156469" y="2783246"/>
            <a:ext cx="2681" cy="46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5516297" y="2051845"/>
            <a:ext cx="6858" cy="195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6618614" y="2075146"/>
            <a:ext cx="0" cy="1169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5721873" y="2791779"/>
            <a:ext cx="153" cy="431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269245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53971" y="3406592"/>
            <a:ext cx="4793742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053971" y="1253457"/>
            <a:ext cx="4793742" cy="1597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57653" y="2046593"/>
            <a:ext cx="2245594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626407" y="1446511"/>
            <a:ext cx="1445591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41250" y="2046593"/>
            <a:ext cx="1844382" cy="30572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View</a:t>
            </a:r>
          </a:p>
          <a:p>
            <a:pPr algn="ctr" defTabSz="514337"/>
            <a:r>
              <a:rPr lang="en-US" sz="1013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054001" y="2937318"/>
            <a:ext cx="2031661" cy="355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4853841" y="1756789"/>
            <a:ext cx="668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831797" y="1756789"/>
            <a:ext cx="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3069831" y="2363708"/>
            <a:ext cx="1" cy="58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5680421" y="2770606"/>
            <a:ext cx="8379" cy="636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4557653" y="2523361"/>
            <a:ext cx="2245594" cy="247221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5680450" y="2352319"/>
            <a:ext cx="0" cy="17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The Modern Web: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853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1715</Words>
  <Application>Microsoft Office PowerPoint</Application>
  <PresentationFormat>On-screen Show (16:9)</PresentationFormat>
  <Paragraphs>333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Times</vt:lpstr>
      <vt:lpstr>Times New Roman</vt:lpstr>
      <vt:lpstr>Wingdings</vt:lpstr>
      <vt:lpstr>Visual Studio Live! Redmond 2014</vt:lpstr>
      <vt:lpstr>PowerPoint Presentation</vt:lpstr>
      <vt:lpstr>Intro</vt:lpstr>
      <vt:lpstr>What we will cover</vt:lpstr>
      <vt:lpstr>The MyVote SPA Technology Stack</vt:lpstr>
      <vt:lpstr>What exactly is a SPA??</vt:lpstr>
      <vt:lpstr>Cross Browser, Platform, Device</vt:lpstr>
      <vt:lpstr>How are SPAs different from ASP.NET MVC or Webforms?</vt:lpstr>
      <vt:lpstr>Where did we come from?</vt:lpstr>
      <vt:lpstr>The Modern Web: Single Page Applications</vt:lpstr>
      <vt:lpstr>SPAs in the Enterprise</vt:lpstr>
      <vt:lpstr>Why SPAs are… AWESOME</vt:lpstr>
      <vt:lpstr>Disadvantages and Challenges of SPAs</vt:lpstr>
      <vt:lpstr>Building a SPA from the ground up</vt:lpstr>
      <vt:lpstr>Azure Websites</vt:lpstr>
      <vt:lpstr>Azure Mobile Services</vt:lpstr>
      <vt:lpstr>Secure Token Service</vt:lpstr>
      <vt:lpstr>Azure Mobile Services Security</vt:lpstr>
      <vt:lpstr>JavaScript and SPAs</vt:lpstr>
      <vt:lpstr>Avoiding JavaScript Goo</vt:lpstr>
      <vt:lpstr>TypeScript</vt:lpstr>
      <vt:lpstr>SPA Framework Popularity</vt:lpstr>
      <vt:lpstr>AngularJS</vt:lpstr>
      <vt:lpstr>AngularJS – Directives</vt:lpstr>
      <vt:lpstr>AngularJS – Templates/Views</vt:lpstr>
      <vt:lpstr>AngularJS – Controllers</vt:lpstr>
      <vt:lpstr>AngularJS – Models</vt:lpstr>
      <vt:lpstr>AngularJS – Services</vt:lpstr>
      <vt:lpstr>AngularJS – Putting it Together</vt:lpstr>
      <vt:lpstr>AngularJS playground - Plunker</vt:lpstr>
      <vt:lpstr>Responsive Design</vt:lpstr>
      <vt:lpstr>SignalR</vt:lpstr>
      <vt:lpstr>SPA Performance</vt:lpstr>
      <vt:lpstr>Useful References</vt:lpstr>
      <vt:lpstr>Questions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Allen Conway</cp:lastModifiedBy>
  <cp:revision>125</cp:revision>
  <dcterms:created xsi:type="dcterms:W3CDTF">2012-12-07T00:48:42Z</dcterms:created>
  <dcterms:modified xsi:type="dcterms:W3CDTF">2015-03-20T22:22:05Z</dcterms:modified>
</cp:coreProperties>
</file>