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4" autoAdjust="0"/>
    <p:restoredTop sz="86387" autoAdjust="0"/>
  </p:normalViewPr>
  <p:slideViewPr>
    <p:cSldViewPr>
      <p:cViewPr varScale="1">
        <p:scale>
          <a:sx n="72" d="100"/>
          <a:sy n="72" d="100"/>
        </p:scale>
        <p:origin x="72" y="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1660" y="4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B35A04-6B6A-4D51-9977-3D1465CADB0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694246-77A5-4058-80D0-2F3B28D6E079}">
      <dgm:prSet/>
      <dgm:spPr/>
      <dgm:t>
        <a:bodyPr/>
        <a:lstStyle/>
        <a:p>
          <a:pPr rtl="0"/>
          <a:r>
            <a:rPr lang="en-US" b="1" smtClean="0"/>
            <a:t>Extends javaScript</a:t>
          </a:r>
          <a:endParaRPr lang="en-US"/>
        </a:p>
      </dgm:t>
    </dgm:pt>
    <dgm:pt modelId="{49DBC986-E7AB-4F82-A8C5-29A51866E633}" type="parTrans" cxnId="{190F5D24-CE3F-44AC-957F-8E19DA481180}">
      <dgm:prSet/>
      <dgm:spPr/>
      <dgm:t>
        <a:bodyPr/>
        <a:lstStyle/>
        <a:p>
          <a:endParaRPr lang="en-US"/>
        </a:p>
      </dgm:t>
    </dgm:pt>
    <dgm:pt modelId="{9EE56E70-4680-46F5-975F-F25807CB58F3}" type="sibTrans" cxnId="{190F5D24-CE3F-44AC-957F-8E19DA481180}">
      <dgm:prSet/>
      <dgm:spPr/>
      <dgm:t>
        <a:bodyPr/>
        <a:lstStyle/>
        <a:p>
          <a:endParaRPr lang="en-US"/>
        </a:p>
      </dgm:t>
    </dgm:pt>
    <dgm:pt modelId="{6F84CAAB-EAD8-40DF-934F-CF8C2336BD60}">
      <dgm:prSet/>
      <dgm:spPr/>
      <dgm:t>
        <a:bodyPr/>
        <a:lstStyle/>
        <a:p>
          <a:pPr rtl="0"/>
          <a:r>
            <a:rPr lang="en-US" dirty="0" smtClean="0">
              <a:solidFill>
                <a:schemeClr val="bg2">
                  <a:lumMod val="60000"/>
                  <a:lumOff val="40000"/>
                </a:schemeClr>
              </a:solidFill>
            </a:rPr>
            <a:t>Adds strong typing, interfaces, classes, </a:t>
          </a:r>
          <a:r>
            <a:rPr lang="en-US" dirty="0" err="1" smtClean="0">
              <a:solidFill>
                <a:schemeClr val="bg2">
                  <a:lumMod val="60000"/>
                  <a:lumOff val="40000"/>
                </a:schemeClr>
              </a:solidFill>
            </a:rPr>
            <a:t>etc</a:t>
          </a:r>
          <a:endParaRPr lang="en-US" dirty="0">
            <a:solidFill>
              <a:schemeClr val="bg2">
                <a:lumMod val="60000"/>
                <a:lumOff val="40000"/>
              </a:schemeClr>
            </a:solidFill>
          </a:endParaRPr>
        </a:p>
      </dgm:t>
    </dgm:pt>
    <dgm:pt modelId="{E0987237-8AD0-45F4-8871-E0EC38C36AAA}" type="parTrans" cxnId="{54714E42-5F91-4EDE-ACC2-C9070CD5A3FD}">
      <dgm:prSet/>
      <dgm:spPr/>
      <dgm:t>
        <a:bodyPr/>
        <a:lstStyle/>
        <a:p>
          <a:endParaRPr lang="en-US"/>
        </a:p>
      </dgm:t>
    </dgm:pt>
    <dgm:pt modelId="{C2B6334F-512C-4D79-813D-3DDA00A21716}" type="sibTrans" cxnId="{54714E42-5F91-4EDE-ACC2-C9070CD5A3FD}">
      <dgm:prSet/>
      <dgm:spPr/>
      <dgm:t>
        <a:bodyPr/>
        <a:lstStyle/>
        <a:p>
          <a:endParaRPr lang="en-US"/>
        </a:p>
      </dgm:t>
    </dgm:pt>
    <dgm:pt modelId="{3D89E998-5CB5-4F15-9DF4-A19E90E105C2}">
      <dgm:prSet/>
      <dgm:spPr/>
      <dgm:t>
        <a:bodyPr/>
        <a:lstStyle/>
        <a:p>
          <a:pPr rtl="0"/>
          <a:r>
            <a:rPr lang="en-US" dirty="0" smtClean="0">
              <a:solidFill>
                <a:schemeClr val="bg2">
                  <a:lumMod val="60000"/>
                  <a:lumOff val="40000"/>
                </a:schemeClr>
              </a:solidFill>
            </a:rPr>
            <a:t>Design time not run time type checking</a:t>
          </a:r>
          <a:endParaRPr lang="en-US" dirty="0">
            <a:solidFill>
              <a:schemeClr val="bg2">
                <a:lumMod val="60000"/>
                <a:lumOff val="40000"/>
              </a:schemeClr>
            </a:solidFill>
          </a:endParaRPr>
        </a:p>
      </dgm:t>
    </dgm:pt>
    <dgm:pt modelId="{152B1CD3-1C40-417F-9B18-2C7CD67AA5D5}" type="parTrans" cxnId="{4A4B88BB-EE1F-4CF1-B60A-5B5F9ACA0E4A}">
      <dgm:prSet/>
      <dgm:spPr/>
      <dgm:t>
        <a:bodyPr/>
        <a:lstStyle/>
        <a:p>
          <a:endParaRPr lang="en-US"/>
        </a:p>
      </dgm:t>
    </dgm:pt>
    <dgm:pt modelId="{387380E9-8C77-4D4D-84F5-1BE06938BBDB}" type="sibTrans" cxnId="{4A4B88BB-EE1F-4CF1-B60A-5B5F9ACA0E4A}">
      <dgm:prSet/>
      <dgm:spPr/>
      <dgm:t>
        <a:bodyPr/>
        <a:lstStyle/>
        <a:p>
          <a:endParaRPr lang="en-US"/>
        </a:p>
      </dgm:t>
    </dgm:pt>
    <dgm:pt modelId="{B631A3E6-69B0-404A-BE39-32336F44D7EB}">
      <dgm:prSet/>
      <dgm:spPr/>
      <dgm:t>
        <a:bodyPr/>
        <a:lstStyle/>
        <a:p>
          <a:pPr rtl="0"/>
          <a:r>
            <a:rPr lang="en-US" b="1" smtClean="0"/>
            <a:t>Still JavaScript!</a:t>
          </a:r>
          <a:endParaRPr lang="en-US"/>
        </a:p>
      </dgm:t>
    </dgm:pt>
    <dgm:pt modelId="{83F96BAD-5A5C-403F-AB8A-6C48CD4C0C11}" type="parTrans" cxnId="{168F8FC2-FCF8-4EDB-B6E3-D9D62792E777}">
      <dgm:prSet/>
      <dgm:spPr/>
      <dgm:t>
        <a:bodyPr/>
        <a:lstStyle/>
        <a:p>
          <a:endParaRPr lang="en-US"/>
        </a:p>
      </dgm:t>
    </dgm:pt>
    <dgm:pt modelId="{69FFA909-4079-4B87-81C7-415B35404BC2}" type="sibTrans" cxnId="{168F8FC2-FCF8-4EDB-B6E3-D9D62792E777}">
      <dgm:prSet/>
      <dgm:spPr/>
      <dgm:t>
        <a:bodyPr/>
        <a:lstStyle/>
        <a:p>
          <a:endParaRPr lang="en-US"/>
        </a:p>
      </dgm:t>
    </dgm:pt>
    <dgm:pt modelId="{1F5C01FB-C5AB-454E-BEE3-9DF20E755913}">
      <dgm:prSet/>
      <dgm:spPr/>
      <dgm:t>
        <a:bodyPr/>
        <a:lstStyle/>
        <a:p>
          <a:pPr rtl="0"/>
          <a:r>
            <a:rPr lang="en-US" dirty="0" err="1" smtClean="0">
              <a:solidFill>
                <a:schemeClr val="bg2">
                  <a:lumMod val="60000"/>
                  <a:lumOff val="40000"/>
                </a:schemeClr>
              </a:solidFill>
            </a:rPr>
            <a:t>TypeScript</a:t>
          </a:r>
          <a:r>
            <a:rPr lang="en-US" dirty="0" smtClean="0">
              <a:solidFill>
                <a:schemeClr val="bg2">
                  <a:lumMod val="60000"/>
                  <a:lumOff val="40000"/>
                </a:schemeClr>
              </a:solidFill>
            </a:rPr>
            <a:t> compiler transforms </a:t>
          </a:r>
          <a:r>
            <a:rPr lang="en-US" dirty="0" err="1" smtClean="0">
              <a:solidFill>
                <a:schemeClr val="bg2">
                  <a:lumMod val="60000"/>
                  <a:lumOff val="40000"/>
                </a:schemeClr>
              </a:solidFill>
            </a:rPr>
            <a:t>typeScript</a:t>
          </a:r>
          <a:r>
            <a:rPr lang="en-US" dirty="0" smtClean="0">
              <a:solidFill>
                <a:schemeClr val="bg2">
                  <a:lumMod val="60000"/>
                  <a:lumOff val="40000"/>
                </a:schemeClr>
              </a:solidFill>
            </a:rPr>
            <a:t> into normal </a:t>
          </a:r>
          <a:r>
            <a:rPr lang="en-US" dirty="0" err="1" smtClean="0">
              <a:solidFill>
                <a:schemeClr val="bg2">
                  <a:lumMod val="60000"/>
                  <a:lumOff val="40000"/>
                </a:schemeClr>
              </a:solidFill>
            </a:rPr>
            <a:t>javaScript</a:t>
          </a:r>
          <a:r>
            <a:rPr lang="en-US" dirty="0" smtClean="0">
              <a:solidFill>
                <a:schemeClr val="bg2">
                  <a:lumMod val="60000"/>
                  <a:lumOff val="40000"/>
                </a:schemeClr>
              </a:solidFill>
            </a:rPr>
            <a:t> files that can be referenced by your web pages</a:t>
          </a:r>
          <a:endParaRPr lang="en-US" dirty="0">
            <a:solidFill>
              <a:schemeClr val="bg2">
                <a:lumMod val="60000"/>
                <a:lumOff val="40000"/>
              </a:schemeClr>
            </a:solidFill>
          </a:endParaRPr>
        </a:p>
      </dgm:t>
    </dgm:pt>
    <dgm:pt modelId="{28389EB3-3BD0-4570-B4EE-01267A1CC4CE}" type="parTrans" cxnId="{E81A51B5-E6F9-4E5F-B4A8-30BEDACFDD88}">
      <dgm:prSet/>
      <dgm:spPr/>
      <dgm:t>
        <a:bodyPr/>
        <a:lstStyle/>
        <a:p>
          <a:endParaRPr lang="en-US"/>
        </a:p>
      </dgm:t>
    </dgm:pt>
    <dgm:pt modelId="{D3086F7E-03C6-4F64-8F73-CA1800B9ABCE}" type="sibTrans" cxnId="{E81A51B5-E6F9-4E5F-B4A8-30BEDACFDD88}">
      <dgm:prSet/>
      <dgm:spPr/>
      <dgm:t>
        <a:bodyPr/>
        <a:lstStyle/>
        <a:p>
          <a:endParaRPr lang="en-US"/>
        </a:p>
      </dgm:t>
    </dgm:pt>
    <dgm:pt modelId="{4E980523-6F46-4830-9540-37F3647A8AC2}">
      <dgm:prSet/>
      <dgm:spPr/>
      <dgm:t>
        <a:bodyPr/>
        <a:lstStyle/>
        <a:p>
          <a:pPr rtl="0"/>
          <a:r>
            <a:rPr lang="en-US" b="1" smtClean="0"/>
            <a:t>Visual Studio support adds intelliSense</a:t>
          </a:r>
          <a:endParaRPr lang="en-US"/>
        </a:p>
      </dgm:t>
    </dgm:pt>
    <dgm:pt modelId="{AEB0B78A-A222-4E8D-B08D-61CB73082D6E}" type="parTrans" cxnId="{E7991EDF-710A-4A49-A596-26FA0ED6B7F5}">
      <dgm:prSet/>
      <dgm:spPr/>
      <dgm:t>
        <a:bodyPr/>
        <a:lstStyle/>
        <a:p>
          <a:endParaRPr lang="en-US"/>
        </a:p>
      </dgm:t>
    </dgm:pt>
    <dgm:pt modelId="{7367D901-8075-4379-9708-300FC2B30C70}" type="sibTrans" cxnId="{E7991EDF-710A-4A49-A596-26FA0ED6B7F5}">
      <dgm:prSet/>
      <dgm:spPr/>
      <dgm:t>
        <a:bodyPr/>
        <a:lstStyle/>
        <a:p>
          <a:endParaRPr lang="en-US"/>
        </a:p>
      </dgm:t>
    </dgm:pt>
    <dgm:pt modelId="{BE1CAEE5-D873-4101-B380-8226E625718A}">
      <dgm:prSet/>
      <dgm:spPr/>
      <dgm:t>
        <a:bodyPr/>
        <a:lstStyle/>
        <a:p>
          <a:pPr rtl="0"/>
          <a:r>
            <a:rPr lang="en-US" b="1" dirty="0" err="1" smtClean="0"/>
            <a:t>Transpile</a:t>
          </a:r>
          <a:r>
            <a:rPr lang="en-US" b="1" dirty="0" smtClean="0"/>
            <a:t> time type assurance</a:t>
          </a:r>
          <a:endParaRPr lang="en-US" dirty="0"/>
        </a:p>
      </dgm:t>
    </dgm:pt>
    <dgm:pt modelId="{60DC3EFB-F07E-44CF-90E7-93FF0276E569}" type="parTrans" cxnId="{275EDAD0-C2AE-4F07-86F6-64F88EAF7552}">
      <dgm:prSet/>
      <dgm:spPr/>
      <dgm:t>
        <a:bodyPr/>
        <a:lstStyle/>
        <a:p>
          <a:endParaRPr lang="en-US"/>
        </a:p>
      </dgm:t>
    </dgm:pt>
    <dgm:pt modelId="{AE434D9A-DE0E-48A9-B70D-0BF6CDF8F439}" type="sibTrans" cxnId="{275EDAD0-C2AE-4F07-86F6-64F88EAF7552}">
      <dgm:prSet/>
      <dgm:spPr/>
      <dgm:t>
        <a:bodyPr/>
        <a:lstStyle/>
        <a:p>
          <a:endParaRPr lang="en-US"/>
        </a:p>
      </dgm:t>
    </dgm:pt>
    <dgm:pt modelId="{AC22F4BF-8FE5-49CD-948E-662731D0215A}">
      <dgm:prSet/>
      <dgm:spPr/>
      <dgm:t>
        <a:bodyPr/>
        <a:lstStyle/>
        <a:p>
          <a:pPr rtl="0"/>
          <a:r>
            <a:rPr lang="en-US" b="1" smtClean="0"/>
            <a:t>Can be downloaded from:</a:t>
          </a:r>
          <a:endParaRPr lang="en-US"/>
        </a:p>
      </dgm:t>
    </dgm:pt>
    <dgm:pt modelId="{6F7ECD28-DC8B-4EAD-B26B-3F3E82614CE5}" type="parTrans" cxnId="{A516C4F4-3F53-4489-9836-C0332D730B18}">
      <dgm:prSet/>
      <dgm:spPr/>
      <dgm:t>
        <a:bodyPr/>
        <a:lstStyle/>
        <a:p>
          <a:endParaRPr lang="en-US"/>
        </a:p>
      </dgm:t>
    </dgm:pt>
    <dgm:pt modelId="{4816A445-87B2-4B94-9C31-C62BBFF46417}" type="sibTrans" cxnId="{A516C4F4-3F53-4489-9836-C0332D730B18}">
      <dgm:prSet/>
      <dgm:spPr/>
      <dgm:t>
        <a:bodyPr/>
        <a:lstStyle/>
        <a:p>
          <a:endParaRPr lang="en-US"/>
        </a:p>
      </dgm:t>
    </dgm:pt>
    <dgm:pt modelId="{D13E0C61-1DA2-493C-970C-847315D18872}">
      <dgm:prSet/>
      <dgm:spPr/>
      <dgm:t>
        <a:bodyPr/>
        <a:lstStyle/>
        <a:p>
          <a:pPr rtl="0"/>
          <a:r>
            <a:rPr lang="en-US" dirty="0" smtClean="0">
              <a:solidFill>
                <a:schemeClr val="bg2">
                  <a:lumMod val="60000"/>
                  <a:lumOff val="40000"/>
                </a:schemeClr>
              </a:solidFill>
            </a:rPr>
            <a:t>http://www.typescriptlang.org/</a:t>
          </a:r>
          <a:endParaRPr lang="en-US" dirty="0">
            <a:solidFill>
              <a:schemeClr val="bg2">
                <a:lumMod val="60000"/>
                <a:lumOff val="40000"/>
              </a:schemeClr>
            </a:solidFill>
          </a:endParaRPr>
        </a:p>
      </dgm:t>
    </dgm:pt>
    <dgm:pt modelId="{0253579F-6AB9-4905-9C80-B775540E39A3}" type="parTrans" cxnId="{E91AB24A-3DC4-429B-9E01-D5677A28A40B}">
      <dgm:prSet/>
      <dgm:spPr/>
      <dgm:t>
        <a:bodyPr/>
        <a:lstStyle/>
        <a:p>
          <a:endParaRPr lang="en-US"/>
        </a:p>
      </dgm:t>
    </dgm:pt>
    <dgm:pt modelId="{56C5DAAF-92B6-4BD3-880E-29A15BDBECBA}" type="sibTrans" cxnId="{E91AB24A-3DC4-429B-9E01-D5677A28A40B}">
      <dgm:prSet/>
      <dgm:spPr/>
      <dgm:t>
        <a:bodyPr/>
        <a:lstStyle/>
        <a:p>
          <a:endParaRPr lang="en-US"/>
        </a:p>
      </dgm:t>
    </dgm:pt>
    <dgm:pt modelId="{FFE181C2-DC36-4070-8B30-48F6AAFE0CE6}" type="pres">
      <dgm:prSet presAssocID="{A0B35A04-6B6A-4D51-9977-3D1465CADB0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79C1F26-DE43-4876-ADD9-3A584B0C2C4E}" type="pres">
      <dgm:prSet presAssocID="{5A694246-77A5-4058-80D0-2F3B28D6E079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BA9089-FE4F-4563-AB00-42143159141E}" type="pres">
      <dgm:prSet presAssocID="{5A694246-77A5-4058-80D0-2F3B28D6E079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A3E620-AC4B-4128-8114-646883CF540B}" type="pres">
      <dgm:prSet presAssocID="{B631A3E6-69B0-404A-BE39-32336F44D7E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8FC9EC-8A5A-4C75-B75D-AF7003133ED6}" type="pres">
      <dgm:prSet presAssocID="{B631A3E6-69B0-404A-BE39-32336F44D7EB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F3DEEE-6704-4503-A48D-79305BE7CA57}" type="pres">
      <dgm:prSet presAssocID="{4E980523-6F46-4830-9540-37F3647A8AC2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6008E2-2C56-4C54-817F-7E896B033639}" type="pres">
      <dgm:prSet presAssocID="{7367D901-8075-4379-9708-300FC2B30C70}" presName="spacer" presStyleCnt="0"/>
      <dgm:spPr/>
    </dgm:pt>
    <dgm:pt modelId="{0D4465A4-78A5-4301-BBD0-578D2E6BC140}" type="pres">
      <dgm:prSet presAssocID="{BE1CAEE5-D873-4101-B380-8226E625718A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25D86F-5928-4A5D-A653-A9A7C2D9283B}" type="pres">
      <dgm:prSet presAssocID="{AE434D9A-DE0E-48A9-B70D-0BF6CDF8F439}" presName="spacer" presStyleCnt="0"/>
      <dgm:spPr/>
    </dgm:pt>
    <dgm:pt modelId="{2CC310A4-680E-4ACD-BC72-BFA93985374D}" type="pres">
      <dgm:prSet presAssocID="{AC22F4BF-8FE5-49CD-948E-662731D0215A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C02AF-7895-4A48-B856-D9869047D7F6}" type="pres">
      <dgm:prSet presAssocID="{AC22F4BF-8FE5-49CD-948E-662731D0215A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1AB24A-3DC4-429B-9E01-D5677A28A40B}" srcId="{AC22F4BF-8FE5-49CD-948E-662731D0215A}" destId="{D13E0C61-1DA2-493C-970C-847315D18872}" srcOrd="0" destOrd="0" parTransId="{0253579F-6AB9-4905-9C80-B775540E39A3}" sibTransId="{56C5DAAF-92B6-4BD3-880E-29A15BDBECBA}"/>
    <dgm:cxn modelId="{CD105F85-16A4-4B6D-8BF5-3291253CECF4}" type="presOf" srcId="{AC22F4BF-8FE5-49CD-948E-662731D0215A}" destId="{2CC310A4-680E-4ACD-BC72-BFA93985374D}" srcOrd="0" destOrd="0" presId="urn:microsoft.com/office/officeart/2005/8/layout/vList2"/>
    <dgm:cxn modelId="{275EDAD0-C2AE-4F07-86F6-64F88EAF7552}" srcId="{A0B35A04-6B6A-4D51-9977-3D1465CADB06}" destId="{BE1CAEE5-D873-4101-B380-8226E625718A}" srcOrd="3" destOrd="0" parTransId="{60DC3EFB-F07E-44CF-90E7-93FF0276E569}" sibTransId="{AE434D9A-DE0E-48A9-B70D-0BF6CDF8F439}"/>
    <dgm:cxn modelId="{4A4B88BB-EE1F-4CF1-B60A-5B5F9ACA0E4A}" srcId="{5A694246-77A5-4058-80D0-2F3B28D6E079}" destId="{3D89E998-5CB5-4F15-9DF4-A19E90E105C2}" srcOrd="1" destOrd="0" parTransId="{152B1CD3-1C40-417F-9B18-2C7CD67AA5D5}" sibTransId="{387380E9-8C77-4D4D-84F5-1BE06938BBDB}"/>
    <dgm:cxn modelId="{7E4BEFAE-E103-422C-847C-6DDFFF31313B}" type="presOf" srcId="{B631A3E6-69B0-404A-BE39-32336F44D7EB}" destId="{A5A3E620-AC4B-4128-8114-646883CF540B}" srcOrd="0" destOrd="0" presId="urn:microsoft.com/office/officeart/2005/8/layout/vList2"/>
    <dgm:cxn modelId="{E00A508A-C6DF-4EB5-87A4-12C53159D5CC}" type="presOf" srcId="{A0B35A04-6B6A-4D51-9977-3D1465CADB06}" destId="{FFE181C2-DC36-4070-8B30-48F6AAFE0CE6}" srcOrd="0" destOrd="0" presId="urn:microsoft.com/office/officeart/2005/8/layout/vList2"/>
    <dgm:cxn modelId="{54714E42-5F91-4EDE-ACC2-C9070CD5A3FD}" srcId="{5A694246-77A5-4058-80D0-2F3B28D6E079}" destId="{6F84CAAB-EAD8-40DF-934F-CF8C2336BD60}" srcOrd="0" destOrd="0" parTransId="{E0987237-8AD0-45F4-8871-E0EC38C36AAA}" sibTransId="{C2B6334F-512C-4D79-813D-3DDA00A21716}"/>
    <dgm:cxn modelId="{E81A51B5-E6F9-4E5F-B4A8-30BEDACFDD88}" srcId="{B631A3E6-69B0-404A-BE39-32336F44D7EB}" destId="{1F5C01FB-C5AB-454E-BEE3-9DF20E755913}" srcOrd="0" destOrd="0" parTransId="{28389EB3-3BD0-4570-B4EE-01267A1CC4CE}" sibTransId="{D3086F7E-03C6-4F64-8F73-CA1800B9ABCE}"/>
    <dgm:cxn modelId="{168F8FC2-FCF8-4EDB-B6E3-D9D62792E777}" srcId="{A0B35A04-6B6A-4D51-9977-3D1465CADB06}" destId="{B631A3E6-69B0-404A-BE39-32336F44D7EB}" srcOrd="1" destOrd="0" parTransId="{83F96BAD-5A5C-403F-AB8A-6C48CD4C0C11}" sibTransId="{69FFA909-4079-4B87-81C7-415B35404BC2}"/>
    <dgm:cxn modelId="{A516C4F4-3F53-4489-9836-C0332D730B18}" srcId="{A0B35A04-6B6A-4D51-9977-3D1465CADB06}" destId="{AC22F4BF-8FE5-49CD-948E-662731D0215A}" srcOrd="4" destOrd="0" parTransId="{6F7ECD28-DC8B-4EAD-B26B-3F3E82614CE5}" sibTransId="{4816A445-87B2-4B94-9C31-C62BBFF46417}"/>
    <dgm:cxn modelId="{A77F6690-4411-4762-BF55-74FEE344C02D}" type="presOf" srcId="{BE1CAEE5-D873-4101-B380-8226E625718A}" destId="{0D4465A4-78A5-4301-BBD0-578D2E6BC140}" srcOrd="0" destOrd="0" presId="urn:microsoft.com/office/officeart/2005/8/layout/vList2"/>
    <dgm:cxn modelId="{4CCB64F1-5E91-495B-96B2-C338E1401538}" type="presOf" srcId="{1F5C01FB-C5AB-454E-BEE3-9DF20E755913}" destId="{988FC9EC-8A5A-4C75-B75D-AF7003133ED6}" srcOrd="0" destOrd="0" presId="urn:microsoft.com/office/officeart/2005/8/layout/vList2"/>
    <dgm:cxn modelId="{9BF83F09-9B9D-4C9A-BCC3-5755478E7DAC}" type="presOf" srcId="{3D89E998-5CB5-4F15-9DF4-A19E90E105C2}" destId="{37BA9089-FE4F-4563-AB00-42143159141E}" srcOrd="0" destOrd="1" presId="urn:microsoft.com/office/officeart/2005/8/layout/vList2"/>
    <dgm:cxn modelId="{9912F32B-5A06-4B88-A618-06234D4641D4}" type="presOf" srcId="{4E980523-6F46-4830-9540-37F3647A8AC2}" destId="{FEF3DEEE-6704-4503-A48D-79305BE7CA57}" srcOrd="0" destOrd="0" presId="urn:microsoft.com/office/officeart/2005/8/layout/vList2"/>
    <dgm:cxn modelId="{45727E97-EBCF-4D8E-8102-5B020AB6D792}" type="presOf" srcId="{5A694246-77A5-4058-80D0-2F3B28D6E079}" destId="{279C1F26-DE43-4876-ADD9-3A584B0C2C4E}" srcOrd="0" destOrd="0" presId="urn:microsoft.com/office/officeart/2005/8/layout/vList2"/>
    <dgm:cxn modelId="{E7991EDF-710A-4A49-A596-26FA0ED6B7F5}" srcId="{A0B35A04-6B6A-4D51-9977-3D1465CADB06}" destId="{4E980523-6F46-4830-9540-37F3647A8AC2}" srcOrd="2" destOrd="0" parTransId="{AEB0B78A-A222-4E8D-B08D-61CB73082D6E}" sibTransId="{7367D901-8075-4379-9708-300FC2B30C70}"/>
    <dgm:cxn modelId="{5F6A8782-EC02-419E-AF6A-F7ACDFF9527D}" type="presOf" srcId="{D13E0C61-1DA2-493C-970C-847315D18872}" destId="{C68C02AF-7895-4A48-B856-D9869047D7F6}" srcOrd="0" destOrd="0" presId="urn:microsoft.com/office/officeart/2005/8/layout/vList2"/>
    <dgm:cxn modelId="{D10BCC1B-DA81-46A6-9733-DE81CBF5D124}" type="presOf" srcId="{6F84CAAB-EAD8-40DF-934F-CF8C2336BD60}" destId="{37BA9089-FE4F-4563-AB00-42143159141E}" srcOrd="0" destOrd="0" presId="urn:microsoft.com/office/officeart/2005/8/layout/vList2"/>
    <dgm:cxn modelId="{190F5D24-CE3F-44AC-957F-8E19DA481180}" srcId="{A0B35A04-6B6A-4D51-9977-3D1465CADB06}" destId="{5A694246-77A5-4058-80D0-2F3B28D6E079}" srcOrd="0" destOrd="0" parTransId="{49DBC986-E7AB-4F82-A8C5-29A51866E633}" sibTransId="{9EE56E70-4680-46F5-975F-F25807CB58F3}"/>
    <dgm:cxn modelId="{86D5EFB4-831D-43BA-B6FC-AAD10EBD0B48}" type="presParOf" srcId="{FFE181C2-DC36-4070-8B30-48F6AAFE0CE6}" destId="{279C1F26-DE43-4876-ADD9-3A584B0C2C4E}" srcOrd="0" destOrd="0" presId="urn:microsoft.com/office/officeart/2005/8/layout/vList2"/>
    <dgm:cxn modelId="{E56677A3-A04B-4B93-84BA-0785B1875675}" type="presParOf" srcId="{FFE181C2-DC36-4070-8B30-48F6AAFE0CE6}" destId="{37BA9089-FE4F-4563-AB00-42143159141E}" srcOrd="1" destOrd="0" presId="urn:microsoft.com/office/officeart/2005/8/layout/vList2"/>
    <dgm:cxn modelId="{B3BBCFEA-E3E8-4F3E-8B82-96EC0E15594A}" type="presParOf" srcId="{FFE181C2-DC36-4070-8B30-48F6AAFE0CE6}" destId="{A5A3E620-AC4B-4128-8114-646883CF540B}" srcOrd="2" destOrd="0" presId="urn:microsoft.com/office/officeart/2005/8/layout/vList2"/>
    <dgm:cxn modelId="{7368F816-2363-425A-B13E-402323DE23D7}" type="presParOf" srcId="{FFE181C2-DC36-4070-8B30-48F6AAFE0CE6}" destId="{988FC9EC-8A5A-4C75-B75D-AF7003133ED6}" srcOrd="3" destOrd="0" presId="urn:microsoft.com/office/officeart/2005/8/layout/vList2"/>
    <dgm:cxn modelId="{71E0D8C2-2FD2-41DB-9434-01247208340C}" type="presParOf" srcId="{FFE181C2-DC36-4070-8B30-48F6AAFE0CE6}" destId="{FEF3DEEE-6704-4503-A48D-79305BE7CA57}" srcOrd="4" destOrd="0" presId="urn:microsoft.com/office/officeart/2005/8/layout/vList2"/>
    <dgm:cxn modelId="{5316E2B5-FC89-40E9-88DA-621247CAB5D5}" type="presParOf" srcId="{FFE181C2-DC36-4070-8B30-48F6AAFE0CE6}" destId="{526008E2-2C56-4C54-817F-7E896B033639}" srcOrd="5" destOrd="0" presId="urn:microsoft.com/office/officeart/2005/8/layout/vList2"/>
    <dgm:cxn modelId="{8437C36E-5535-4E5B-B5E3-C2BFE61527D6}" type="presParOf" srcId="{FFE181C2-DC36-4070-8B30-48F6AAFE0CE6}" destId="{0D4465A4-78A5-4301-BBD0-578D2E6BC140}" srcOrd="6" destOrd="0" presId="urn:microsoft.com/office/officeart/2005/8/layout/vList2"/>
    <dgm:cxn modelId="{607CDBEE-4C6C-4FFD-ADC3-CF23E6BD66E6}" type="presParOf" srcId="{FFE181C2-DC36-4070-8B30-48F6AAFE0CE6}" destId="{7625D86F-5928-4A5D-A653-A9A7C2D9283B}" srcOrd="7" destOrd="0" presId="urn:microsoft.com/office/officeart/2005/8/layout/vList2"/>
    <dgm:cxn modelId="{EE450EA7-3B61-47F7-B17D-8036B9B0818C}" type="presParOf" srcId="{FFE181C2-DC36-4070-8B30-48F6AAFE0CE6}" destId="{2CC310A4-680E-4ACD-BC72-BFA93985374D}" srcOrd="8" destOrd="0" presId="urn:microsoft.com/office/officeart/2005/8/layout/vList2"/>
    <dgm:cxn modelId="{86160178-0F6A-476B-AA75-444E9404DF61}" type="presParOf" srcId="{FFE181C2-DC36-4070-8B30-48F6AAFE0CE6}" destId="{C68C02AF-7895-4A48-B856-D9869047D7F6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F9BFED-2B81-48B6-8FED-D7504745131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ECCDE7-109A-44FB-916A-3A93CAF01C0F}">
      <dgm:prSet/>
      <dgm:spPr/>
      <dgm:t>
        <a:bodyPr/>
        <a:lstStyle/>
        <a:p>
          <a:pPr rtl="0"/>
          <a:r>
            <a:rPr lang="en-US" b="1" dirty="0" smtClean="0"/>
            <a:t>Formatting</a:t>
          </a:r>
          <a:endParaRPr lang="en-US" dirty="0"/>
        </a:p>
      </dgm:t>
    </dgm:pt>
    <dgm:pt modelId="{F60AE8AC-F16F-4B7F-9C2F-220E3D61915B}" type="parTrans" cxnId="{C4CD2DD5-F980-44FF-A9A9-1759E5ADEBEE}">
      <dgm:prSet/>
      <dgm:spPr/>
      <dgm:t>
        <a:bodyPr/>
        <a:lstStyle/>
        <a:p>
          <a:endParaRPr lang="en-US"/>
        </a:p>
      </dgm:t>
    </dgm:pt>
    <dgm:pt modelId="{EAD18B45-2CE0-490A-AECF-947962553C8C}" type="sibTrans" cxnId="{C4CD2DD5-F980-44FF-A9A9-1759E5ADEBEE}">
      <dgm:prSet/>
      <dgm:spPr/>
      <dgm:t>
        <a:bodyPr/>
        <a:lstStyle/>
        <a:p>
          <a:endParaRPr lang="en-US"/>
        </a:p>
      </dgm:t>
    </dgm:pt>
    <dgm:pt modelId="{0DB5C998-96EB-41A1-9404-D4C0ACC3BB81}">
      <dgm:prSet/>
      <dgm:spPr/>
      <dgm:t>
        <a:bodyPr/>
        <a:lstStyle/>
        <a:p>
          <a:pPr rtl="0"/>
          <a:r>
            <a:rPr lang="en-US" b="1" dirty="0" smtClean="0"/>
            <a:t>Validation</a:t>
          </a:r>
          <a:endParaRPr lang="en-US" dirty="0"/>
        </a:p>
      </dgm:t>
    </dgm:pt>
    <dgm:pt modelId="{5B6504CA-1CB2-402D-9CD6-F6070EC741E4}" type="parTrans" cxnId="{0AFE6537-5426-4BFE-AD0C-0C8F61335CA8}">
      <dgm:prSet/>
      <dgm:spPr/>
      <dgm:t>
        <a:bodyPr/>
        <a:lstStyle/>
        <a:p>
          <a:endParaRPr lang="en-US"/>
        </a:p>
      </dgm:t>
    </dgm:pt>
    <dgm:pt modelId="{77043D16-8C3B-48E8-9FE2-3DAD4FE18C5A}" type="sibTrans" cxnId="{0AFE6537-5426-4BFE-AD0C-0C8F61335CA8}">
      <dgm:prSet/>
      <dgm:spPr/>
      <dgm:t>
        <a:bodyPr/>
        <a:lstStyle/>
        <a:p>
          <a:endParaRPr lang="en-US"/>
        </a:p>
      </dgm:t>
    </dgm:pt>
    <dgm:pt modelId="{00937E0A-B45D-40F0-8782-699E9D65C1F1}">
      <dgm:prSet/>
      <dgm:spPr/>
      <dgm:t>
        <a:bodyPr/>
        <a:lstStyle/>
        <a:p>
          <a:pPr rtl="0"/>
          <a:r>
            <a:rPr lang="en-US" b="1" dirty="0" smtClean="0"/>
            <a:t>Errors</a:t>
          </a:r>
          <a:endParaRPr lang="en-US" dirty="0"/>
        </a:p>
      </dgm:t>
    </dgm:pt>
    <dgm:pt modelId="{30728B2A-2070-4045-9F50-002AC203B109}" type="parTrans" cxnId="{89277417-1468-4F56-B2BD-5D169A512E2B}">
      <dgm:prSet/>
      <dgm:spPr/>
      <dgm:t>
        <a:bodyPr/>
        <a:lstStyle/>
        <a:p>
          <a:endParaRPr lang="en-US"/>
        </a:p>
      </dgm:t>
    </dgm:pt>
    <dgm:pt modelId="{AB8596CB-DCCC-4915-A677-CC6F6627B7C0}" type="sibTrans" cxnId="{89277417-1468-4F56-B2BD-5D169A512E2B}">
      <dgm:prSet/>
      <dgm:spPr/>
      <dgm:t>
        <a:bodyPr/>
        <a:lstStyle/>
        <a:p>
          <a:endParaRPr lang="en-US"/>
        </a:p>
      </dgm:t>
    </dgm:pt>
    <dgm:pt modelId="{F2911EC8-A3D0-4A87-B680-C05297E0D6CB}">
      <dgm:prSet/>
      <dgm:spPr/>
      <dgm:t>
        <a:bodyPr/>
        <a:lstStyle/>
        <a:p>
          <a:pPr rtl="0"/>
          <a:r>
            <a:rPr lang="en-US" b="1" dirty="0" smtClean="0"/>
            <a:t>Disabling controls</a:t>
          </a:r>
          <a:endParaRPr lang="en-US" dirty="0"/>
        </a:p>
      </dgm:t>
    </dgm:pt>
    <dgm:pt modelId="{A6D0E032-5020-4B55-BCB2-3430F95B47E0}" type="parTrans" cxnId="{E99C44C6-F6AD-4905-BB61-47565F38DD03}">
      <dgm:prSet/>
      <dgm:spPr/>
      <dgm:t>
        <a:bodyPr/>
        <a:lstStyle/>
        <a:p>
          <a:endParaRPr lang="en-US"/>
        </a:p>
      </dgm:t>
    </dgm:pt>
    <dgm:pt modelId="{8CCC34FA-576A-408D-812D-A49B3FAD616F}" type="sibTrans" cxnId="{E99C44C6-F6AD-4905-BB61-47565F38DD03}">
      <dgm:prSet/>
      <dgm:spPr/>
      <dgm:t>
        <a:bodyPr/>
        <a:lstStyle/>
        <a:p>
          <a:endParaRPr lang="en-US"/>
        </a:p>
      </dgm:t>
    </dgm:pt>
    <dgm:pt modelId="{F045026D-C3C4-4E5D-BF41-3515DDB8672D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2">
                  <a:lumMod val="60000"/>
                  <a:lumOff val="40000"/>
                </a:schemeClr>
              </a:solidFill>
              <a:latin typeface="Franklin Gothic Medium" pitchFamily="34" charset="0"/>
              <a:ea typeface="+mn-ea"/>
              <a:cs typeface="Arial" charset="0"/>
            </a:rPr>
            <a:t>&lt;td&gt;{{ Name | uppercase }}&lt;/td&gt;</a:t>
          </a:r>
          <a:endParaRPr lang="en-US" b="1" dirty="0">
            <a:solidFill>
              <a:schemeClr val="bg2">
                <a:lumMod val="60000"/>
                <a:lumOff val="40000"/>
              </a:schemeClr>
            </a:solidFill>
            <a:latin typeface="Franklin Gothic Medium" pitchFamily="34" charset="0"/>
            <a:ea typeface="+mn-ea"/>
            <a:cs typeface="Arial" charset="0"/>
          </a:endParaRPr>
        </a:p>
      </dgm:t>
    </dgm:pt>
    <dgm:pt modelId="{D7F00A0E-5529-4BFA-B6CC-1A3D666EE7A9}" type="parTrans" cxnId="{EA9D3391-69B7-4B46-B438-18A9F1EDBA08}">
      <dgm:prSet/>
      <dgm:spPr/>
      <dgm:t>
        <a:bodyPr/>
        <a:lstStyle/>
        <a:p>
          <a:endParaRPr lang="en-US"/>
        </a:p>
      </dgm:t>
    </dgm:pt>
    <dgm:pt modelId="{48A18D72-3A6E-43B7-85C9-C34AF63D2097}" type="sibTrans" cxnId="{EA9D3391-69B7-4B46-B438-18A9F1EDBA08}">
      <dgm:prSet/>
      <dgm:spPr/>
      <dgm:t>
        <a:bodyPr/>
        <a:lstStyle/>
        <a:p>
          <a:endParaRPr lang="en-US"/>
        </a:p>
      </dgm:t>
    </dgm:pt>
    <dgm:pt modelId="{6B691A18-6F25-4B71-8D23-10F1DE8657EA}">
      <dgm:prSet/>
      <dgm:spPr/>
      <dgm:t>
        <a:bodyPr/>
        <a:lstStyle/>
        <a:p>
          <a:r>
            <a:rPr lang="en-US" b="1" dirty="0" smtClean="0">
              <a:solidFill>
                <a:schemeClr val="bg2">
                  <a:lumMod val="60000"/>
                  <a:lumOff val="40000"/>
                </a:schemeClr>
              </a:solidFill>
              <a:latin typeface="Franklin Gothic Medium" pitchFamily="34" charset="0"/>
              <a:ea typeface="+mn-ea"/>
              <a:cs typeface="Arial" charset="0"/>
            </a:rPr>
            <a:t>&lt;td&gt;{{ </a:t>
          </a:r>
          <a:r>
            <a:rPr lang="en-US" b="1" dirty="0" err="1" smtClean="0">
              <a:solidFill>
                <a:schemeClr val="bg2">
                  <a:lumMod val="60000"/>
                  <a:lumOff val="40000"/>
                </a:schemeClr>
              </a:solidFill>
              <a:latin typeface="Franklin Gothic Medium" pitchFamily="34" charset="0"/>
              <a:ea typeface="+mn-ea"/>
              <a:cs typeface="Arial" charset="0"/>
            </a:rPr>
            <a:t>OtherName</a:t>
          </a:r>
          <a:r>
            <a:rPr lang="en-US" b="1" dirty="0" smtClean="0">
              <a:solidFill>
                <a:schemeClr val="bg2">
                  <a:lumMod val="60000"/>
                  <a:lumOff val="40000"/>
                </a:schemeClr>
              </a:solidFill>
              <a:latin typeface="Franklin Gothic Medium" pitchFamily="34" charset="0"/>
              <a:ea typeface="+mn-ea"/>
              <a:cs typeface="Arial" charset="0"/>
            </a:rPr>
            <a:t> | lowercase }}&lt;/td&gt;</a:t>
          </a:r>
        </a:p>
      </dgm:t>
    </dgm:pt>
    <dgm:pt modelId="{93D2DFC8-1DDC-4C60-8C18-886B70FE3A22}" type="parTrans" cxnId="{3FB1625A-17C7-4185-8830-F0E61CB1911C}">
      <dgm:prSet/>
      <dgm:spPr/>
      <dgm:t>
        <a:bodyPr/>
        <a:lstStyle/>
        <a:p>
          <a:endParaRPr lang="en-US"/>
        </a:p>
      </dgm:t>
    </dgm:pt>
    <dgm:pt modelId="{7E47419D-BA00-4BEC-BCB0-0BF3B4DBB285}" type="sibTrans" cxnId="{3FB1625A-17C7-4185-8830-F0E61CB1911C}">
      <dgm:prSet/>
      <dgm:spPr/>
      <dgm:t>
        <a:bodyPr/>
        <a:lstStyle/>
        <a:p>
          <a:endParaRPr lang="en-US"/>
        </a:p>
      </dgm:t>
    </dgm:pt>
    <dgm:pt modelId="{05A797DD-C5DE-490E-9B11-51AB9554A40D}">
      <dgm:prSet/>
      <dgm:spPr/>
      <dgm:t>
        <a:bodyPr/>
        <a:lstStyle/>
        <a:p>
          <a:r>
            <a:rPr lang="en-US" b="1" dirty="0" smtClean="0">
              <a:solidFill>
                <a:schemeClr val="bg2">
                  <a:lumMod val="60000"/>
                  <a:lumOff val="40000"/>
                </a:schemeClr>
              </a:solidFill>
              <a:latin typeface="Franklin Gothic Medium" pitchFamily="34" charset="0"/>
              <a:ea typeface="+mn-ea"/>
              <a:cs typeface="Arial" charset="0"/>
            </a:rPr>
            <a:t>&lt;td&gt;{{ </a:t>
          </a:r>
          <a:r>
            <a:rPr lang="en-US" b="1" dirty="0" err="1" smtClean="0">
              <a:solidFill>
                <a:schemeClr val="bg2">
                  <a:lumMod val="60000"/>
                  <a:lumOff val="40000"/>
                </a:schemeClr>
              </a:solidFill>
              <a:latin typeface="Franklin Gothic Medium" pitchFamily="34" charset="0"/>
              <a:ea typeface="+mn-ea"/>
              <a:cs typeface="Arial" charset="0"/>
            </a:rPr>
            <a:t>SomeDate</a:t>
          </a:r>
          <a:r>
            <a:rPr lang="en-US" b="1" dirty="0" smtClean="0">
              <a:solidFill>
                <a:schemeClr val="bg2">
                  <a:lumMod val="60000"/>
                  <a:lumOff val="40000"/>
                </a:schemeClr>
              </a:solidFill>
              <a:latin typeface="Franklin Gothic Medium" pitchFamily="34" charset="0"/>
              <a:ea typeface="+mn-ea"/>
              <a:cs typeface="Arial" charset="0"/>
            </a:rPr>
            <a:t> | date:'</a:t>
          </a:r>
          <a:r>
            <a:rPr lang="en-US" b="1" dirty="0" err="1" smtClean="0">
              <a:solidFill>
                <a:schemeClr val="bg2">
                  <a:lumMod val="60000"/>
                  <a:lumOff val="40000"/>
                </a:schemeClr>
              </a:solidFill>
              <a:latin typeface="Franklin Gothic Medium" pitchFamily="34" charset="0"/>
              <a:ea typeface="+mn-ea"/>
              <a:cs typeface="Arial" charset="0"/>
            </a:rPr>
            <a:t>MM</a:t>
          </a:r>
          <a:r>
            <a:rPr lang="en-US" b="1" dirty="0" smtClean="0">
              <a:solidFill>
                <a:schemeClr val="bg2">
                  <a:lumMod val="60000"/>
                  <a:lumOff val="40000"/>
                </a:schemeClr>
              </a:solidFill>
              <a:latin typeface="Franklin Gothic Medium" pitchFamily="34" charset="0"/>
              <a:ea typeface="+mn-ea"/>
              <a:cs typeface="Arial" charset="0"/>
            </a:rPr>
            <a:t>-</a:t>
          </a:r>
          <a:r>
            <a:rPr lang="en-US" b="1" dirty="0" err="1" smtClean="0">
              <a:solidFill>
                <a:schemeClr val="bg2">
                  <a:lumMod val="60000"/>
                  <a:lumOff val="40000"/>
                </a:schemeClr>
              </a:solidFill>
              <a:latin typeface="Franklin Gothic Medium" pitchFamily="34" charset="0"/>
              <a:ea typeface="+mn-ea"/>
              <a:cs typeface="Arial" charset="0"/>
            </a:rPr>
            <a:t>dd-yyyy</a:t>
          </a:r>
          <a:r>
            <a:rPr lang="en-US" b="1" dirty="0" smtClean="0">
              <a:solidFill>
                <a:schemeClr val="bg2">
                  <a:lumMod val="60000"/>
                  <a:lumOff val="40000"/>
                </a:schemeClr>
              </a:solidFill>
              <a:latin typeface="Franklin Gothic Medium" pitchFamily="34" charset="0"/>
              <a:ea typeface="+mn-ea"/>
              <a:cs typeface="Arial" charset="0"/>
            </a:rPr>
            <a:t>' }}&lt;/td&gt;</a:t>
          </a:r>
        </a:p>
      </dgm:t>
    </dgm:pt>
    <dgm:pt modelId="{2EC3D1B6-3815-4247-BFEF-A6F3498C8EA7}" type="parTrans" cxnId="{09FE85BE-047B-4660-8DD1-97E91DABA192}">
      <dgm:prSet/>
      <dgm:spPr/>
      <dgm:t>
        <a:bodyPr/>
        <a:lstStyle/>
        <a:p>
          <a:endParaRPr lang="en-US"/>
        </a:p>
      </dgm:t>
    </dgm:pt>
    <dgm:pt modelId="{BCC58FE5-27AA-44C3-80CA-AD5E35BE3BE8}" type="sibTrans" cxnId="{09FE85BE-047B-4660-8DD1-97E91DABA192}">
      <dgm:prSet/>
      <dgm:spPr/>
      <dgm:t>
        <a:bodyPr/>
        <a:lstStyle/>
        <a:p>
          <a:endParaRPr lang="en-US"/>
        </a:p>
      </dgm:t>
    </dgm:pt>
    <dgm:pt modelId="{61113C0B-165C-4BE6-88B2-4CFD913542DA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2">
                  <a:lumMod val="60000"/>
                  <a:lumOff val="40000"/>
                </a:schemeClr>
              </a:solidFill>
              <a:latin typeface="Franklin Gothic Medium" pitchFamily="34" charset="0"/>
              <a:ea typeface="+mn-ea"/>
              <a:cs typeface="Arial" charset="0"/>
            </a:rPr>
            <a:t>&lt;input type="text" id="</a:t>
          </a:r>
          <a:r>
            <a:rPr lang="en-US" b="1" dirty="0" err="1" smtClean="0">
              <a:solidFill>
                <a:schemeClr val="bg2">
                  <a:lumMod val="60000"/>
                  <a:lumOff val="40000"/>
                </a:schemeClr>
              </a:solidFill>
              <a:latin typeface="Franklin Gothic Medium" pitchFamily="34" charset="0"/>
              <a:ea typeface="+mn-ea"/>
              <a:cs typeface="Arial" charset="0"/>
            </a:rPr>
            <a:t>txtName</a:t>
          </a:r>
          <a:r>
            <a:rPr lang="en-US" b="1" dirty="0" smtClean="0">
              <a:solidFill>
                <a:schemeClr val="bg2">
                  <a:lumMod val="60000"/>
                  <a:lumOff val="40000"/>
                </a:schemeClr>
              </a:solidFill>
              <a:latin typeface="Franklin Gothic Medium" pitchFamily="34" charset="0"/>
              <a:ea typeface="+mn-ea"/>
              <a:cs typeface="Arial" charset="0"/>
            </a:rPr>
            <a:t>" data-ng-model=“</a:t>
          </a:r>
          <a:r>
            <a:rPr lang="en-US" b="1" dirty="0" err="1" smtClean="0">
              <a:solidFill>
                <a:schemeClr val="bg2">
                  <a:lumMod val="60000"/>
                  <a:lumOff val="40000"/>
                </a:schemeClr>
              </a:solidFill>
              <a:latin typeface="Franklin Gothic Medium" pitchFamily="34" charset="0"/>
              <a:ea typeface="+mn-ea"/>
              <a:cs typeface="Arial" charset="0"/>
            </a:rPr>
            <a:t>MyText</a:t>
          </a:r>
          <a:r>
            <a:rPr lang="en-US" b="1" dirty="0" smtClean="0">
              <a:solidFill>
                <a:schemeClr val="bg2">
                  <a:lumMod val="60000"/>
                  <a:lumOff val="40000"/>
                </a:schemeClr>
              </a:solidFill>
              <a:latin typeface="Franklin Gothic Medium" pitchFamily="34" charset="0"/>
              <a:ea typeface="+mn-ea"/>
              <a:cs typeface="Arial" charset="0"/>
            </a:rPr>
            <a:t>" required /&gt;</a:t>
          </a:r>
          <a:endParaRPr lang="en-US" b="1" dirty="0">
            <a:solidFill>
              <a:schemeClr val="bg2">
                <a:lumMod val="60000"/>
                <a:lumOff val="40000"/>
              </a:schemeClr>
            </a:solidFill>
            <a:latin typeface="Franklin Gothic Medium" pitchFamily="34" charset="0"/>
            <a:ea typeface="+mn-ea"/>
            <a:cs typeface="Arial" charset="0"/>
          </a:endParaRPr>
        </a:p>
      </dgm:t>
    </dgm:pt>
    <dgm:pt modelId="{1C0A698A-BE8E-4718-AD01-11035FF7A368}" type="parTrans" cxnId="{25BD8127-1B43-4CC1-8602-B13FC8A6E1C5}">
      <dgm:prSet/>
      <dgm:spPr/>
      <dgm:t>
        <a:bodyPr/>
        <a:lstStyle/>
        <a:p>
          <a:endParaRPr lang="en-US"/>
        </a:p>
      </dgm:t>
    </dgm:pt>
    <dgm:pt modelId="{2DF5E8E2-E3AD-41DE-8AE1-E59E69FBF6A9}" type="sibTrans" cxnId="{25BD8127-1B43-4CC1-8602-B13FC8A6E1C5}">
      <dgm:prSet/>
      <dgm:spPr/>
      <dgm:t>
        <a:bodyPr/>
        <a:lstStyle/>
        <a:p>
          <a:endParaRPr lang="en-US"/>
        </a:p>
      </dgm:t>
    </dgm:pt>
    <dgm:pt modelId="{11B15001-A585-43E8-8511-8FA4C578F136}">
      <dgm:prSet/>
      <dgm:spPr/>
      <dgm:t>
        <a:bodyPr/>
        <a:lstStyle/>
        <a:p>
          <a:r>
            <a:rPr lang="en-US" b="1" dirty="0" smtClean="0">
              <a:solidFill>
                <a:schemeClr val="bg2">
                  <a:lumMod val="60000"/>
                  <a:lumOff val="40000"/>
                </a:schemeClr>
              </a:solidFill>
              <a:latin typeface="Franklin Gothic Medium" pitchFamily="34" charset="0"/>
              <a:ea typeface="+mn-ea"/>
              <a:cs typeface="Arial" charset="0"/>
            </a:rPr>
            <a:t>&lt;input type="text" id="</a:t>
          </a:r>
          <a:r>
            <a:rPr lang="en-US" b="1" dirty="0" err="1" smtClean="0">
              <a:solidFill>
                <a:schemeClr val="bg2">
                  <a:lumMod val="60000"/>
                  <a:lumOff val="40000"/>
                </a:schemeClr>
              </a:solidFill>
              <a:latin typeface="Franklin Gothic Medium" pitchFamily="34" charset="0"/>
              <a:ea typeface="+mn-ea"/>
              <a:cs typeface="Arial" charset="0"/>
            </a:rPr>
            <a:t>txtName</a:t>
          </a:r>
          <a:r>
            <a:rPr lang="en-US" b="1" dirty="0" smtClean="0">
              <a:solidFill>
                <a:schemeClr val="bg2">
                  <a:lumMod val="60000"/>
                  <a:lumOff val="40000"/>
                </a:schemeClr>
              </a:solidFill>
              <a:latin typeface="Franklin Gothic Medium" pitchFamily="34" charset="0"/>
              <a:ea typeface="+mn-ea"/>
              <a:cs typeface="Arial" charset="0"/>
            </a:rPr>
            <a:t>" data-ng-model="</a:t>
          </a:r>
          <a:r>
            <a:rPr lang="en-US" b="1" dirty="0" err="1" smtClean="0">
              <a:solidFill>
                <a:schemeClr val="bg2">
                  <a:lumMod val="60000"/>
                  <a:lumOff val="40000"/>
                </a:schemeClr>
              </a:solidFill>
              <a:latin typeface="Franklin Gothic Medium" pitchFamily="34" charset="0"/>
              <a:ea typeface="+mn-ea"/>
              <a:cs typeface="Arial" charset="0"/>
            </a:rPr>
            <a:t>MyText</a:t>
          </a:r>
          <a:r>
            <a:rPr lang="en-US" b="1" dirty="0" smtClean="0">
              <a:solidFill>
                <a:schemeClr val="bg2">
                  <a:lumMod val="60000"/>
                  <a:lumOff val="40000"/>
                </a:schemeClr>
              </a:solidFill>
              <a:latin typeface="Franklin Gothic Medium" pitchFamily="34" charset="0"/>
              <a:ea typeface="+mn-ea"/>
              <a:cs typeface="Arial" charset="0"/>
            </a:rPr>
            <a:t>" required="" data-ng-required=“</a:t>
          </a:r>
          <a:r>
            <a:rPr lang="en-US" b="1" dirty="0" err="1" smtClean="0">
              <a:solidFill>
                <a:schemeClr val="bg2">
                  <a:lumMod val="60000"/>
                  <a:lumOff val="40000"/>
                </a:schemeClr>
              </a:solidFill>
              <a:latin typeface="Franklin Gothic Medium" pitchFamily="34" charset="0"/>
              <a:ea typeface="+mn-ea"/>
              <a:cs typeface="Arial" charset="0"/>
            </a:rPr>
            <a:t>IsNameRequired</a:t>
          </a:r>
          <a:r>
            <a:rPr lang="en-US" b="1" dirty="0" smtClean="0">
              <a:solidFill>
                <a:schemeClr val="bg2">
                  <a:lumMod val="60000"/>
                  <a:lumOff val="40000"/>
                </a:schemeClr>
              </a:solidFill>
              <a:latin typeface="Franklin Gothic Medium" pitchFamily="34" charset="0"/>
              <a:ea typeface="+mn-ea"/>
              <a:cs typeface="Arial" charset="0"/>
            </a:rPr>
            <a:t>()" /&gt;</a:t>
          </a:r>
        </a:p>
      </dgm:t>
    </dgm:pt>
    <dgm:pt modelId="{F2A55651-62C7-4AAE-AE9D-6E3B6F1F13A9}" type="parTrans" cxnId="{B1285178-D1AE-47C3-A211-6841095CEA20}">
      <dgm:prSet/>
      <dgm:spPr/>
      <dgm:t>
        <a:bodyPr/>
        <a:lstStyle/>
        <a:p>
          <a:endParaRPr lang="en-US"/>
        </a:p>
      </dgm:t>
    </dgm:pt>
    <dgm:pt modelId="{53ACDD2C-41E3-4DF0-BA9A-8E1B3AB22801}" type="sibTrans" cxnId="{B1285178-D1AE-47C3-A211-6841095CEA20}">
      <dgm:prSet/>
      <dgm:spPr/>
      <dgm:t>
        <a:bodyPr/>
        <a:lstStyle/>
        <a:p>
          <a:endParaRPr lang="en-US"/>
        </a:p>
      </dgm:t>
    </dgm:pt>
    <dgm:pt modelId="{59ABB1B1-D44F-4AD8-9C91-3C5BB0219811}">
      <dgm:prSet/>
      <dgm:spPr/>
      <dgm:t>
        <a:bodyPr/>
        <a:lstStyle/>
        <a:p>
          <a:r>
            <a:rPr lang="en-US" b="1" dirty="0" smtClean="0">
              <a:solidFill>
                <a:schemeClr val="bg2">
                  <a:lumMod val="60000"/>
                  <a:lumOff val="40000"/>
                </a:schemeClr>
              </a:solidFill>
              <a:latin typeface="Franklin Gothic Medium" pitchFamily="34" charset="0"/>
              <a:ea typeface="+mn-ea"/>
              <a:cs typeface="Arial" charset="0"/>
            </a:rPr>
            <a:t>&lt;input type="text" id="</a:t>
          </a:r>
          <a:r>
            <a:rPr lang="en-US" b="1" dirty="0" err="1" smtClean="0">
              <a:solidFill>
                <a:schemeClr val="bg2">
                  <a:lumMod val="60000"/>
                  <a:lumOff val="40000"/>
                </a:schemeClr>
              </a:solidFill>
              <a:latin typeface="Franklin Gothic Medium" pitchFamily="34" charset="0"/>
              <a:ea typeface="+mn-ea"/>
              <a:cs typeface="Arial" charset="0"/>
            </a:rPr>
            <a:t>txtZip</a:t>
          </a:r>
          <a:r>
            <a:rPr lang="en-US" b="1" dirty="0" smtClean="0">
              <a:solidFill>
                <a:schemeClr val="bg2">
                  <a:lumMod val="60000"/>
                  <a:lumOff val="40000"/>
                </a:schemeClr>
              </a:solidFill>
              <a:latin typeface="Franklin Gothic Medium" pitchFamily="34" charset="0"/>
              <a:ea typeface="+mn-ea"/>
              <a:cs typeface="Arial" charset="0"/>
            </a:rPr>
            <a:t>" data-ng-model=“</a:t>
          </a:r>
          <a:r>
            <a:rPr lang="en-US" b="1" dirty="0" err="1" smtClean="0">
              <a:solidFill>
                <a:schemeClr val="bg2">
                  <a:lumMod val="60000"/>
                  <a:lumOff val="40000"/>
                </a:schemeClr>
              </a:solidFill>
              <a:latin typeface="Franklin Gothic Medium" pitchFamily="34" charset="0"/>
              <a:ea typeface="+mn-ea"/>
              <a:cs typeface="Arial" charset="0"/>
            </a:rPr>
            <a:t>MyZip</a:t>
          </a:r>
          <a:r>
            <a:rPr lang="en-US" b="1" dirty="0" smtClean="0">
              <a:solidFill>
                <a:schemeClr val="bg2">
                  <a:lumMod val="60000"/>
                  <a:lumOff val="40000"/>
                </a:schemeClr>
              </a:solidFill>
              <a:latin typeface="Franklin Gothic Medium" pitchFamily="34" charset="0"/>
              <a:ea typeface="+mn-ea"/>
              <a:cs typeface="Arial" charset="0"/>
            </a:rPr>
            <a:t>" data-ng-required=“</a:t>
          </a:r>
          <a:r>
            <a:rPr lang="en-US" b="1" dirty="0" err="1" smtClean="0">
              <a:solidFill>
                <a:schemeClr val="bg2">
                  <a:lumMod val="60000"/>
                  <a:lumOff val="40000"/>
                </a:schemeClr>
              </a:solidFill>
              <a:latin typeface="Franklin Gothic Medium" pitchFamily="34" charset="0"/>
              <a:ea typeface="+mn-ea"/>
              <a:cs typeface="Arial" charset="0"/>
            </a:rPr>
            <a:t>IsZipRequired</a:t>
          </a:r>
          <a:r>
            <a:rPr lang="en-US" b="1" dirty="0" smtClean="0">
              <a:solidFill>
                <a:schemeClr val="bg2">
                  <a:lumMod val="60000"/>
                  <a:lumOff val="40000"/>
                </a:schemeClr>
              </a:solidFill>
              <a:latin typeface="Franklin Gothic Medium" pitchFamily="34" charset="0"/>
              <a:ea typeface="+mn-ea"/>
              <a:cs typeface="Arial" charset="0"/>
            </a:rPr>
            <a:t>()" data-ng-pattern="</a:t>
          </a:r>
          <a:r>
            <a:rPr lang="en-US" b="1" dirty="0" err="1" smtClean="0">
              <a:solidFill>
                <a:schemeClr val="bg2">
                  <a:lumMod val="60000"/>
                  <a:lumOff val="40000"/>
                </a:schemeClr>
              </a:solidFill>
              <a:latin typeface="Franklin Gothic Medium" pitchFamily="34" charset="0"/>
              <a:ea typeface="+mn-ea"/>
              <a:cs typeface="Arial" charset="0"/>
            </a:rPr>
            <a:t>PostalCodeMask</a:t>
          </a:r>
          <a:r>
            <a:rPr lang="en-US" b="1" dirty="0" smtClean="0">
              <a:solidFill>
                <a:schemeClr val="bg2">
                  <a:lumMod val="60000"/>
                  <a:lumOff val="40000"/>
                </a:schemeClr>
              </a:solidFill>
              <a:latin typeface="Franklin Gothic Medium" pitchFamily="34" charset="0"/>
              <a:ea typeface="+mn-ea"/>
              <a:cs typeface="Arial" charset="0"/>
            </a:rPr>
            <a:t>" /&gt;</a:t>
          </a:r>
        </a:p>
      </dgm:t>
    </dgm:pt>
    <dgm:pt modelId="{C2812470-5474-44E0-84B1-3519FA6258CD}" type="parTrans" cxnId="{5E12BB39-6B40-4465-B4AE-4917A10B2E15}">
      <dgm:prSet/>
      <dgm:spPr/>
      <dgm:t>
        <a:bodyPr/>
        <a:lstStyle/>
        <a:p>
          <a:endParaRPr lang="en-US"/>
        </a:p>
      </dgm:t>
    </dgm:pt>
    <dgm:pt modelId="{26D92194-556F-41C1-8879-62A721661398}" type="sibTrans" cxnId="{5E12BB39-6B40-4465-B4AE-4917A10B2E15}">
      <dgm:prSet/>
      <dgm:spPr/>
      <dgm:t>
        <a:bodyPr/>
        <a:lstStyle/>
        <a:p>
          <a:endParaRPr lang="en-US"/>
        </a:p>
      </dgm:t>
    </dgm:pt>
    <dgm:pt modelId="{A54E5085-A1E8-4373-A70F-392F654E246C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2">
                  <a:lumMod val="60000"/>
                  <a:lumOff val="40000"/>
                </a:schemeClr>
              </a:solidFill>
              <a:latin typeface="Franklin Gothic Medium" pitchFamily="34" charset="0"/>
              <a:ea typeface="+mn-ea"/>
              <a:cs typeface="Arial" charset="0"/>
            </a:rPr>
            <a:t>&lt;span data-ng-show="myForm.</a:t>
          </a:r>
          <a:r>
            <a:rPr lang="en-US" b="1" dirty="0" err="1" smtClean="0">
              <a:solidFill>
                <a:schemeClr val="bg2">
                  <a:lumMod val="60000"/>
                  <a:lumOff val="40000"/>
                </a:schemeClr>
              </a:solidFill>
              <a:latin typeface="Franklin Gothic Medium" pitchFamily="34" charset="0"/>
              <a:ea typeface="+mn-ea"/>
              <a:cs typeface="Arial" charset="0"/>
            </a:rPr>
            <a:t>txtZip</a:t>
          </a:r>
          <a:r>
            <a:rPr lang="en-US" b="1" dirty="0" smtClean="0">
              <a:solidFill>
                <a:schemeClr val="bg2">
                  <a:lumMod val="60000"/>
                  <a:lumOff val="40000"/>
                </a:schemeClr>
              </a:solidFill>
              <a:latin typeface="Franklin Gothic Medium" pitchFamily="34" charset="0"/>
              <a:ea typeface="+mn-ea"/>
              <a:cs typeface="Arial" charset="0"/>
            </a:rPr>
            <a:t>.$</a:t>
          </a:r>
          <a:r>
            <a:rPr lang="en-US" b="1" dirty="0" err="1" smtClean="0">
              <a:solidFill>
                <a:schemeClr val="bg2">
                  <a:lumMod val="60000"/>
                  <a:lumOff val="40000"/>
                </a:schemeClr>
              </a:solidFill>
              <a:latin typeface="Franklin Gothic Medium" pitchFamily="34" charset="0"/>
              <a:ea typeface="+mn-ea"/>
              <a:cs typeface="Arial" charset="0"/>
            </a:rPr>
            <a:t>error.required</a:t>
          </a:r>
          <a:r>
            <a:rPr lang="en-US" b="1" dirty="0" smtClean="0">
              <a:solidFill>
                <a:schemeClr val="bg2">
                  <a:lumMod val="60000"/>
                  <a:lumOff val="40000"/>
                </a:schemeClr>
              </a:solidFill>
              <a:latin typeface="Franklin Gothic Medium" pitchFamily="34" charset="0"/>
              <a:ea typeface="+mn-ea"/>
              <a:cs typeface="Arial" charset="0"/>
            </a:rPr>
            <a:t>"&gt;required&lt;/span&gt;</a:t>
          </a:r>
          <a:endParaRPr lang="en-US" b="1" dirty="0">
            <a:solidFill>
              <a:schemeClr val="bg2">
                <a:lumMod val="60000"/>
                <a:lumOff val="40000"/>
              </a:schemeClr>
            </a:solidFill>
            <a:latin typeface="Franklin Gothic Medium" pitchFamily="34" charset="0"/>
            <a:ea typeface="+mn-ea"/>
            <a:cs typeface="Arial" charset="0"/>
          </a:endParaRPr>
        </a:p>
      </dgm:t>
    </dgm:pt>
    <dgm:pt modelId="{7FDCFF78-31A2-409A-A280-E8CC857D3E1B}" type="parTrans" cxnId="{D88C4FE7-0B51-42A7-8406-0B925FE08D67}">
      <dgm:prSet/>
      <dgm:spPr/>
      <dgm:t>
        <a:bodyPr/>
        <a:lstStyle/>
        <a:p>
          <a:endParaRPr lang="en-US"/>
        </a:p>
      </dgm:t>
    </dgm:pt>
    <dgm:pt modelId="{0B019FE9-6843-4417-A676-76805A008E77}" type="sibTrans" cxnId="{D88C4FE7-0B51-42A7-8406-0B925FE08D67}">
      <dgm:prSet/>
      <dgm:spPr/>
      <dgm:t>
        <a:bodyPr/>
        <a:lstStyle/>
        <a:p>
          <a:endParaRPr lang="en-US"/>
        </a:p>
      </dgm:t>
    </dgm:pt>
    <dgm:pt modelId="{27CC866F-BE49-4579-A558-899D45B9DEB5}">
      <dgm:prSet/>
      <dgm:spPr/>
      <dgm:t>
        <a:bodyPr/>
        <a:lstStyle/>
        <a:p>
          <a:r>
            <a:rPr lang="en-US" b="1" dirty="0" smtClean="0">
              <a:solidFill>
                <a:schemeClr val="bg2">
                  <a:lumMod val="60000"/>
                  <a:lumOff val="40000"/>
                </a:schemeClr>
              </a:solidFill>
              <a:latin typeface="Franklin Gothic Medium" pitchFamily="34" charset="0"/>
              <a:ea typeface="+mn-ea"/>
              <a:cs typeface="Arial" charset="0"/>
            </a:rPr>
            <a:t>&lt;span data-ng-show="myForm.</a:t>
          </a:r>
          <a:r>
            <a:rPr lang="en-US" b="1" dirty="0" err="1" smtClean="0">
              <a:solidFill>
                <a:schemeClr val="bg2">
                  <a:lumMod val="60000"/>
                  <a:lumOff val="40000"/>
                </a:schemeClr>
              </a:solidFill>
              <a:latin typeface="Franklin Gothic Medium" pitchFamily="34" charset="0"/>
              <a:ea typeface="+mn-ea"/>
              <a:cs typeface="Arial" charset="0"/>
            </a:rPr>
            <a:t>txtZip</a:t>
          </a:r>
          <a:r>
            <a:rPr lang="en-US" b="1" dirty="0" smtClean="0">
              <a:solidFill>
                <a:schemeClr val="bg2">
                  <a:lumMod val="60000"/>
                  <a:lumOff val="40000"/>
                </a:schemeClr>
              </a:solidFill>
              <a:latin typeface="Franklin Gothic Medium" pitchFamily="34" charset="0"/>
              <a:ea typeface="+mn-ea"/>
              <a:cs typeface="Arial" charset="0"/>
            </a:rPr>
            <a:t>.$</a:t>
          </a:r>
          <a:r>
            <a:rPr lang="en-US" b="1" dirty="0" err="1" smtClean="0">
              <a:solidFill>
                <a:schemeClr val="bg2">
                  <a:lumMod val="60000"/>
                  <a:lumOff val="40000"/>
                </a:schemeClr>
              </a:solidFill>
              <a:latin typeface="Franklin Gothic Medium" pitchFamily="34" charset="0"/>
              <a:ea typeface="+mn-ea"/>
              <a:cs typeface="Arial" charset="0"/>
            </a:rPr>
            <a:t>error.pattern</a:t>
          </a:r>
          <a:r>
            <a:rPr lang="en-US" b="1" dirty="0" smtClean="0">
              <a:solidFill>
                <a:schemeClr val="bg2">
                  <a:lumMod val="60000"/>
                  <a:lumOff val="40000"/>
                </a:schemeClr>
              </a:solidFill>
              <a:latin typeface="Franklin Gothic Medium" pitchFamily="34" charset="0"/>
              <a:ea typeface="+mn-ea"/>
              <a:cs typeface="Arial" charset="0"/>
            </a:rPr>
            <a:t>"&gt;Postal Code Format is not valid&lt;/span&gt;</a:t>
          </a:r>
          <a:endParaRPr lang="en-US" b="1" dirty="0">
            <a:solidFill>
              <a:schemeClr val="bg2">
                <a:lumMod val="60000"/>
                <a:lumOff val="40000"/>
              </a:schemeClr>
            </a:solidFill>
            <a:latin typeface="Franklin Gothic Medium" pitchFamily="34" charset="0"/>
            <a:ea typeface="+mn-ea"/>
            <a:cs typeface="Arial" charset="0"/>
          </a:endParaRPr>
        </a:p>
      </dgm:t>
    </dgm:pt>
    <dgm:pt modelId="{F0EA4705-C5E5-468E-BAB8-2A6F94D582A4}" type="parTrans" cxnId="{E4FFC360-D063-47D5-A0BF-4F7E3C44E14E}">
      <dgm:prSet/>
      <dgm:spPr/>
      <dgm:t>
        <a:bodyPr/>
        <a:lstStyle/>
        <a:p>
          <a:endParaRPr lang="en-US"/>
        </a:p>
      </dgm:t>
    </dgm:pt>
    <dgm:pt modelId="{7BBFC32B-25A1-499C-9366-D5E6F3B810D5}" type="sibTrans" cxnId="{E4FFC360-D063-47D5-A0BF-4F7E3C44E14E}">
      <dgm:prSet/>
      <dgm:spPr/>
      <dgm:t>
        <a:bodyPr/>
        <a:lstStyle/>
        <a:p>
          <a:endParaRPr lang="en-US"/>
        </a:p>
      </dgm:t>
    </dgm:pt>
    <dgm:pt modelId="{3C324415-6DAC-4C0A-A0A4-FF55C112EA5B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2">
                  <a:lumMod val="60000"/>
                  <a:lumOff val="40000"/>
                </a:schemeClr>
              </a:solidFill>
              <a:latin typeface="Franklin Gothic Medium" pitchFamily="34" charset="0"/>
              <a:ea typeface="+mn-ea"/>
              <a:cs typeface="Arial" charset="0"/>
            </a:rPr>
            <a:t>&lt;button type="button" data-ng-click="</a:t>
          </a:r>
          <a:r>
            <a:rPr lang="en-US" b="1" dirty="0" err="1" smtClean="0">
              <a:solidFill>
                <a:schemeClr val="bg2">
                  <a:lumMod val="60000"/>
                  <a:lumOff val="40000"/>
                </a:schemeClr>
              </a:solidFill>
              <a:latin typeface="Franklin Gothic Medium" pitchFamily="34" charset="0"/>
              <a:ea typeface="+mn-ea"/>
              <a:cs typeface="Arial" charset="0"/>
            </a:rPr>
            <a:t>SaveRegistration</a:t>
          </a:r>
          <a:r>
            <a:rPr lang="en-US" b="1" dirty="0" smtClean="0">
              <a:solidFill>
                <a:schemeClr val="bg2">
                  <a:lumMod val="60000"/>
                  <a:lumOff val="40000"/>
                </a:schemeClr>
              </a:solidFill>
              <a:latin typeface="Franklin Gothic Medium" pitchFamily="34" charset="0"/>
              <a:ea typeface="+mn-ea"/>
              <a:cs typeface="Arial" charset="0"/>
            </a:rPr>
            <a:t>()" data-ng-disabled="</a:t>
          </a:r>
          <a:r>
            <a:rPr lang="en-US" b="1" dirty="0" err="1" smtClean="0">
              <a:solidFill>
                <a:schemeClr val="bg2">
                  <a:lumMod val="60000"/>
                  <a:lumOff val="40000"/>
                </a:schemeClr>
              </a:solidFill>
              <a:latin typeface="Franklin Gothic Medium" pitchFamily="34" charset="0"/>
              <a:ea typeface="+mn-ea"/>
              <a:cs typeface="Arial" charset="0"/>
            </a:rPr>
            <a:t>myForm</a:t>
          </a:r>
          <a:r>
            <a:rPr lang="en-US" b="1" dirty="0" smtClean="0">
              <a:solidFill>
                <a:schemeClr val="bg2">
                  <a:lumMod val="60000"/>
                  <a:lumOff val="40000"/>
                </a:schemeClr>
              </a:solidFill>
              <a:latin typeface="Franklin Gothic Medium" pitchFamily="34" charset="0"/>
              <a:ea typeface="+mn-ea"/>
              <a:cs typeface="Arial" charset="0"/>
            </a:rPr>
            <a:t>.$invalid"&gt;Save&lt;/button&gt;</a:t>
          </a:r>
          <a:endParaRPr lang="en-US" dirty="0">
            <a:solidFill>
              <a:schemeClr val="bg2">
                <a:lumMod val="60000"/>
                <a:lumOff val="40000"/>
              </a:schemeClr>
            </a:solidFill>
          </a:endParaRPr>
        </a:p>
      </dgm:t>
    </dgm:pt>
    <dgm:pt modelId="{16506101-3781-4666-B0A0-B1A5CCC0FF30}" type="parTrans" cxnId="{9097BBB1-9378-4E89-AED7-C9B03EF291F8}">
      <dgm:prSet/>
      <dgm:spPr/>
      <dgm:t>
        <a:bodyPr/>
        <a:lstStyle/>
        <a:p>
          <a:endParaRPr lang="en-US"/>
        </a:p>
      </dgm:t>
    </dgm:pt>
    <dgm:pt modelId="{171DD036-B3AE-4794-9D71-BF88EF24C9FC}" type="sibTrans" cxnId="{9097BBB1-9378-4E89-AED7-C9B03EF291F8}">
      <dgm:prSet/>
      <dgm:spPr/>
      <dgm:t>
        <a:bodyPr/>
        <a:lstStyle/>
        <a:p>
          <a:endParaRPr lang="en-US"/>
        </a:p>
      </dgm:t>
    </dgm:pt>
    <dgm:pt modelId="{15B0F74E-19A5-4B79-9BFD-E21F7E3DAE55}" type="pres">
      <dgm:prSet presAssocID="{65F9BFED-2B81-48B6-8FED-D7504745131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651898-CCE7-4523-97B1-087654EC87EF}" type="pres">
      <dgm:prSet presAssocID="{F2ECCDE7-109A-44FB-916A-3A93CAF01C0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98700C-2D06-4C0D-8AF5-6B0B19622356}" type="pres">
      <dgm:prSet presAssocID="{F2ECCDE7-109A-44FB-916A-3A93CAF01C0F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569509-1875-461E-A488-6D986FBCA93A}" type="pres">
      <dgm:prSet presAssocID="{0DB5C998-96EB-41A1-9404-D4C0ACC3BB8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92D4BA-F44F-406F-9CD4-502EB3FD8F7D}" type="pres">
      <dgm:prSet presAssocID="{0DB5C998-96EB-41A1-9404-D4C0ACC3BB81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9393CD-1A0A-478F-A916-8877209E187F}" type="pres">
      <dgm:prSet presAssocID="{00937E0A-B45D-40F0-8782-699E9D65C1F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76B8BF-064B-4978-BDF9-368120441EB7}" type="pres">
      <dgm:prSet presAssocID="{00937E0A-B45D-40F0-8782-699E9D65C1F1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F8B005-D975-4917-B524-8893DF39F3D2}" type="pres">
      <dgm:prSet presAssocID="{F2911EC8-A3D0-4A87-B680-C05297E0D6C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DC144D-52BD-46E5-B7B8-1BC967FCB6DC}" type="pres">
      <dgm:prSet presAssocID="{F2911EC8-A3D0-4A87-B680-C05297E0D6CB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298371-7C84-4C24-ABF3-1C585E62EB4F}" type="presOf" srcId="{A54E5085-A1E8-4373-A70F-392F654E246C}" destId="{AF76B8BF-064B-4978-BDF9-368120441EB7}" srcOrd="0" destOrd="0" presId="urn:microsoft.com/office/officeart/2005/8/layout/vList2"/>
    <dgm:cxn modelId="{417C00F0-695B-4AB7-B1D8-D5635E104040}" type="presOf" srcId="{11B15001-A585-43E8-8511-8FA4C578F136}" destId="{3A92D4BA-F44F-406F-9CD4-502EB3FD8F7D}" srcOrd="0" destOrd="1" presId="urn:microsoft.com/office/officeart/2005/8/layout/vList2"/>
    <dgm:cxn modelId="{EA9D3391-69B7-4B46-B438-18A9F1EDBA08}" srcId="{F2ECCDE7-109A-44FB-916A-3A93CAF01C0F}" destId="{F045026D-C3C4-4E5D-BF41-3515DDB8672D}" srcOrd="0" destOrd="0" parTransId="{D7F00A0E-5529-4BFA-B6CC-1A3D666EE7A9}" sibTransId="{48A18D72-3A6E-43B7-85C9-C34AF63D2097}"/>
    <dgm:cxn modelId="{383CA61D-6576-48DE-800A-1CF5C6069205}" type="presOf" srcId="{F045026D-C3C4-4E5D-BF41-3515DDB8672D}" destId="{1698700C-2D06-4C0D-8AF5-6B0B19622356}" srcOrd="0" destOrd="0" presId="urn:microsoft.com/office/officeart/2005/8/layout/vList2"/>
    <dgm:cxn modelId="{1ABD92B3-DBE9-4B82-B246-FA6BBD9B4C1A}" type="presOf" srcId="{27CC866F-BE49-4579-A558-899D45B9DEB5}" destId="{AF76B8BF-064B-4978-BDF9-368120441EB7}" srcOrd="0" destOrd="1" presId="urn:microsoft.com/office/officeart/2005/8/layout/vList2"/>
    <dgm:cxn modelId="{09FE85BE-047B-4660-8DD1-97E91DABA192}" srcId="{F2ECCDE7-109A-44FB-916A-3A93CAF01C0F}" destId="{05A797DD-C5DE-490E-9B11-51AB9554A40D}" srcOrd="2" destOrd="0" parTransId="{2EC3D1B6-3815-4247-BFEF-A6F3498C8EA7}" sibTransId="{BCC58FE5-27AA-44C3-80CA-AD5E35BE3BE8}"/>
    <dgm:cxn modelId="{334166BD-8204-4119-91E1-4E553D09D1CB}" type="presOf" srcId="{F2911EC8-A3D0-4A87-B680-C05297E0D6CB}" destId="{18F8B005-D975-4917-B524-8893DF39F3D2}" srcOrd="0" destOrd="0" presId="urn:microsoft.com/office/officeart/2005/8/layout/vList2"/>
    <dgm:cxn modelId="{991AAF3C-0246-4304-8524-427BEE31F64B}" type="presOf" srcId="{05A797DD-C5DE-490E-9B11-51AB9554A40D}" destId="{1698700C-2D06-4C0D-8AF5-6B0B19622356}" srcOrd="0" destOrd="2" presId="urn:microsoft.com/office/officeart/2005/8/layout/vList2"/>
    <dgm:cxn modelId="{43030114-4EA3-48BB-A15D-D4F19029E42E}" type="presOf" srcId="{00937E0A-B45D-40F0-8782-699E9D65C1F1}" destId="{1F9393CD-1A0A-478F-A916-8877209E187F}" srcOrd="0" destOrd="0" presId="urn:microsoft.com/office/officeart/2005/8/layout/vList2"/>
    <dgm:cxn modelId="{995EB189-9FB4-4F7B-818E-DFB2FFA804F8}" type="presOf" srcId="{61113C0B-165C-4BE6-88B2-4CFD913542DA}" destId="{3A92D4BA-F44F-406F-9CD4-502EB3FD8F7D}" srcOrd="0" destOrd="0" presId="urn:microsoft.com/office/officeart/2005/8/layout/vList2"/>
    <dgm:cxn modelId="{3FB1625A-17C7-4185-8830-F0E61CB1911C}" srcId="{F2ECCDE7-109A-44FB-916A-3A93CAF01C0F}" destId="{6B691A18-6F25-4B71-8D23-10F1DE8657EA}" srcOrd="1" destOrd="0" parTransId="{93D2DFC8-1DDC-4C60-8C18-886B70FE3A22}" sibTransId="{7E47419D-BA00-4BEC-BCB0-0BF3B4DBB285}"/>
    <dgm:cxn modelId="{89277417-1468-4F56-B2BD-5D169A512E2B}" srcId="{65F9BFED-2B81-48B6-8FED-D75047451311}" destId="{00937E0A-B45D-40F0-8782-699E9D65C1F1}" srcOrd="2" destOrd="0" parTransId="{30728B2A-2070-4045-9F50-002AC203B109}" sibTransId="{AB8596CB-DCCC-4915-A677-CC6F6627B7C0}"/>
    <dgm:cxn modelId="{0AFE6537-5426-4BFE-AD0C-0C8F61335CA8}" srcId="{65F9BFED-2B81-48B6-8FED-D75047451311}" destId="{0DB5C998-96EB-41A1-9404-D4C0ACC3BB81}" srcOrd="1" destOrd="0" parTransId="{5B6504CA-1CB2-402D-9CD6-F6070EC741E4}" sibTransId="{77043D16-8C3B-48E8-9FE2-3DAD4FE18C5A}"/>
    <dgm:cxn modelId="{C4CD2DD5-F980-44FF-A9A9-1759E5ADEBEE}" srcId="{65F9BFED-2B81-48B6-8FED-D75047451311}" destId="{F2ECCDE7-109A-44FB-916A-3A93CAF01C0F}" srcOrd="0" destOrd="0" parTransId="{F60AE8AC-F16F-4B7F-9C2F-220E3D61915B}" sibTransId="{EAD18B45-2CE0-490A-AECF-947962553C8C}"/>
    <dgm:cxn modelId="{18675288-B791-4A6A-8609-98661988B1C7}" type="presOf" srcId="{0DB5C998-96EB-41A1-9404-D4C0ACC3BB81}" destId="{D9569509-1875-461E-A488-6D986FBCA93A}" srcOrd="0" destOrd="0" presId="urn:microsoft.com/office/officeart/2005/8/layout/vList2"/>
    <dgm:cxn modelId="{E4FFC360-D063-47D5-A0BF-4F7E3C44E14E}" srcId="{00937E0A-B45D-40F0-8782-699E9D65C1F1}" destId="{27CC866F-BE49-4579-A558-899D45B9DEB5}" srcOrd="1" destOrd="0" parTransId="{F0EA4705-C5E5-468E-BAB8-2A6F94D582A4}" sibTransId="{7BBFC32B-25A1-499C-9366-D5E6F3B810D5}"/>
    <dgm:cxn modelId="{A80544C0-4821-47B3-BDBA-7185D2FE9E20}" type="presOf" srcId="{59ABB1B1-D44F-4AD8-9C91-3C5BB0219811}" destId="{3A92D4BA-F44F-406F-9CD4-502EB3FD8F7D}" srcOrd="0" destOrd="2" presId="urn:microsoft.com/office/officeart/2005/8/layout/vList2"/>
    <dgm:cxn modelId="{D88C4FE7-0B51-42A7-8406-0B925FE08D67}" srcId="{00937E0A-B45D-40F0-8782-699E9D65C1F1}" destId="{A54E5085-A1E8-4373-A70F-392F654E246C}" srcOrd="0" destOrd="0" parTransId="{7FDCFF78-31A2-409A-A280-E8CC857D3E1B}" sibTransId="{0B019FE9-6843-4417-A676-76805A008E77}"/>
    <dgm:cxn modelId="{E99C44C6-F6AD-4905-BB61-47565F38DD03}" srcId="{65F9BFED-2B81-48B6-8FED-D75047451311}" destId="{F2911EC8-A3D0-4A87-B680-C05297E0D6CB}" srcOrd="3" destOrd="0" parTransId="{A6D0E032-5020-4B55-BCB2-3430F95B47E0}" sibTransId="{8CCC34FA-576A-408D-812D-A49B3FAD616F}"/>
    <dgm:cxn modelId="{25BD8127-1B43-4CC1-8602-B13FC8A6E1C5}" srcId="{0DB5C998-96EB-41A1-9404-D4C0ACC3BB81}" destId="{61113C0B-165C-4BE6-88B2-4CFD913542DA}" srcOrd="0" destOrd="0" parTransId="{1C0A698A-BE8E-4718-AD01-11035FF7A368}" sibTransId="{2DF5E8E2-E3AD-41DE-8AE1-E59E69FBF6A9}"/>
    <dgm:cxn modelId="{9097BBB1-9378-4E89-AED7-C9B03EF291F8}" srcId="{F2911EC8-A3D0-4A87-B680-C05297E0D6CB}" destId="{3C324415-6DAC-4C0A-A0A4-FF55C112EA5B}" srcOrd="0" destOrd="0" parTransId="{16506101-3781-4666-B0A0-B1A5CCC0FF30}" sibTransId="{171DD036-B3AE-4794-9D71-BF88EF24C9FC}"/>
    <dgm:cxn modelId="{019AE433-C0B1-430E-89F5-DF6598F44B91}" type="presOf" srcId="{F2ECCDE7-109A-44FB-916A-3A93CAF01C0F}" destId="{56651898-CCE7-4523-97B1-087654EC87EF}" srcOrd="0" destOrd="0" presId="urn:microsoft.com/office/officeart/2005/8/layout/vList2"/>
    <dgm:cxn modelId="{9FB1D54C-062C-4FB8-A0E9-B476FF731432}" type="presOf" srcId="{3C324415-6DAC-4C0A-A0A4-FF55C112EA5B}" destId="{3DDC144D-52BD-46E5-B7B8-1BC967FCB6DC}" srcOrd="0" destOrd="0" presId="urn:microsoft.com/office/officeart/2005/8/layout/vList2"/>
    <dgm:cxn modelId="{B1285178-D1AE-47C3-A211-6841095CEA20}" srcId="{0DB5C998-96EB-41A1-9404-D4C0ACC3BB81}" destId="{11B15001-A585-43E8-8511-8FA4C578F136}" srcOrd="1" destOrd="0" parTransId="{F2A55651-62C7-4AAE-AE9D-6E3B6F1F13A9}" sibTransId="{53ACDD2C-41E3-4DF0-BA9A-8E1B3AB22801}"/>
    <dgm:cxn modelId="{5E12BB39-6B40-4465-B4AE-4917A10B2E15}" srcId="{0DB5C998-96EB-41A1-9404-D4C0ACC3BB81}" destId="{59ABB1B1-D44F-4AD8-9C91-3C5BB0219811}" srcOrd="2" destOrd="0" parTransId="{C2812470-5474-44E0-84B1-3519FA6258CD}" sibTransId="{26D92194-556F-41C1-8879-62A721661398}"/>
    <dgm:cxn modelId="{C73C3E35-CA9C-443F-88E7-6400D05487CE}" type="presOf" srcId="{6B691A18-6F25-4B71-8D23-10F1DE8657EA}" destId="{1698700C-2D06-4C0D-8AF5-6B0B19622356}" srcOrd="0" destOrd="1" presId="urn:microsoft.com/office/officeart/2005/8/layout/vList2"/>
    <dgm:cxn modelId="{A7711C78-F5E8-4FBB-A279-511948AD7B1D}" type="presOf" srcId="{65F9BFED-2B81-48B6-8FED-D75047451311}" destId="{15B0F74E-19A5-4B79-9BFD-E21F7E3DAE55}" srcOrd="0" destOrd="0" presId="urn:microsoft.com/office/officeart/2005/8/layout/vList2"/>
    <dgm:cxn modelId="{BBA1EAC4-8845-4DA2-B0C0-5EF6A07864CB}" type="presParOf" srcId="{15B0F74E-19A5-4B79-9BFD-E21F7E3DAE55}" destId="{56651898-CCE7-4523-97B1-087654EC87EF}" srcOrd="0" destOrd="0" presId="urn:microsoft.com/office/officeart/2005/8/layout/vList2"/>
    <dgm:cxn modelId="{CFBA76A1-F8B8-497B-B63C-6F643BBDB459}" type="presParOf" srcId="{15B0F74E-19A5-4B79-9BFD-E21F7E3DAE55}" destId="{1698700C-2D06-4C0D-8AF5-6B0B19622356}" srcOrd="1" destOrd="0" presId="urn:microsoft.com/office/officeart/2005/8/layout/vList2"/>
    <dgm:cxn modelId="{70AEE8E2-FA7E-4502-8110-CFF83E7247AF}" type="presParOf" srcId="{15B0F74E-19A5-4B79-9BFD-E21F7E3DAE55}" destId="{D9569509-1875-461E-A488-6D986FBCA93A}" srcOrd="2" destOrd="0" presId="urn:microsoft.com/office/officeart/2005/8/layout/vList2"/>
    <dgm:cxn modelId="{6B3081C7-EA1D-4041-8427-88BE3FFD11D7}" type="presParOf" srcId="{15B0F74E-19A5-4B79-9BFD-E21F7E3DAE55}" destId="{3A92D4BA-F44F-406F-9CD4-502EB3FD8F7D}" srcOrd="3" destOrd="0" presId="urn:microsoft.com/office/officeart/2005/8/layout/vList2"/>
    <dgm:cxn modelId="{E7AE6295-3746-44F1-BF6F-445BF03C4AF4}" type="presParOf" srcId="{15B0F74E-19A5-4B79-9BFD-E21F7E3DAE55}" destId="{1F9393CD-1A0A-478F-A916-8877209E187F}" srcOrd="4" destOrd="0" presId="urn:microsoft.com/office/officeart/2005/8/layout/vList2"/>
    <dgm:cxn modelId="{720DF865-7729-4487-9DD6-9087757C168B}" type="presParOf" srcId="{15B0F74E-19A5-4B79-9BFD-E21F7E3DAE55}" destId="{AF76B8BF-064B-4978-BDF9-368120441EB7}" srcOrd="5" destOrd="0" presId="urn:microsoft.com/office/officeart/2005/8/layout/vList2"/>
    <dgm:cxn modelId="{C26A45ED-7F6F-4463-82CF-B9BDE7FF265D}" type="presParOf" srcId="{15B0F74E-19A5-4B79-9BFD-E21F7E3DAE55}" destId="{18F8B005-D975-4917-B524-8893DF39F3D2}" srcOrd="6" destOrd="0" presId="urn:microsoft.com/office/officeart/2005/8/layout/vList2"/>
    <dgm:cxn modelId="{8B55BBFF-FD9F-4823-AFB4-85E96FF34433}" type="presParOf" srcId="{15B0F74E-19A5-4B79-9BFD-E21F7E3DAE55}" destId="{3DDC144D-52BD-46E5-B7B8-1BC967FCB6DC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9C1F26-DE43-4876-ADD9-3A584B0C2C4E}">
      <dsp:nvSpPr>
        <dsp:cNvPr id="0" name=""/>
        <dsp:cNvSpPr/>
      </dsp:nvSpPr>
      <dsp:spPr>
        <a:xfrm>
          <a:off x="0" y="47616"/>
          <a:ext cx="5526881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Extends javaScript</a:t>
          </a:r>
          <a:endParaRPr lang="en-US" sz="1800" kern="1200"/>
        </a:p>
      </dsp:txBody>
      <dsp:txXfrm>
        <a:off x="21075" y="68691"/>
        <a:ext cx="5484731" cy="389580"/>
      </dsp:txXfrm>
    </dsp:sp>
    <dsp:sp modelId="{37BA9089-FE4F-4563-AB00-42143159141E}">
      <dsp:nvSpPr>
        <dsp:cNvPr id="0" name=""/>
        <dsp:cNvSpPr/>
      </dsp:nvSpPr>
      <dsp:spPr>
        <a:xfrm>
          <a:off x="0" y="479346"/>
          <a:ext cx="5526881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478" tIns="22860" rIns="128016" bIns="2286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bg2">
                  <a:lumMod val="60000"/>
                  <a:lumOff val="40000"/>
                </a:schemeClr>
              </a:solidFill>
            </a:rPr>
            <a:t>Adds strong typing, interfaces, classes, </a:t>
          </a:r>
          <a:r>
            <a:rPr lang="en-US" sz="1400" kern="1200" dirty="0" err="1" smtClean="0">
              <a:solidFill>
                <a:schemeClr val="bg2">
                  <a:lumMod val="60000"/>
                  <a:lumOff val="40000"/>
                </a:schemeClr>
              </a:solidFill>
            </a:rPr>
            <a:t>etc</a:t>
          </a:r>
          <a:endParaRPr lang="en-US" sz="1400" kern="1200" dirty="0">
            <a:solidFill>
              <a:schemeClr val="bg2">
                <a:lumMod val="60000"/>
                <a:lumOff val="40000"/>
              </a:schemeClr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bg2">
                  <a:lumMod val="60000"/>
                  <a:lumOff val="40000"/>
                </a:schemeClr>
              </a:solidFill>
            </a:rPr>
            <a:t>Design time not run time type checking</a:t>
          </a:r>
          <a:endParaRPr lang="en-US" sz="1400" kern="1200" dirty="0">
            <a:solidFill>
              <a:schemeClr val="bg2">
                <a:lumMod val="60000"/>
                <a:lumOff val="40000"/>
              </a:schemeClr>
            </a:solidFill>
          </a:endParaRPr>
        </a:p>
      </dsp:txBody>
      <dsp:txXfrm>
        <a:off x="0" y="479346"/>
        <a:ext cx="5526881" cy="484380"/>
      </dsp:txXfrm>
    </dsp:sp>
    <dsp:sp modelId="{A5A3E620-AC4B-4128-8114-646883CF540B}">
      <dsp:nvSpPr>
        <dsp:cNvPr id="0" name=""/>
        <dsp:cNvSpPr/>
      </dsp:nvSpPr>
      <dsp:spPr>
        <a:xfrm>
          <a:off x="0" y="963726"/>
          <a:ext cx="5526881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Still JavaScript!</a:t>
          </a:r>
          <a:endParaRPr lang="en-US" sz="1800" kern="1200"/>
        </a:p>
      </dsp:txBody>
      <dsp:txXfrm>
        <a:off x="21075" y="984801"/>
        <a:ext cx="5484731" cy="389580"/>
      </dsp:txXfrm>
    </dsp:sp>
    <dsp:sp modelId="{988FC9EC-8A5A-4C75-B75D-AF7003133ED6}">
      <dsp:nvSpPr>
        <dsp:cNvPr id="0" name=""/>
        <dsp:cNvSpPr/>
      </dsp:nvSpPr>
      <dsp:spPr>
        <a:xfrm>
          <a:off x="0" y="1395456"/>
          <a:ext cx="5526881" cy="43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478" tIns="22860" rIns="128016" bIns="2286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err="1" smtClean="0">
              <a:solidFill>
                <a:schemeClr val="bg2">
                  <a:lumMod val="60000"/>
                  <a:lumOff val="40000"/>
                </a:schemeClr>
              </a:solidFill>
            </a:rPr>
            <a:t>TypeScript</a:t>
          </a:r>
          <a:r>
            <a:rPr lang="en-US" sz="1400" kern="1200" dirty="0" smtClean="0">
              <a:solidFill>
                <a:schemeClr val="bg2">
                  <a:lumMod val="60000"/>
                  <a:lumOff val="40000"/>
                </a:schemeClr>
              </a:solidFill>
            </a:rPr>
            <a:t> compiler transforms </a:t>
          </a:r>
          <a:r>
            <a:rPr lang="en-US" sz="1400" kern="1200" dirty="0" err="1" smtClean="0">
              <a:solidFill>
                <a:schemeClr val="bg2">
                  <a:lumMod val="60000"/>
                  <a:lumOff val="40000"/>
                </a:schemeClr>
              </a:solidFill>
            </a:rPr>
            <a:t>typeScript</a:t>
          </a:r>
          <a:r>
            <a:rPr lang="en-US" sz="1400" kern="1200" dirty="0" smtClean="0">
              <a:solidFill>
                <a:schemeClr val="bg2">
                  <a:lumMod val="60000"/>
                  <a:lumOff val="40000"/>
                </a:schemeClr>
              </a:solidFill>
            </a:rPr>
            <a:t> into normal </a:t>
          </a:r>
          <a:r>
            <a:rPr lang="en-US" sz="1400" kern="1200" dirty="0" err="1" smtClean="0">
              <a:solidFill>
                <a:schemeClr val="bg2">
                  <a:lumMod val="60000"/>
                  <a:lumOff val="40000"/>
                </a:schemeClr>
              </a:solidFill>
            </a:rPr>
            <a:t>javaScript</a:t>
          </a:r>
          <a:r>
            <a:rPr lang="en-US" sz="1400" kern="1200" dirty="0" smtClean="0">
              <a:solidFill>
                <a:schemeClr val="bg2">
                  <a:lumMod val="60000"/>
                  <a:lumOff val="40000"/>
                </a:schemeClr>
              </a:solidFill>
            </a:rPr>
            <a:t> files that can be referenced by your web pages</a:t>
          </a:r>
          <a:endParaRPr lang="en-US" sz="1400" kern="1200" dirty="0">
            <a:solidFill>
              <a:schemeClr val="bg2">
                <a:lumMod val="60000"/>
                <a:lumOff val="40000"/>
              </a:schemeClr>
            </a:solidFill>
          </a:endParaRPr>
        </a:p>
      </dsp:txBody>
      <dsp:txXfrm>
        <a:off x="0" y="1395456"/>
        <a:ext cx="5526881" cy="437805"/>
      </dsp:txXfrm>
    </dsp:sp>
    <dsp:sp modelId="{FEF3DEEE-6704-4503-A48D-79305BE7CA57}">
      <dsp:nvSpPr>
        <dsp:cNvPr id="0" name=""/>
        <dsp:cNvSpPr/>
      </dsp:nvSpPr>
      <dsp:spPr>
        <a:xfrm>
          <a:off x="0" y="1833261"/>
          <a:ext cx="5526881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Visual Studio support adds intelliSense</a:t>
          </a:r>
          <a:endParaRPr lang="en-US" sz="1800" kern="1200"/>
        </a:p>
      </dsp:txBody>
      <dsp:txXfrm>
        <a:off x="21075" y="1854336"/>
        <a:ext cx="5484731" cy="389580"/>
      </dsp:txXfrm>
    </dsp:sp>
    <dsp:sp modelId="{0D4465A4-78A5-4301-BBD0-578D2E6BC140}">
      <dsp:nvSpPr>
        <dsp:cNvPr id="0" name=""/>
        <dsp:cNvSpPr/>
      </dsp:nvSpPr>
      <dsp:spPr>
        <a:xfrm>
          <a:off x="0" y="2316831"/>
          <a:ext cx="5526881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Transpile</a:t>
          </a:r>
          <a:r>
            <a:rPr lang="en-US" sz="1800" b="1" kern="1200" dirty="0" smtClean="0"/>
            <a:t> time type assurance</a:t>
          </a:r>
          <a:endParaRPr lang="en-US" sz="1800" kern="1200" dirty="0"/>
        </a:p>
      </dsp:txBody>
      <dsp:txXfrm>
        <a:off x="21075" y="2337906"/>
        <a:ext cx="5484731" cy="389580"/>
      </dsp:txXfrm>
    </dsp:sp>
    <dsp:sp modelId="{2CC310A4-680E-4ACD-BC72-BFA93985374D}">
      <dsp:nvSpPr>
        <dsp:cNvPr id="0" name=""/>
        <dsp:cNvSpPr/>
      </dsp:nvSpPr>
      <dsp:spPr>
        <a:xfrm>
          <a:off x="0" y="2800401"/>
          <a:ext cx="5526881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Can be downloaded from:</a:t>
          </a:r>
          <a:endParaRPr lang="en-US" sz="1800" kern="1200"/>
        </a:p>
      </dsp:txBody>
      <dsp:txXfrm>
        <a:off x="21075" y="2821476"/>
        <a:ext cx="5484731" cy="389580"/>
      </dsp:txXfrm>
    </dsp:sp>
    <dsp:sp modelId="{C68C02AF-7895-4A48-B856-D9869047D7F6}">
      <dsp:nvSpPr>
        <dsp:cNvPr id="0" name=""/>
        <dsp:cNvSpPr/>
      </dsp:nvSpPr>
      <dsp:spPr>
        <a:xfrm>
          <a:off x="0" y="3232131"/>
          <a:ext cx="5526881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478" tIns="22860" rIns="128016" bIns="2286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bg2">
                  <a:lumMod val="60000"/>
                  <a:lumOff val="40000"/>
                </a:schemeClr>
              </a:solidFill>
            </a:rPr>
            <a:t>http://www.typescriptlang.org/</a:t>
          </a:r>
          <a:endParaRPr lang="en-US" sz="1400" kern="1200" dirty="0">
            <a:solidFill>
              <a:schemeClr val="bg2">
                <a:lumMod val="60000"/>
                <a:lumOff val="40000"/>
              </a:schemeClr>
            </a:solidFill>
          </a:endParaRPr>
        </a:p>
      </dsp:txBody>
      <dsp:txXfrm>
        <a:off x="0" y="3232131"/>
        <a:ext cx="5526881" cy="298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300" b="1" dirty="0" smtClean="0">
                <a:latin typeface="Arial" pitchFamily="34" charset="0"/>
                <a:cs typeface="Arial" pitchFamily="34" charset="0"/>
              </a:rPr>
              <a:t>Visual Studio Live! Las Vegas 2015</a:t>
            </a:r>
            <a:endParaRPr lang="en-US" sz="13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43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2ECFD-0169-4599-A79A-8C44AB4A932C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26DE0-BACA-4EA0-B73F-CC7DC1D7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</a:p>
          <a:p>
            <a:r>
              <a:rPr lang="en-US" dirty="0" smtClean="0"/>
              <a:t>housekeeping</a:t>
            </a:r>
          </a:p>
          <a:p>
            <a:r>
              <a:rPr lang="en-US" dirty="0" smtClean="0"/>
              <a:t>What is a modern app</a:t>
            </a:r>
          </a:p>
          <a:p>
            <a:r>
              <a:rPr lang="en-US" dirty="0" smtClean="0"/>
              <a:t>This track is somewhat unique</a:t>
            </a:r>
          </a:p>
          <a:p>
            <a:r>
              <a:rPr lang="en-US" dirty="0" smtClean="0"/>
              <a:t>What we will be doing today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Html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Getting at data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Mobile platforms through Xamarin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95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Module</a:t>
            </a:r>
          </a:p>
          <a:p>
            <a:pPr marL="538163" lvl="1" indent="0">
              <a:buNone/>
            </a:pPr>
            <a:r>
              <a:rPr lang="en-US" sz="1900" b="1" dirty="0" err="1" smtClean="0">
                <a:solidFill>
                  <a:srgbClr val="FFCC00"/>
                </a:solidFill>
              </a:rPr>
              <a:t>var</a:t>
            </a:r>
            <a:r>
              <a:rPr lang="en-US" sz="1900" b="1" dirty="0" smtClean="0">
                <a:solidFill>
                  <a:srgbClr val="FFCC00"/>
                </a:solidFill>
              </a:rPr>
              <a:t> test1Module1 = </a:t>
            </a:r>
            <a:r>
              <a:rPr lang="en-US" sz="1900" b="1" dirty="0" err="1" smtClean="0">
                <a:solidFill>
                  <a:srgbClr val="FFCC00"/>
                </a:solidFill>
              </a:rPr>
              <a:t>angular.module</a:t>
            </a:r>
            <a:r>
              <a:rPr lang="en-US" sz="1900" b="1" dirty="0" smtClean="0">
                <a:solidFill>
                  <a:srgbClr val="FFCC00"/>
                </a:solidFill>
              </a:rPr>
              <a:t>("</a:t>
            </a:r>
            <a:r>
              <a:rPr lang="en-US" sz="1900" b="1" dirty="0" err="1" smtClean="0">
                <a:solidFill>
                  <a:srgbClr val="FFCC00"/>
                </a:solidFill>
              </a:rPr>
              <a:t>FirstModule</a:t>
            </a:r>
            <a:r>
              <a:rPr lang="en-US" sz="1900" b="1" dirty="0" smtClean="0">
                <a:solidFill>
                  <a:srgbClr val="FFCC00"/>
                </a:solidFill>
              </a:rPr>
              <a:t>", []);</a:t>
            </a:r>
          </a:p>
          <a:p>
            <a:r>
              <a:rPr lang="en-US" dirty="0" smtClean="0"/>
              <a:t>Setup Routes</a:t>
            </a:r>
          </a:p>
          <a:p>
            <a:pPr marL="538163" lvl="1" indent="0">
              <a:buNone/>
            </a:pPr>
            <a:r>
              <a:rPr lang="en-US" sz="1900" b="1" dirty="0" smtClean="0">
                <a:solidFill>
                  <a:srgbClr val="FFCC00"/>
                </a:solidFill>
              </a:rPr>
              <a:t>test1Module1.config(($</a:t>
            </a:r>
            <a:r>
              <a:rPr lang="en-US" sz="1900" b="1" dirty="0" err="1" smtClean="0">
                <a:solidFill>
                  <a:srgbClr val="FFCC00"/>
                </a:solidFill>
              </a:rPr>
              <a:t>routeProvider</a:t>
            </a:r>
            <a:r>
              <a:rPr lang="en-US" sz="1900" b="1" dirty="0" smtClean="0">
                <a:solidFill>
                  <a:srgbClr val="FFCC00"/>
                </a:solidFill>
              </a:rPr>
              <a:t>: </a:t>
            </a:r>
            <a:r>
              <a:rPr lang="en-US" sz="1900" b="1" dirty="0" err="1" smtClean="0">
                <a:solidFill>
                  <a:srgbClr val="FFCC00"/>
                </a:solidFill>
              </a:rPr>
              <a:t>ng.IRouteProvider</a:t>
            </a:r>
            <a:r>
              <a:rPr lang="en-US" sz="1900" b="1" dirty="0" smtClean="0">
                <a:solidFill>
                  <a:srgbClr val="FFCC00"/>
                </a:solidFill>
              </a:rPr>
              <a:t>) =&gt; { AngularTest1.ResolveRoute($</a:t>
            </a:r>
            <a:r>
              <a:rPr lang="en-US" sz="1900" b="1" dirty="0" err="1" smtClean="0">
                <a:solidFill>
                  <a:srgbClr val="FFCC00"/>
                </a:solidFill>
              </a:rPr>
              <a:t>routeProvider</a:t>
            </a:r>
            <a:r>
              <a:rPr lang="en-US" sz="1900" b="1" dirty="0" smtClean="0">
                <a:solidFill>
                  <a:srgbClr val="FFCC00"/>
                </a:solidFill>
              </a:rPr>
              <a:t>); });</a:t>
            </a:r>
          </a:p>
          <a:p>
            <a:r>
              <a:rPr lang="en-US" dirty="0" smtClean="0"/>
              <a:t>Setup Controller(s)</a:t>
            </a:r>
          </a:p>
          <a:p>
            <a:pPr marL="538163" lvl="1" indent="0">
              <a:buNone/>
            </a:pPr>
            <a:r>
              <a:rPr lang="en-US" sz="1900" b="1" dirty="0" smtClean="0">
                <a:solidFill>
                  <a:srgbClr val="FFCC00"/>
                </a:solidFill>
              </a:rPr>
              <a:t>test1Module1.controller('</a:t>
            </a:r>
            <a:r>
              <a:rPr lang="en-US" sz="1900" b="1" dirty="0" err="1" smtClean="0">
                <a:solidFill>
                  <a:srgbClr val="FFCC00"/>
                </a:solidFill>
              </a:rPr>
              <a:t>FirstViewController</a:t>
            </a:r>
            <a:r>
              <a:rPr lang="en-US" sz="1900" b="1" dirty="0" smtClean="0">
                <a:solidFill>
                  <a:srgbClr val="FFCC00"/>
                </a:solidFill>
              </a:rPr>
              <a:t>', ($scope: </a:t>
            </a:r>
            <a:r>
              <a:rPr lang="en-US" sz="1900" b="1" dirty="0" err="1" smtClean="0">
                <a:solidFill>
                  <a:srgbClr val="FFCC00"/>
                </a:solidFill>
              </a:rPr>
              <a:t>ng.IServiceProvider</a:t>
            </a:r>
            <a:r>
              <a:rPr lang="en-US" sz="1900" b="1" dirty="0" smtClean="0">
                <a:solidFill>
                  <a:srgbClr val="FFCC00"/>
                </a:solidFill>
              </a:rPr>
              <a:t>) =&gt; { AngularTest1.FirstViewController($scope); });</a:t>
            </a:r>
          </a:p>
          <a:p>
            <a:pPr marL="304800" lvl="0" indent="0">
              <a:buNone/>
            </a:pPr>
            <a:endParaRPr lang="en-US" sz="1900" b="1" dirty="0" smtClean="0">
              <a:solidFill>
                <a:srgbClr val="FFCC00"/>
              </a:solidFill>
            </a:endParaRPr>
          </a:p>
          <a:p>
            <a:pPr marL="304800" lvl="0" indent="0">
              <a:buNone/>
            </a:pPr>
            <a:r>
              <a:rPr lang="en-US" sz="2100" b="1" dirty="0" smtClean="0">
                <a:solidFill>
                  <a:srgbClr val="FFCC00"/>
                </a:solidFill>
              </a:rPr>
              <a:t>Setup</a:t>
            </a:r>
            <a:r>
              <a:rPr lang="en-US" sz="2100" b="1" baseline="0" dirty="0" smtClean="0">
                <a:solidFill>
                  <a:srgbClr val="FFCC00"/>
                </a:solidFill>
              </a:rPr>
              <a:t> </a:t>
            </a:r>
            <a:r>
              <a:rPr lang="en-US" sz="2100" b="1" baseline="0" dirty="0" err="1" smtClean="0">
                <a:solidFill>
                  <a:srgbClr val="FFCC00"/>
                </a:solidFill>
              </a:rPr>
              <a:t>Foute</a:t>
            </a:r>
            <a:r>
              <a:rPr lang="en-US" sz="2100" b="1" baseline="0" dirty="0" smtClean="0">
                <a:solidFill>
                  <a:srgbClr val="FFCC00"/>
                </a:solidFill>
              </a:rPr>
              <a:t> Function</a:t>
            </a:r>
            <a:endParaRPr lang="en-US" sz="2100" b="1" dirty="0" smtClean="0">
              <a:solidFill>
                <a:srgbClr val="FFCC00"/>
              </a:solidFill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FFCC00"/>
                </a:solidFill>
              </a:rPr>
              <a:t>export function </a:t>
            </a:r>
            <a:r>
              <a:rPr lang="en-US" sz="1200" dirty="0" err="1" smtClean="0">
                <a:solidFill>
                  <a:srgbClr val="FFCC00"/>
                </a:solidFill>
              </a:rPr>
              <a:t>ResolveRoute</a:t>
            </a:r>
            <a:r>
              <a:rPr lang="en-US" sz="1200" dirty="0" smtClean="0">
                <a:solidFill>
                  <a:srgbClr val="FFCC00"/>
                </a:solidFill>
              </a:rPr>
              <a:t>(</a:t>
            </a:r>
            <a:r>
              <a:rPr lang="en-US" sz="1200" dirty="0" err="1" smtClean="0">
                <a:solidFill>
                  <a:srgbClr val="FFCC00"/>
                </a:solidFill>
              </a:rPr>
              <a:t>routeProvider</a:t>
            </a:r>
            <a:r>
              <a:rPr lang="en-US" sz="1200" dirty="0" smtClean="0">
                <a:solidFill>
                  <a:srgbClr val="FFCC00"/>
                </a:solidFill>
              </a:rPr>
              <a:t>: </a:t>
            </a:r>
            <a:r>
              <a:rPr lang="en-US" sz="1200" dirty="0" err="1" smtClean="0">
                <a:solidFill>
                  <a:srgbClr val="FFCC00"/>
                </a:solidFill>
              </a:rPr>
              <a:t>ng.IRouteProvider</a:t>
            </a:r>
            <a:r>
              <a:rPr lang="en-US" sz="1200" dirty="0" smtClean="0">
                <a:solidFill>
                  <a:srgbClr val="FFCC00"/>
                </a:solidFill>
              </a:rPr>
              <a:t>) : void 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CC00"/>
                </a:solidFill>
              </a:rPr>
              <a:t>    </a:t>
            </a:r>
            <a:r>
              <a:rPr lang="en-US" sz="1200" dirty="0" err="1" smtClean="0">
                <a:solidFill>
                  <a:srgbClr val="FFCC00"/>
                </a:solidFill>
              </a:rPr>
              <a:t>routeProvider.when</a:t>
            </a:r>
            <a:r>
              <a:rPr lang="en-US" sz="1200" dirty="0" smtClean="0">
                <a:solidFill>
                  <a:srgbClr val="FFCC00"/>
                </a:solidFill>
              </a:rPr>
              <a:t>('/View1', 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CC00"/>
                </a:solidFill>
              </a:rPr>
              <a:t>        controller: '</a:t>
            </a:r>
            <a:r>
              <a:rPr lang="en-US" sz="1200" dirty="0" err="1" smtClean="0">
                <a:solidFill>
                  <a:srgbClr val="FFCC00"/>
                </a:solidFill>
              </a:rPr>
              <a:t>FirstViewController</a:t>
            </a:r>
            <a:r>
              <a:rPr lang="en-US" sz="1200" dirty="0" smtClean="0">
                <a:solidFill>
                  <a:srgbClr val="FFCC00"/>
                </a:solidFill>
              </a:rPr>
              <a:t>',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CC00"/>
                </a:solidFill>
              </a:rPr>
              <a:t>        </a:t>
            </a:r>
            <a:r>
              <a:rPr lang="en-US" sz="1200" dirty="0" err="1" smtClean="0">
                <a:solidFill>
                  <a:srgbClr val="FFCC00"/>
                </a:solidFill>
              </a:rPr>
              <a:t>templateUrl</a:t>
            </a:r>
            <a:r>
              <a:rPr lang="en-US" sz="1200" dirty="0" smtClean="0">
                <a:solidFill>
                  <a:srgbClr val="FFCC00"/>
                </a:solidFill>
              </a:rPr>
              <a:t>: 'Views/AngularTest1View1.htm'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CC00"/>
                </a:solidFill>
              </a:rPr>
              <a:t>    });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CC00"/>
                </a:solidFill>
              </a:rPr>
              <a:t>    </a:t>
            </a:r>
            <a:r>
              <a:rPr lang="en-US" sz="1200" dirty="0" err="1" smtClean="0">
                <a:solidFill>
                  <a:srgbClr val="FFCC00"/>
                </a:solidFill>
              </a:rPr>
              <a:t>routeProvider.when</a:t>
            </a:r>
            <a:r>
              <a:rPr lang="en-US" sz="1200" dirty="0" smtClean="0">
                <a:solidFill>
                  <a:srgbClr val="FFCC00"/>
                </a:solidFill>
              </a:rPr>
              <a:t>('/View2', 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CC00"/>
                </a:solidFill>
              </a:rPr>
              <a:t>        controller: '</a:t>
            </a:r>
            <a:r>
              <a:rPr lang="en-US" sz="1200" dirty="0" err="1" smtClean="0">
                <a:solidFill>
                  <a:srgbClr val="FFCC00"/>
                </a:solidFill>
              </a:rPr>
              <a:t>SecondViewController</a:t>
            </a:r>
            <a:r>
              <a:rPr lang="en-US" sz="1200" dirty="0" smtClean="0">
                <a:solidFill>
                  <a:srgbClr val="FFCC00"/>
                </a:solidFill>
              </a:rPr>
              <a:t>',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CC00"/>
                </a:solidFill>
              </a:rPr>
              <a:t>        </a:t>
            </a:r>
            <a:r>
              <a:rPr lang="en-US" sz="1200" dirty="0" err="1" smtClean="0">
                <a:solidFill>
                  <a:srgbClr val="FFCC00"/>
                </a:solidFill>
              </a:rPr>
              <a:t>templateUrl</a:t>
            </a:r>
            <a:r>
              <a:rPr lang="en-US" sz="1200" dirty="0" smtClean="0">
                <a:solidFill>
                  <a:srgbClr val="FFCC00"/>
                </a:solidFill>
              </a:rPr>
              <a:t>: 'Views/AngularTest1View2.htm'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CC00"/>
                </a:solidFill>
              </a:rPr>
              <a:t>    });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CC00"/>
                </a:solidFill>
              </a:rPr>
              <a:t>    </a:t>
            </a:r>
            <a:r>
              <a:rPr lang="en-US" sz="1200" dirty="0" err="1" smtClean="0">
                <a:solidFill>
                  <a:srgbClr val="FFCC00"/>
                </a:solidFill>
              </a:rPr>
              <a:t>routeProvider.otherwise</a:t>
            </a:r>
            <a:r>
              <a:rPr lang="en-US" sz="1200" dirty="0" smtClean="0">
                <a:solidFill>
                  <a:srgbClr val="FFCC00"/>
                </a:solidFill>
              </a:rPr>
              <a:t>({ </a:t>
            </a:r>
            <a:r>
              <a:rPr lang="en-US" sz="1200" dirty="0" err="1" smtClean="0">
                <a:solidFill>
                  <a:srgbClr val="FFCC00"/>
                </a:solidFill>
              </a:rPr>
              <a:t>redirectTo</a:t>
            </a:r>
            <a:r>
              <a:rPr lang="en-US" sz="1200" dirty="0" smtClean="0">
                <a:solidFill>
                  <a:srgbClr val="FFCC00"/>
                </a:solidFill>
              </a:rPr>
              <a:t>: '/View1' });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CC00"/>
                </a:solidFill>
              </a:rPr>
              <a:t>}</a:t>
            </a:r>
          </a:p>
          <a:p>
            <a:endParaRPr lang="en-US" dirty="0" smtClean="0"/>
          </a:p>
          <a:p>
            <a:r>
              <a:rPr lang="en-US" dirty="0" smtClean="0"/>
              <a:t>Create Controller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CC00"/>
                </a:solidFill>
              </a:rPr>
              <a:t>export function </a:t>
            </a:r>
            <a:r>
              <a:rPr lang="en-US" sz="1200" dirty="0" err="1" smtClean="0">
                <a:solidFill>
                  <a:srgbClr val="FFCC00"/>
                </a:solidFill>
              </a:rPr>
              <a:t>FirstViewController</a:t>
            </a:r>
            <a:r>
              <a:rPr lang="en-US" sz="1200" dirty="0" smtClean="0">
                <a:solidFill>
                  <a:srgbClr val="FFCC00"/>
                </a:solidFill>
              </a:rPr>
              <a:t>($scope: </a:t>
            </a:r>
            <a:r>
              <a:rPr lang="en-US" sz="1200" dirty="0" err="1" smtClean="0">
                <a:solidFill>
                  <a:srgbClr val="FFCC00"/>
                </a:solidFill>
              </a:rPr>
              <a:t>ng.IServiceProvider</a:t>
            </a:r>
            <a:r>
              <a:rPr lang="en-US" sz="1200" dirty="0" smtClean="0">
                <a:solidFill>
                  <a:srgbClr val="FFCC00"/>
                </a:solidFill>
              </a:rPr>
              <a:t>): void 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CC00"/>
                </a:solidFill>
              </a:rPr>
              <a:t>    @$</a:t>
            </a:r>
            <a:r>
              <a:rPr lang="en-US" sz="1200" dirty="0" err="1" smtClean="0">
                <a:solidFill>
                  <a:srgbClr val="FFCC00"/>
                </a:solidFill>
              </a:rPr>
              <a:t>scope.SomeProp</a:t>
            </a:r>
            <a:r>
              <a:rPr lang="en-US" sz="1200" dirty="0" smtClean="0">
                <a:solidFill>
                  <a:srgbClr val="FFCC00"/>
                </a:solidFill>
              </a:rPr>
              <a:t> = “</a:t>
            </a:r>
            <a:r>
              <a:rPr lang="en-US" sz="1200" dirty="0" err="1" smtClean="0">
                <a:solidFill>
                  <a:srgbClr val="FFCC00"/>
                </a:solidFill>
              </a:rPr>
              <a:t>MyString</a:t>
            </a:r>
            <a:r>
              <a:rPr lang="en-US" sz="1200" dirty="0" smtClean="0">
                <a:solidFill>
                  <a:srgbClr val="FFCC00"/>
                </a:solidFill>
              </a:rPr>
              <a:t>”;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CC00"/>
                </a:solidFill>
              </a:rPr>
              <a:t>    @$</a:t>
            </a:r>
            <a:r>
              <a:rPr lang="en-US" sz="1200" dirty="0" err="1" smtClean="0">
                <a:solidFill>
                  <a:srgbClr val="FFCC00"/>
                </a:solidFill>
              </a:rPr>
              <a:t>scope.SomeMethod</a:t>
            </a:r>
            <a:r>
              <a:rPr lang="en-US" sz="1200" dirty="0" smtClean="0">
                <a:solidFill>
                  <a:srgbClr val="FFCC00"/>
                </a:solidFill>
              </a:rPr>
              <a:t> = </a:t>
            </a:r>
            <a:r>
              <a:rPr lang="en-US" sz="1200" dirty="0" err="1" smtClean="0">
                <a:solidFill>
                  <a:srgbClr val="FFCC00"/>
                </a:solidFill>
              </a:rPr>
              <a:t>MyMethod</a:t>
            </a:r>
            <a:r>
              <a:rPr lang="en-US" sz="1200" dirty="0" smtClean="0">
                <a:solidFill>
                  <a:srgbClr val="FFCC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CC00"/>
                </a:solidFill>
              </a:rPr>
              <a:t>}</a:t>
            </a:r>
          </a:p>
          <a:p>
            <a:pPr marL="0" indent="0">
              <a:buNone/>
            </a:pPr>
            <a:endParaRPr lang="en-US" sz="1200" dirty="0" smtClean="0">
              <a:solidFill>
                <a:srgbClr val="FFCC00"/>
              </a:solidFill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FFCC00"/>
                </a:solidFill>
              </a:rPr>
              <a:t>Export function </a:t>
            </a:r>
            <a:r>
              <a:rPr lang="en-US" sz="1200" dirty="0" err="1" smtClean="0">
                <a:solidFill>
                  <a:srgbClr val="FFCC00"/>
                </a:solidFill>
              </a:rPr>
              <a:t>MyMethod</a:t>
            </a:r>
            <a:r>
              <a:rPr lang="en-US" sz="1200" dirty="0" smtClean="0">
                <a:solidFill>
                  <a:srgbClr val="FFCC00"/>
                </a:solidFill>
              </a:rPr>
              <a:t>(): number 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CC00"/>
                </a:solidFill>
              </a:rPr>
              <a:t>    // do some stuff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CC00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30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</a:p>
          <a:p>
            <a:pPr marL="538163" lvl="1" indent="0">
              <a:buNone/>
            </a:pP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&lt;span data-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ng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-class="right"&gt;</a:t>
            </a:r>
          </a:p>
          <a:p>
            <a:pPr marL="538163" lvl="1" indent="0">
              <a:buNone/>
            </a:pP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    &lt;select id="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cboGender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" data-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ng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-model="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Model.Gender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" data-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ng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-options="g.id as g.name for g in Genders"&gt;&lt;/select&gt;</a:t>
            </a:r>
          </a:p>
          <a:p>
            <a:pPr marL="538163" lvl="1" indent="0">
              <a:buNone/>
            </a:pP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&lt;/span&gt;</a:t>
            </a:r>
          </a:p>
          <a:p>
            <a:r>
              <a:rPr lang="en-US" dirty="0" smtClean="0"/>
              <a:t>Click</a:t>
            </a:r>
          </a:p>
          <a:p>
            <a:pPr marL="538163" lvl="1" indent="0">
              <a:buNone/>
            </a:pP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&lt;button type="button" data-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ng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-click="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SaveData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()"&gt;Save&lt;/button&gt;</a:t>
            </a:r>
          </a:p>
          <a:p>
            <a:r>
              <a:rPr lang="en-US" dirty="0" smtClean="0"/>
              <a:t>Form Submit</a:t>
            </a:r>
          </a:p>
          <a:p>
            <a:pPr marL="538163" lvl="1" indent="0">
              <a:buNone/>
            </a:pP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&lt;form name="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myForm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" data-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ng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-submit=“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SomeSubmitFunction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()"&gt;</a:t>
            </a:r>
          </a:p>
          <a:p>
            <a:endParaRPr lang="en-US" dirty="0" smtClean="0"/>
          </a:p>
          <a:p>
            <a:r>
              <a:rPr lang="en-US" dirty="0" smtClean="0"/>
              <a:t>Bind Array and &lt;A&gt;</a:t>
            </a:r>
          </a:p>
          <a:p>
            <a:pPr marL="331788" lvl="1" indent="0">
              <a:buNone/>
            </a:pP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&lt;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tr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 data-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ng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-repeat=“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dataItem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 in 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MyArray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()"&gt;</a:t>
            </a:r>
          </a:p>
          <a:p>
            <a:pPr marL="331788" lvl="1" indent="0">
              <a:buNone/>
            </a:pP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        &lt;td&gt;{{</a:t>
            </a:r>
            <a:r>
              <a:rPr lang="en-US" sz="1900" b="1" dirty="0" err="1" smtClean="0">
                <a:solidFill>
                  <a:srgbClr val="FFCC00"/>
                </a:solidFill>
              </a:rPr>
              <a:t>dataItem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.Id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 }}&lt;/td&gt;&lt;td&gt;{{</a:t>
            </a:r>
            <a:r>
              <a:rPr lang="en-US" sz="1900" b="1" dirty="0" err="1" smtClean="0">
                <a:solidFill>
                  <a:srgbClr val="FFCC00"/>
                </a:solidFill>
              </a:rPr>
              <a:t>dataItem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.Name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 }}&lt;/td&gt;&lt;td&gt;&lt;a data-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ng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-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href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="#/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EditMyData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/{{ 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dataItem.Id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 }}"&gt;Edit&lt;/a&gt;&lt;/td&gt;</a:t>
            </a:r>
          </a:p>
          <a:p>
            <a:pPr marL="331788" lvl="1" indent="0">
              <a:buNone/>
            </a:pP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&lt;/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tr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&gt;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99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 Formatting</a:t>
            </a:r>
          </a:p>
          <a:p>
            <a:pPr marL="538163" lvl="1" indent="0">
              <a:buNone/>
            </a:pP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&lt;td&gt;{{ Name | uppercase }}&lt;/td&gt;</a:t>
            </a:r>
          </a:p>
          <a:p>
            <a:pPr marL="538163" lvl="1" indent="0">
              <a:buNone/>
            </a:pP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&lt;td&gt;{{ 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OtherName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 | lowercase }}&lt;/td&gt;</a:t>
            </a:r>
          </a:p>
          <a:p>
            <a:pPr marL="538163" lvl="1" indent="0">
              <a:buNone/>
            </a:pP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&lt;td&gt;{{ 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SomeDate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 | date:'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MM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-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dd-yyyy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' }}&lt;/td&gt;</a:t>
            </a:r>
          </a:p>
          <a:p>
            <a:r>
              <a:rPr lang="en-US" dirty="0" smtClean="0"/>
              <a:t>Simple Validation</a:t>
            </a:r>
          </a:p>
          <a:p>
            <a:pPr marL="538163" lvl="1" indent="0">
              <a:buNone/>
            </a:pP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&lt;input type="text" id="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txtName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" data-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ng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-model=“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MyText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" required /&gt;</a:t>
            </a:r>
          </a:p>
          <a:p>
            <a:pPr marL="538163" lvl="1" indent="0">
              <a:buNone/>
            </a:pP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&lt;input type="text" id="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txtName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" data-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ng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-model="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MyText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" required="" data-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ng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-required=“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IsNameRequired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()" /&gt;</a:t>
            </a:r>
          </a:p>
          <a:p>
            <a:pPr marL="538163" lvl="1" indent="0">
              <a:buNone/>
            </a:pP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&lt;input type="text" id="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txtZip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" data-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ng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-model=“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MyZip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" data-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ng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-required=“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IsZipRequired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()" data-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ng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-pattern="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PostalCodeMask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" /&gt;</a:t>
            </a:r>
          </a:p>
          <a:p>
            <a:endParaRPr lang="en-US" dirty="0" smtClean="0"/>
          </a:p>
          <a:p>
            <a:r>
              <a:rPr lang="en-US" dirty="0" smtClean="0"/>
              <a:t>Showing Errors</a:t>
            </a:r>
          </a:p>
          <a:p>
            <a:pPr marL="538163" lvl="1" indent="0">
              <a:buNone/>
            </a:pP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&lt;span data-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ng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-show="myForm.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txtZip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.$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error.required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"&gt;required&lt;/span&gt;</a:t>
            </a:r>
          </a:p>
          <a:p>
            <a:pPr marL="538163" lvl="1" indent="0">
              <a:buNone/>
            </a:pP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&lt;span data-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ng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-show="myForm.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txtZip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.$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error.pattern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"&gt;Postal Code Format is not valid&lt;/span&gt;</a:t>
            </a:r>
          </a:p>
          <a:p>
            <a:pPr marL="538163" lvl="1" indent="0">
              <a:buNone/>
            </a:pPr>
            <a:endParaRPr lang="en-US" sz="1900" b="1" kern="1200" dirty="0" smtClean="0">
              <a:solidFill>
                <a:srgbClr val="FFCC00"/>
              </a:solidFill>
              <a:latin typeface="Franklin Gothic Medium" pitchFamily="34" charset="0"/>
              <a:ea typeface="+mn-ea"/>
              <a:cs typeface="Arial" charset="0"/>
            </a:endParaRPr>
          </a:p>
          <a:p>
            <a:r>
              <a:rPr lang="en-US" dirty="0" smtClean="0"/>
              <a:t>Disabling Controls</a:t>
            </a:r>
          </a:p>
          <a:p>
            <a:pPr marL="538163" lvl="1" indent="0">
              <a:buNone/>
            </a:pP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&lt;button type="button" data-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ng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-click="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SaveRegistration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()" data-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ng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-disabled="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myForm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.$invalid"&gt;Save&lt;/button&gt;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68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elements</a:t>
            </a:r>
          </a:p>
          <a:p>
            <a:r>
              <a:rPr lang="en-US" dirty="0" smtClean="0"/>
              <a:t>HTML 5 allows you to make smart client applications using HTM/CSS/</a:t>
            </a:r>
            <a:r>
              <a:rPr lang="en-US" dirty="0" err="1" smtClean="0"/>
              <a:t>Js</a:t>
            </a:r>
            <a:endParaRPr lang="en-US" dirty="0" smtClean="0"/>
          </a:p>
          <a:p>
            <a:r>
              <a:rPr lang="en-US" dirty="0" smtClean="0"/>
              <a:t>Not all browsers are created equal when it comes to html 5 (html5test.com)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Frameworks and tools have become increasingly important (Angular, Knockout, </a:t>
            </a:r>
            <a:r>
              <a:rPr lang="en-US" dirty="0" err="1" smtClean="0"/>
              <a:t>Jquery</a:t>
            </a:r>
            <a:r>
              <a:rPr lang="en-US" dirty="0" smtClean="0"/>
              <a:t>, </a:t>
            </a:r>
            <a:r>
              <a:rPr lang="en-US" dirty="0" err="1" smtClean="0"/>
              <a:t>TypeScript</a:t>
            </a:r>
            <a:r>
              <a:rPr lang="en-US" dirty="0" smtClean="0"/>
              <a:t>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Still</a:t>
            </a:r>
            <a:r>
              <a:rPr lang="en-US" baseline="0" dirty="0" smtClean="0"/>
              <a:t> in a high state of flux.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Scores</a:t>
            </a:r>
            <a:r>
              <a:rPr lang="en-US" baseline="0" dirty="0" smtClean="0"/>
              <a:t> from HTML 5 reports.  Chrome went up and </a:t>
            </a:r>
            <a:r>
              <a:rPr lang="en-US" baseline="0" dirty="0" err="1" smtClean="0"/>
              <a:t>FireFox</a:t>
            </a:r>
            <a:r>
              <a:rPr lang="en-US" baseline="0" dirty="0" smtClean="0"/>
              <a:t> and IE both </a:t>
            </a:r>
            <a:r>
              <a:rPr lang="en-US" baseline="0" smtClean="0"/>
              <a:t>went down.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690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Posted by Scott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Hasselman</a:t>
            </a:r>
            <a:r>
              <a:rPr lang="en-US" baseline="0" dirty="0" smtClean="0"/>
              <a:t>. Lot’s of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frameworks out there, everyone trying to avoid JS but just end up back at JS.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MS version of avoiding JS is </a:t>
            </a:r>
            <a:r>
              <a:rPr lang="en-US" baseline="0" dirty="0" err="1" smtClean="0"/>
              <a:t>TypeScript</a:t>
            </a:r>
            <a:r>
              <a:rPr lang="en-US" baseline="0" dirty="0" smtClean="0"/>
              <a:t>.  Just released version 1.3.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At the end of the day it all comes back to JavaScript.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Visual Studio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38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 Version 1.3</a:t>
            </a:r>
          </a:p>
          <a:p>
            <a:r>
              <a:rPr lang="en-US" dirty="0" smtClean="0"/>
              <a:t>No</a:t>
            </a:r>
            <a:r>
              <a:rPr lang="en-US" baseline="0" dirty="0" smtClean="0"/>
              <a:t> longer needs to be downloaded, in VS.  But it can be and dealt with </a:t>
            </a:r>
            <a:r>
              <a:rPr lang="en-US" baseline="0" dirty="0" err="1" smtClean="0"/>
              <a:t>seperately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Visual Studio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27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Visual Studio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18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protected keyword</a:t>
            </a:r>
            <a:r>
              <a:rPr lang="en-US" baseline="0" dirty="0" smtClean="0"/>
              <a:t> is new to version 1.3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Visual Studio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78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99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 version 1.3</a:t>
            </a:r>
          </a:p>
          <a:p>
            <a:r>
              <a:rPr lang="en-US" dirty="0" smtClean="0"/>
              <a:t>IE support for 8 was dropped in 1.3</a:t>
            </a:r>
          </a:p>
          <a:p>
            <a:endParaRPr lang="en-US" dirty="0"/>
          </a:p>
          <a:p>
            <a:r>
              <a:rPr lang="en-US" dirty="0" smtClean="0"/>
              <a:t>Upcoming 2 version includes lots of changes like </a:t>
            </a:r>
            <a:r>
              <a:rPr lang="en-US" dirty="0" err="1" smtClean="0"/>
              <a:t>AtScript</a:t>
            </a:r>
            <a:r>
              <a:rPr lang="en-US" dirty="0" smtClean="0"/>
              <a:t> and potentially removing directives.</a:t>
            </a:r>
          </a:p>
          <a:p>
            <a:endParaRPr lang="en-US" dirty="0" smtClean="0"/>
          </a:p>
          <a:p>
            <a:r>
              <a:rPr lang="en-US" dirty="0" smtClean="0"/>
              <a:t>Made for creating</a:t>
            </a:r>
            <a:r>
              <a:rPr lang="en-US" baseline="0" dirty="0" smtClean="0"/>
              <a:t> Single Page Applications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Visual Studio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91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 </a:t>
            </a:r>
            <a:r>
              <a:rPr lang="en-US" dirty="0" err="1" smtClean="0"/>
              <a:t>Nadel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Visual Studio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56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80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7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55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9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0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2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7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1E94-D08C-431E-88FC-7EB62E529A19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64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kevinf@magenic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ndingroadway.blogspot.com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0" y="1807944"/>
            <a:ext cx="7343775" cy="97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b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algn="r">
              <a:defRPr/>
            </a:pPr>
            <a:r>
              <a:rPr lang="en-US" sz="4000" dirty="0"/>
              <a:t>Workshop: Intro to HTML5, </a:t>
            </a:r>
            <a:r>
              <a:rPr lang="en-US" sz="4000" dirty="0" err="1"/>
              <a:t>TypeScript</a:t>
            </a:r>
            <a:r>
              <a:rPr lang="en-US" sz="4000" dirty="0"/>
              <a:t> and Angular JS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22725" y="2831881"/>
            <a:ext cx="3987800" cy="100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rPr>
              <a:t>Kevin Ford</a:t>
            </a: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+mn-cs"/>
            </a:endParaRPr>
          </a:p>
          <a:p>
            <a:pPr algn="r" eaLnBrk="1" hangingPunct="1">
              <a:defRPr/>
            </a:pPr>
            <a:r>
              <a:rPr lang="en-US" sz="2400" b="1" dirty="0" smtClean="0">
                <a:solidFill>
                  <a:srgbClr val="FFFF00"/>
                </a:solidFill>
                <a:latin typeface="Arial" charset="0"/>
                <a:cs typeface="+mn-cs"/>
              </a:rPr>
              <a:t>Mobile Practice Lead</a:t>
            </a:r>
            <a:endParaRPr lang="en-US" sz="2400" b="1" dirty="0">
              <a:solidFill>
                <a:srgbClr val="FFFF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b="1" dirty="0">
              <a:solidFill>
                <a:srgbClr val="FFCC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latin typeface="Times New Roman" pitchFamily="28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719447" y="3982819"/>
            <a:ext cx="22910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r"/>
            <a:r>
              <a:rPr lang="en-US" sz="2000" dirty="0">
                <a:latin typeface="Arial" charset="0"/>
              </a:rPr>
              <a:t>Level: </a:t>
            </a:r>
            <a:r>
              <a:rPr lang="en-US" sz="2000" dirty="0" smtClean="0">
                <a:solidFill>
                  <a:srgbClr val="FFFF00"/>
                </a:solidFill>
                <a:latin typeface="Arial" charset="0"/>
              </a:rPr>
              <a:t>Introductory</a:t>
            </a:r>
            <a:endParaRPr lang="en-US" sz="2000" dirty="0">
              <a:solidFill>
                <a:srgbClr val="FFFF00"/>
              </a:solidFill>
              <a:latin typeface="Arial" charset="0"/>
            </a:endParaRPr>
          </a:p>
          <a:p>
            <a:pPr algn="r"/>
            <a:endParaRPr lang="en-US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8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Interface/class inheritance allowed</a:t>
            </a:r>
          </a:p>
          <a:p>
            <a:r>
              <a:rPr lang="en-US" dirty="0" smtClean="0"/>
              <a:t>Default constructor created automatically</a:t>
            </a:r>
          </a:p>
          <a:p>
            <a:r>
              <a:rPr lang="en-US" dirty="0"/>
              <a:t>p</a:t>
            </a:r>
            <a:r>
              <a:rPr lang="en-US" dirty="0" smtClean="0"/>
              <a:t>ublic/private members</a:t>
            </a:r>
          </a:p>
          <a:p>
            <a:r>
              <a:rPr lang="en-US" dirty="0" smtClean="0"/>
              <a:t>Members may be static</a:t>
            </a:r>
          </a:p>
          <a:p>
            <a:endParaRPr lang="en-US" dirty="0" smtClean="0"/>
          </a:p>
          <a:p>
            <a:pPr marL="100013" lvl="2" indent="0">
              <a:buNone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class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Registration implements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Interfaces.IRegistration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{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100013" lvl="2" indent="0">
              <a:buNone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      public Email: string = null;</a:t>
            </a:r>
          </a:p>
          <a:p>
            <a:pPr marL="100013" lvl="2" indent="0">
              <a:buNone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      public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ScreenName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string = null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;</a:t>
            </a:r>
          </a:p>
          <a:p>
            <a:pPr marL="100013" lvl="2" indent="0">
              <a:buNone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      protected </a:t>
            </a:r>
            <a:r>
              <a:rPr 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isNew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; </a:t>
            </a:r>
          </a:p>
          <a:p>
            <a:pPr marL="100013" lvl="2" indent="0">
              <a:buNone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IsValid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(): </a:t>
            </a:r>
            <a:r>
              <a:rPr 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{</a:t>
            </a:r>
          </a:p>
          <a:p>
            <a:pPr marL="100013" lvl="2" indent="0">
              <a:buNone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return true;</a:t>
            </a:r>
          </a:p>
          <a:p>
            <a:pPr marL="100013" lvl="2" indent="0">
              <a:buNone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      }</a:t>
            </a:r>
          </a:p>
          <a:p>
            <a:pPr marL="100013" lvl="2" indent="0">
              <a:buNone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}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87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JS with 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variables:</a:t>
            </a:r>
          </a:p>
          <a:p>
            <a:pPr marL="403622" lvl="1" indent="0">
              <a:buNone/>
            </a:pPr>
            <a:r>
              <a:rPr lang="en-US" sz="1425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declare </a:t>
            </a:r>
            <a:r>
              <a:rPr lang="en-US" sz="1425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1425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25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OutsideVSObject</a:t>
            </a:r>
            <a:r>
              <a:rPr lang="en-US" sz="1425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;</a:t>
            </a:r>
          </a:p>
          <a:p>
            <a:r>
              <a:rPr lang="en-US" dirty="0"/>
              <a:t>Use Interfaces</a:t>
            </a:r>
          </a:p>
          <a:p>
            <a:pPr marL="403622" lvl="1" indent="0">
              <a:buNone/>
            </a:pPr>
            <a:r>
              <a:rPr lang="en-US" sz="1425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export interface </a:t>
            </a:r>
            <a:r>
              <a:rPr lang="en-US" sz="1425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IOutsideVSObject</a:t>
            </a:r>
            <a:r>
              <a:rPr lang="en-US" sz="1425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{</a:t>
            </a:r>
          </a:p>
          <a:p>
            <a:pPr marL="403622" lvl="1" indent="0">
              <a:buNone/>
            </a:pPr>
            <a:r>
              <a:rPr lang="en-US" sz="1425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  </a:t>
            </a:r>
            <a:r>
              <a:rPr lang="en-US" sz="1425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SomeProperty</a:t>
            </a:r>
            <a:r>
              <a:rPr lang="en-US" sz="1425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string;</a:t>
            </a:r>
          </a:p>
          <a:p>
            <a:pPr marL="403622" lvl="1" indent="0">
              <a:buNone/>
            </a:pPr>
            <a:r>
              <a:rPr lang="en-US" sz="1425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  </a:t>
            </a:r>
            <a:r>
              <a:rPr lang="en-US" sz="1425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SomeMethod</a:t>
            </a:r>
            <a:r>
              <a:rPr lang="en-US" sz="1425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();</a:t>
            </a:r>
          </a:p>
          <a:p>
            <a:pPr marL="403622" lvl="1" indent="0">
              <a:buNone/>
            </a:pPr>
            <a:r>
              <a:rPr lang="en-US" sz="1425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}</a:t>
            </a:r>
          </a:p>
          <a:p>
            <a:r>
              <a:rPr lang="en-US" dirty="0"/>
              <a:t>Use Interface libraries (</a:t>
            </a:r>
            <a:r>
              <a:rPr lang="en-US" dirty="0" err="1"/>
              <a:t>nuget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848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259" y="2043861"/>
            <a:ext cx="7369175" cy="892969"/>
          </a:xfrm>
        </p:spPr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Demo 2: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79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Typescript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0910" y="1113235"/>
            <a:ext cx="4830365" cy="357782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Only Single inheritance is allowed</a:t>
            </a:r>
          </a:p>
          <a:p>
            <a:r>
              <a:rPr lang="en-US" dirty="0" smtClean="0"/>
              <a:t>Override by using same signature</a:t>
            </a:r>
          </a:p>
          <a:p>
            <a:r>
              <a:rPr lang="en-US" dirty="0"/>
              <a:t>s</a:t>
            </a:r>
            <a:r>
              <a:rPr lang="en-US" dirty="0" smtClean="0"/>
              <a:t>uper keyword allows access to base class methods and properties</a:t>
            </a:r>
          </a:p>
          <a:p>
            <a:pPr lvl="2"/>
            <a:endParaRPr lang="en-US" dirty="0" smtClean="0"/>
          </a:p>
          <a:p>
            <a:pPr marL="914400" lvl="2" indent="0">
              <a:buNone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export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class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ExtendedRegistration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extends Registration {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public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HotelName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string = "";</a:t>
            </a:r>
          </a:p>
          <a:p>
            <a:pPr marL="914400" lvl="2" indent="0">
              <a:buNone/>
            </a:pP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914400" lvl="2" indent="0">
              <a:buNone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IsValid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():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{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return (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super.IsValid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() &amp;&amp;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this.HotelName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!= "");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}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914400" lvl="2" indent="0">
              <a:buNone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}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098" name="Picture 2" descr="http://www.ismrd.org/__data/assets/image/0005/9707/inheritance-th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131493"/>
            <a:ext cx="1749344" cy="118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37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Demo 3</a:t>
            </a:r>
            <a:r>
              <a:rPr lang="en-US" dirty="0" smtClean="0"/>
              <a:t>: 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64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Typescript 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Generics can be used in</a:t>
            </a:r>
          </a:p>
          <a:p>
            <a:pPr lvl="1"/>
            <a:r>
              <a:rPr lang="en-US" dirty="0" smtClean="0"/>
              <a:t>Interfaces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r>
              <a:rPr lang="en-US" dirty="0" smtClean="0"/>
              <a:t>One or more generic types may be specified</a:t>
            </a:r>
          </a:p>
          <a:p>
            <a:r>
              <a:rPr lang="en-US" dirty="0" smtClean="0"/>
              <a:t>Generics can be passed to super classes and interfaces</a:t>
            </a:r>
          </a:p>
          <a:p>
            <a:pPr marL="0" indent="0">
              <a:buNone/>
            </a:pPr>
            <a:endParaRPr lang="en-US" dirty="0" smtClean="0"/>
          </a:p>
          <a:p>
            <a:pPr marL="100013" lvl="2" indent="0">
              <a:buNone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export interface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IGetString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&lt;T&gt; {</a:t>
            </a:r>
          </a:p>
          <a:p>
            <a:pPr marL="100013" lvl="2" indent="0">
              <a:buNone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GetString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param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T): string;</a:t>
            </a:r>
          </a:p>
          <a:p>
            <a:pPr marL="100013" lvl="2" indent="0">
              <a:buNone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}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31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760" y="1989616"/>
            <a:ext cx="7369175" cy="892969"/>
          </a:xfrm>
        </p:spPr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Demo 4</a:t>
            </a:r>
            <a:r>
              <a:rPr lang="en-US" dirty="0" smtClean="0"/>
              <a:t>: Generics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64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JS</a:t>
            </a:r>
            <a:endParaRPr lang="en-US" dirty="0"/>
          </a:p>
        </p:txBody>
      </p:sp>
      <p:pic>
        <p:nvPicPr>
          <p:cNvPr id="5122" name="Picture 2" descr="http://ts3.mm.bing.net/th?id=H.4797376594379054&amp;w=315&amp;h=175&amp;c=7&amp;rs=1&amp;pid=1.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15" y="1438275"/>
            <a:ext cx="245173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1762125" y="3062288"/>
            <a:ext cx="1123950" cy="638175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Lucida Console" pitchFamily="49" charset="0"/>
              </a:rPr>
              <a:t>SPA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206115" y="3071813"/>
            <a:ext cx="1123950" cy="638175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50" dirty="0"/>
              <a:t>Data Binding</a:t>
            </a:r>
            <a:endParaRPr lang="en-US" sz="1200" dirty="0">
              <a:latin typeface="Lucida Console" pitchFamily="49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648200" y="3062288"/>
            <a:ext cx="1123950" cy="638175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50" dirty="0"/>
              <a:t>IOC</a:t>
            </a:r>
            <a:endParaRPr lang="en-US" sz="1200" dirty="0">
              <a:latin typeface="Lucida Console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143625" y="3071813"/>
            <a:ext cx="1123950" cy="638175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latin typeface="Lucida Console" pitchFamily="49" charset="0"/>
              </a:rPr>
              <a:t>Async</a:t>
            </a:r>
            <a:endParaRPr lang="en-US" sz="1350" dirty="0"/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Lucida Console" pitchFamily="49" charset="0"/>
              </a:rPr>
              <a:t>Operations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206115" y="3929063"/>
            <a:ext cx="1123950" cy="638175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Lucida Console" pitchFamily="49" charset="0"/>
              </a:rPr>
              <a:t>Mocking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762125" y="3929063"/>
            <a:ext cx="1123950" cy="638175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Lucida Console" pitchFamily="49" charset="0"/>
              </a:rPr>
              <a:t>Validation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648200" y="3929063"/>
            <a:ext cx="1123950" cy="638175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50" dirty="0" smtClean="0"/>
              <a:t>Factories Services</a:t>
            </a:r>
            <a:endParaRPr lang="en-US" sz="1200" dirty="0">
              <a:latin typeface="Lucida Console" pitchFamily="49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143625" y="3929063"/>
            <a:ext cx="1123950" cy="638175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Lucida Console" pitchFamily="49" charset="0"/>
              </a:rPr>
              <a:t>Directives</a:t>
            </a:r>
          </a:p>
        </p:txBody>
      </p:sp>
    </p:spTree>
    <p:extLst>
      <p:ext uri="{BB962C8B-B14F-4D97-AF65-F5344CB8AC3E}">
        <p14:creationId xmlns:p14="http://schemas.microsoft.com/office/powerpoint/2010/main" val="299517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Angular Learning Curve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152" y="1106778"/>
            <a:ext cx="3716962" cy="364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3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Application (SPA)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533525" y="1447800"/>
            <a:ext cx="3943350" cy="284797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50" dirty="0"/>
              <a:t>&lt;html&gt;</a:t>
            </a:r>
          </a:p>
          <a:p>
            <a:r>
              <a:rPr lang="en-US" sz="1350" dirty="0"/>
              <a:t>    &lt;script </a:t>
            </a:r>
            <a:r>
              <a:rPr lang="en-US" sz="1350" dirty="0" err="1"/>
              <a:t>src</a:t>
            </a:r>
            <a:r>
              <a:rPr lang="en-US" sz="1350" dirty="0"/>
              <a:t>="/Scripts/angular.min.js"&gt;&lt;/script&gt;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Lucida Console" pitchFamily="49" charset="0"/>
              </a:rPr>
              <a:t>    &lt;div data-</a:t>
            </a:r>
            <a:r>
              <a:rPr lang="en-US" sz="1200" dirty="0" err="1">
                <a:latin typeface="Lucida Console" pitchFamily="49" charset="0"/>
              </a:rPr>
              <a:t>ng</a:t>
            </a:r>
            <a:r>
              <a:rPr lang="en-US" sz="1200" dirty="0">
                <a:latin typeface="Lucida Console" pitchFamily="49" charset="0"/>
              </a:rPr>
              <a:t>-app</a:t>
            </a:r>
            <a:r>
              <a:rPr lang="en-US" sz="1350" dirty="0"/>
              <a:t>=“Module”&gt;</a:t>
            </a:r>
            <a:endParaRPr lang="en-US" sz="1200" dirty="0"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2101" y="3848101"/>
            <a:ext cx="78899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    &lt;/div&gt;</a:t>
            </a:r>
          </a:p>
          <a:p>
            <a:r>
              <a:rPr lang="en-US" sz="1350" dirty="0"/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2576" y="1181100"/>
            <a:ext cx="9217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Main Page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72200" y="1666875"/>
            <a:ext cx="1038225" cy="4381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2"/>
                </a:solidFill>
                <a:latin typeface="Lucida Console" pitchFamily="49" charset="0"/>
              </a:rPr>
              <a:t>View 1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172200" y="2333625"/>
            <a:ext cx="1038225" cy="4381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2"/>
                </a:solidFill>
                <a:latin typeface="Lucida Console" pitchFamily="49" charset="0"/>
              </a:rPr>
              <a:t>View 2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172200" y="2990850"/>
            <a:ext cx="1038225" cy="4381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2"/>
                </a:solidFill>
                <a:latin typeface="Lucida Console" pitchFamily="49" charset="0"/>
              </a:rPr>
              <a:t>View 3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172200" y="3657815"/>
            <a:ext cx="1038225" cy="4381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chemeClr val="bg2"/>
                </a:solidFill>
                <a:latin typeface="Lucida Console" pitchFamily="49" charset="0"/>
              </a:rPr>
              <a:t>View </a:t>
            </a:r>
            <a:r>
              <a:rPr lang="en-US" sz="1200" smtClean="0">
                <a:solidFill>
                  <a:schemeClr val="bg2"/>
                </a:solidFill>
                <a:latin typeface="Lucida Console" pitchFamily="49" charset="0"/>
              </a:rPr>
              <a:t>4</a:t>
            </a:r>
            <a:endParaRPr lang="en-US" sz="1200" dirty="0">
              <a:solidFill>
                <a:schemeClr val="bg2"/>
              </a:solidFill>
              <a:latin typeface="Lucida Console" pitchFamily="49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988606" y="2594186"/>
            <a:ext cx="3212044" cy="128270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2"/>
                </a:solidFill>
                <a:latin typeface="Lucida Console" pitchFamily="49" charset="0"/>
              </a:rPr>
              <a:t>View 1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1988607" y="2594187"/>
            <a:ext cx="3212043" cy="12922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2"/>
                </a:solidFill>
                <a:latin typeface="Lucida Console" pitchFamily="49" charset="0"/>
              </a:rPr>
              <a:t>View 2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988609" y="2594187"/>
            <a:ext cx="3212042" cy="12922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2"/>
                </a:solidFill>
                <a:latin typeface="Lucida Console" pitchFamily="49" charset="0"/>
              </a:rPr>
              <a:t>View 1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988608" y="2594187"/>
            <a:ext cx="3221567" cy="12922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2"/>
                </a:solidFill>
                <a:latin typeface="Lucida Console" pitchFamily="49" charset="0"/>
              </a:rPr>
              <a:t>View 3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998133" y="2594187"/>
            <a:ext cx="3212042" cy="12922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2"/>
                </a:solidFill>
                <a:latin typeface="Lucida Console" pitchFamily="49" charset="0"/>
              </a:rPr>
              <a:t>View 4</a:t>
            </a:r>
          </a:p>
        </p:txBody>
      </p:sp>
    </p:spTree>
    <p:extLst>
      <p:ext uri="{BB962C8B-B14F-4D97-AF65-F5344CB8AC3E}">
        <p14:creationId xmlns:p14="http://schemas.microsoft.com/office/powerpoint/2010/main" val="39095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245332" y="157455"/>
            <a:ext cx="6650828" cy="734786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 of </a:t>
            </a:r>
            <a:r>
              <a:rPr lang="en-US" dirty="0" smtClean="0"/>
              <a:t>HTML 5 Development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6650828" cy="348223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HTML 5 Introduces new elements and attributes to enhance the development and client experience</a:t>
            </a:r>
          </a:p>
          <a:p>
            <a:r>
              <a:rPr lang="en-US" dirty="0" smtClean="0"/>
              <a:t>Can create richer client applications</a:t>
            </a:r>
          </a:p>
          <a:p>
            <a:r>
              <a:rPr lang="en-US" dirty="0" smtClean="0"/>
              <a:t>Different levels of browser adoption</a:t>
            </a:r>
          </a:p>
          <a:p>
            <a:r>
              <a:rPr lang="en-US" dirty="0" smtClean="0"/>
              <a:t>Java libraries have become more important than ever</a:t>
            </a:r>
          </a:p>
          <a:p>
            <a:pPr lvl="1"/>
            <a:r>
              <a:rPr lang="en-US" dirty="0" err="1" smtClean="0"/>
              <a:t>TypeScript</a:t>
            </a:r>
            <a:endParaRPr lang="en-US" dirty="0" smtClean="0"/>
          </a:p>
          <a:p>
            <a:pPr lvl="1"/>
            <a:r>
              <a:rPr lang="en-US" dirty="0" smtClean="0"/>
              <a:t>Angular JS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1" name="Picture 2" descr="http://www.w3.org/html/logo/downloads/HTML5_Logo_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971550"/>
            <a:ext cx="217170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49" y="1092404"/>
            <a:ext cx="6419850" cy="1276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256" y="2332997"/>
            <a:ext cx="6426944" cy="12548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256" y="3562350"/>
            <a:ext cx="6426943" cy="122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7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454400" y="2004906"/>
            <a:ext cx="1747520" cy="11582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Module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 and Routing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833120" y="1496907"/>
            <a:ext cx="1537547" cy="67733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Navigation </a:t>
            </a:r>
          </a:p>
        </p:txBody>
      </p:sp>
      <p:sp>
        <p:nvSpPr>
          <p:cNvPr id="8" name="Round Diagonal Corner Rectangle 7"/>
          <p:cNvSpPr/>
          <p:nvPr/>
        </p:nvSpPr>
        <p:spPr bwMode="auto">
          <a:xfrm>
            <a:off x="6238239" y="1727200"/>
            <a:ext cx="1612054" cy="717973"/>
          </a:xfrm>
          <a:prstGeom prst="round2Diag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Controllers</a:t>
            </a:r>
          </a:p>
        </p:txBody>
      </p:sp>
      <p:sp>
        <p:nvSpPr>
          <p:cNvPr id="11" name="Round Diagonal Corner Rectangle 10"/>
          <p:cNvSpPr/>
          <p:nvPr/>
        </p:nvSpPr>
        <p:spPr bwMode="auto">
          <a:xfrm>
            <a:off x="6238239" y="903739"/>
            <a:ext cx="1612054" cy="717973"/>
          </a:xfrm>
          <a:prstGeom prst="round2Diag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Views</a:t>
            </a:r>
          </a:p>
        </p:txBody>
      </p:sp>
      <p:sp>
        <p:nvSpPr>
          <p:cNvPr id="12" name="Round Diagonal Corner Rectangle 11"/>
          <p:cNvSpPr/>
          <p:nvPr/>
        </p:nvSpPr>
        <p:spPr bwMode="auto">
          <a:xfrm>
            <a:off x="6238239" y="2523066"/>
            <a:ext cx="1612054" cy="717973"/>
          </a:xfrm>
          <a:prstGeom prst="round2Diag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Factories</a:t>
            </a:r>
          </a:p>
        </p:txBody>
      </p:sp>
      <p:sp>
        <p:nvSpPr>
          <p:cNvPr id="13" name="Round Diagonal Corner Rectangle 12"/>
          <p:cNvSpPr/>
          <p:nvPr/>
        </p:nvSpPr>
        <p:spPr bwMode="auto">
          <a:xfrm>
            <a:off x="6238239" y="3339251"/>
            <a:ext cx="1612054" cy="717973"/>
          </a:xfrm>
          <a:prstGeom prst="round2Diag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Services</a:t>
            </a:r>
          </a:p>
        </p:txBody>
      </p:sp>
      <p:sp>
        <p:nvSpPr>
          <p:cNvPr id="14" name="Round Diagonal Corner Rectangle 13"/>
          <p:cNvSpPr/>
          <p:nvPr/>
        </p:nvSpPr>
        <p:spPr bwMode="auto">
          <a:xfrm>
            <a:off x="6238239" y="4155436"/>
            <a:ext cx="1612054" cy="717973"/>
          </a:xfrm>
          <a:prstGeom prst="round2Diag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Directives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833119" y="3241039"/>
            <a:ext cx="1537547" cy="67733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Directives</a:t>
            </a:r>
          </a:p>
        </p:txBody>
      </p:sp>
      <p:sp>
        <p:nvSpPr>
          <p:cNvPr id="16" name="Bent-Up Arrow 15"/>
          <p:cNvSpPr/>
          <p:nvPr/>
        </p:nvSpPr>
        <p:spPr bwMode="auto">
          <a:xfrm rot="5400000">
            <a:off x="2174239" y="1552788"/>
            <a:ext cx="658710" cy="1901615"/>
          </a:xfrm>
          <a:prstGeom prst="ben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18" name="Bent-Up Arrow 17"/>
          <p:cNvSpPr/>
          <p:nvPr/>
        </p:nvSpPr>
        <p:spPr bwMode="auto">
          <a:xfrm rot="5400000">
            <a:off x="4906022" y="2586157"/>
            <a:ext cx="754354" cy="1910079"/>
          </a:xfrm>
          <a:prstGeom prst="ben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19" name="Bent-Up Arrow 18"/>
          <p:cNvSpPr/>
          <p:nvPr/>
        </p:nvSpPr>
        <p:spPr bwMode="auto">
          <a:xfrm rot="5400000">
            <a:off x="4833810" y="600477"/>
            <a:ext cx="898777" cy="1910080"/>
          </a:xfrm>
          <a:prstGeom prst="ben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scene3d>
            <a:camera prst="orthographicFront">
              <a:rot lat="0" lon="10799999" rev="0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5201920" y="2043839"/>
            <a:ext cx="1036319" cy="33477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5201919" y="2736294"/>
            <a:ext cx="1036319" cy="33477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23" name="Bent-Up Arrow 22"/>
          <p:cNvSpPr/>
          <p:nvPr/>
        </p:nvSpPr>
        <p:spPr bwMode="auto">
          <a:xfrm rot="5400000">
            <a:off x="2105658" y="1892303"/>
            <a:ext cx="795870" cy="1901614"/>
          </a:xfrm>
          <a:prstGeom prst="ben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24" name="Bent-Up Arrow 23"/>
          <p:cNvSpPr/>
          <p:nvPr/>
        </p:nvSpPr>
        <p:spPr bwMode="auto">
          <a:xfrm rot="5400000">
            <a:off x="4274867" y="2814823"/>
            <a:ext cx="1615042" cy="2311694"/>
          </a:xfrm>
          <a:prstGeom prst="bentUpArrow">
            <a:avLst>
              <a:gd name="adj1" fmla="val 13965"/>
              <a:gd name="adj2" fmla="val 14717"/>
              <a:gd name="adj3" fmla="val 1095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13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5140" y="1974117"/>
            <a:ext cx="7369175" cy="892969"/>
          </a:xfrm>
        </p:spPr>
        <p:txBody>
          <a:bodyPr/>
          <a:lstStyle/>
          <a:p>
            <a:r>
              <a:rPr lang="en-US" dirty="0" smtClean="0"/>
              <a:t>Angular Demo 1: SPA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91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495425" y="1381125"/>
            <a:ext cx="6267450" cy="319087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Lucida Console" pitchFamily="49" charset="0"/>
              </a:rPr>
              <a:t>Angular JS</a:t>
            </a:r>
          </a:p>
        </p:txBody>
      </p:sp>
      <p:sp>
        <p:nvSpPr>
          <p:cNvPr id="12" name="Bent-Up Arrow 11"/>
          <p:cNvSpPr/>
          <p:nvPr/>
        </p:nvSpPr>
        <p:spPr bwMode="auto">
          <a:xfrm>
            <a:off x="3416539" y="2702243"/>
            <a:ext cx="1298336" cy="548640"/>
          </a:xfrm>
          <a:prstGeom prst="bentUpArrow">
            <a:avLst/>
          </a:prstGeom>
          <a:solidFill>
            <a:schemeClr val="tx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2"/>
                </a:solidFill>
                <a:latin typeface="Lucida Console" pitchFamily="49" charset="0"/>
              </a:rPr>
              <a:t>Model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Models to Views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010025" y="1828800"/>
            <a:ext cx="1238250" cy="6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2"/>
                </a:solidFill>
                <a:latin typeface="Lucida Console" pitchFamily="49" charset="0"/>
              </a:rPr>
              <a:t>$Scope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895475" y="2867025"/>
            <a:ext cx="1238250" cy="6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2"/>
                </a:solidFill>
                <a:latin typeface="Lucida Console" pitchFamily="49" charset="0"/>
              </a:rPr>
              <a:t>Controller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010025" y="3752850"/>
            <a:ext cx="1238250" cy="6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2"/>
                </a:solidFill>
                <a:latin typeface="Lucida Console" pitchFamily="49" charset="0"/>
              </a:rPr>
              <a:t>Model Information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038850" y="2867025"/>
            <a:ext cx="1238250" cy="6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2"/>
                </a:solidFill>
                <a:latin typeface="Lucida Console" pitchFamily="49" charset="0"/>
              </a:rPr>
              <a:t>View</a:t>
            </a:r>
          </a:p>
        </p:txBody>
      </p:sp>
      <p:sp>
        <p:nvSpPr>
          <p:cNvPr id="10" name="Down Arrow 9"/>
          <p:cNvSpPr/>
          <p:nvPr/>
        </p:nvSpPr>
        <p:spPr bwMode="auto">
          <a:xfrm rot="3221506">
            <a:off x="3205396" y="1925826"/>
            <a:ext cx="363474" cy="1045799"/>
          </a:xfrm>
          <a:prstGeom prst="downArrow">
            <a:avLst>
              <a:gd name="adj1" fmla="val 39518"/>
              <a:gd name="adj2" fmla="val 50000"/>
            </a:avLst>
          </a:prstGeom>
          <a:solidFill>
            <a:schemeClr val="tx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latin typeface="Lucida Console" pitchFamily="49" charset="0"/>
            </a:endParaRPr>
          </a:p>
        </p:txBody>
      </p:sp>
      <p:sp>
        <p:nvSpPr>
          <p:cNvPr id="11" name="Down Arrow 10"/>
          <p:cNvSpPr/>
          <p:nvPr/>
        </p:nvSpPr>
        <p:spPr bwMode="auto">
          <a:xfrm rot="7266031">
            <a:off x="3234803" y="3344251"/>
            <a:ext cx="363474" cy="1045799"/>
          </a:xfrm>
          <a:prstGeom prst="downArrow">
            <a:avLst>
              <a:gd name="adj1" fmla="val 39518"/>
              <a:gd name="adj2" fmla="val 50000"/>
            </a:avLst>
          </a:prstGeom>
          <a:solidFill>
            <a:schemeClr val="tx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latin typeface="Lucida Console" pitchFamily="49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514600" y="1895475"/>
            <a:ext cx="1401520" cy="90487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latin typeface="Lucida Console" pitchFamily="49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518535" y="3514725"/>
            <a:ext cx="1401520" cy="90487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latin typeface="Lucida Console" pitchFamily="49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596683" y="2652713"/>
            <a:ext cx="1401520" cy="90487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latin typeface="Lucida Console" pitchFamily="49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3387131" y="2990088"/>
            <a:ext cx="2480267" cy="363474"/>
          </a:xfrm>
          <a:prstGeom prst="rightArrow">
            <a:avLst/>
          </a:prstGeom>
          <a:solidFill>
            <a:schemeClr val="tx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2"/>
                </a:solidFill>
                <a:latin typeface="Lucida Console" pitchFamily="49" charset="0"/>
              </a:rPr>
              <a:t>$Scope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256205" y="2686050"/>
            <a:ext cx="2639768" cy="90487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Lucida Console" pitchFamily="49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781175" y="2800350"/>
            <a:ext cx="4229098" cy="90487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Lucida Console" pitchFamily="49" charset="0"/>
            </a:endParaRPr>
          </a:p>
        </p:txBody>
      </p:sp>
      <p:sp>
        <p:nvSpPr>
          <p:cNvPr id="21" name="Left-Right-Up Arrow 20"/>
          <p:cNvSpPr/>
          <p:nvPr/>
        </p:nvSpPr>
        <p:spPr bwMode="auto">
          <a:xfrm rot="5400000">
            <a:off x="4665674" y="2430921"/>
            <a:ext cx="912114" cy="1491334"/>
          </a:xfrm>
          <a:prstGeom prst="leftRightUpArrow">
            <a:avLst/>
          </a:prstGeom>
          <a:solidFill>
            <a:schemeClr val="tx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33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4" grpId="0" animBg="1"/>
      <p:bldP spid="15" grpId="0" animBg="1"/>
      <p:bldP spid="18" grpId="0" animBg="1"/>
      <p:bldP spid="17" grpId="0" animBg="1"/>
      <p:bldP spid="19" grpId="0" animBg="1"/>
      <p:bldP spid="22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$scope implied</a:t>
            </a:r>
          </a:p>
          <a:p>
            <a:r>
              <a:rPr lang="en-US" dirty="0" smtClean="0"/>
              <a:t>Will add member to $scope dynamically if needed</a:t>
            </a:r>
          </a:p>
          <a:p>
            <a:endParaRPr lang="en-US" dirty="0"/>
          </a:p>
          <a:p>
            <a:r>
              <a:rPr lang="en-US" dirty="0" smtClean="0"/>
              <a:t>Simple display:</a:t>
            </a:r>
          </a:p>
          <a:p>
            <a:pPr marL="403622" lvl="1" indent="0">
              <a:buNone/>
            </a:pPr>
            <a:r>
              <a:rPr lang="en-US" sz="1425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&lt;td&gt;{{ </a:t>
            </a:r>
            <a:r>
              <a:rPr lang="en-US" sz="1425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registration.ScreenName</a:t>
            </a:r>
            <a:r>
              <a:rPr lang="en-US" sz="1425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}}&lt;/td&gt;</a:t>
            </a:r>
          </a:p>
          <a:p>
            <a:r>
              <a:rPr lang="en-US" dirty="0"/>
              <a:t>Simple binding for e</a:t>
            </a:r>
            <a:r>
              <a:rPr lang="en-US" dirty="0" smtClean="0"/>
              <a:t>dit</a:t>
            </a:r>
          </a:p>
          <a:p>
            <a:pPr marL="403622" lvl="1" indent="0">
              <a:buNone/>
            </a:pPr>
            <a:r>
              <a:rPr lang="en-US" sz="1425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&lt;input data-</a:t>
            </a:r>
            <a:r>
              <a:rPr lang="en-US" sz="1425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ng</a:t>
            </a:r>
            <a:r>
              <a:rPr lang="en-US" sz="1425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-style="width: 50%" type="text" id="</a:t>
            </a:r>
            <a:r>
              <a:rPr lang="en-US" sz="1425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txtBirthDate</a:t>
            </a:r>
            <a:r>
              <a:rPr lang="en-US" sz="1425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" data-</a:t>
            </a:r>
            <a:r>
              <a:rPr lang="en-US" sz="1425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ng</a:t>
            </a:r>
            <a:r>
              <a:rPr lang="en-US" sz="1425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-model="</a:t>
            </a:r>
            <a:r>
              <a:rPr lang="en-US" sz="1425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Model.BirthDate</a:t>
            </a:r>
            <a:r>
              <a:rPr lang="en-US" sz="1425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9929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825" y="1803637"/>
            <a:ext cx="7369175" cy="892969"/>
          </a:xfrm>
        </p:spPr>
        <p:txBody>
          <a:bodyPr/>
          <a:lstStyle/>
          <a:p>
            <a:r>
              <a:rPr lang="en-US" dirty="0" smtClean="0"/>
              <a:t>Angular Demo 2: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93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Validation/Formatting Syntax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6443868"/>
              </p:ext>
            </p:extLst>
          </p:nvPr>
        </p:nvGraphicFramePr>
        <p:xfrm>
          <a:off x="1818085" y="1113235"/>
          <a:ext cx="5526881" cy="357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2011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449" y="2012864"/>
            <a:ext cx="7369175" cy="8929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Angular Demo 3: </a:t>
            </a:r>
            <a:r>
              <a:rPr lang="en-US" dirty="0"/>
              <a:t>V</a:t>
            </a:r>
            <a:r>
              <a:rPr lang="en-US" dirty="0" smtClean="0"/>
              <a:t>alidation and Formatting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85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Custom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custom:</a:t>
            </a:r>
          </a:p>
          <a:p>
            <a:pPr lvl="1"/>
            <a:r>
              <a:rPr lang="en-US" dirty="0" smtClean="0"/>
              <a:t>Elements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&lt;custom-</a:t>
            </a:r>
            <a:r>
              <a:rPr 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dir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&gt;&lt;/custom-</a:t>
            </a:r>
            <a:r>
              <a:rPr 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dir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&gt;</a:t>
            </a:r>
            <a:endParaRPr lang="en-US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smtClean="0"/>
              <a:t>Attributes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&lt;div data-custom-</a:t>
            </a:r>
            <a:r>
              <a:rPr 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dir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=“some value” &gt;&lt;/span&gt;</a:t>
            </a:r>
          </a:p>
          <a:p>
            <a:pPr lvl="1"/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Class Name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&lt;!– directive: custom-</a:t>
            </a:r>
            <a:r>
              <a:rPr 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dir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some value --&gt;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1600" dirty="0"/>
              <a:t>Class </a:t>
            </a:r>
            <a:r>
              <a:rPr lang="en-US" sz="1600" dirty="0" smtClean="0"/>
              <a:t>Name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&lt;div class="custom-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dir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some value;“&gt;&lt;/div&gt;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211880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914400" lvl="2" indent="0">
              <a:buNone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module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myDirectives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{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  export function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customDir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(): any {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      return {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          restrict: "A",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          link: function ($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elem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 $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attr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 {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                      $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elem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[0].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innerHTML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= '&lt;b&gt;' + $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attr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+ '&lt;/b&gt;';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          }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      }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  }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998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Hooking it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 Angular sees the name</a:t>
            </a:r>
          </a:p>
          <a:p>
            <a:pPr lvl="1"/>
            <a:r>
              <a:rPr lang="en-US" dirty="0" smtClean="0"/>
              <a:t>X- and data- are removed from element attribute directives in HTML</a:t>
            </a:r>
          </a:p>
          <a:p>
            <a:pPr lvl="1"/>
            <a:r>
              <a:rPr lang="en-US" dirty="0" smtClean="0"/>
              <a:t>:, - and _ are converted to camel case</a:t>
            </a:r>
          </a:p>
          <a:p>
            <a:r>
              <a:rPr lang="en-US" dirty="0" smtClean="0"/>
              <a:t>Adding a directive registration to the context</a:t>
            </a:r>
          </a:p>
          <a:p>
            <a:pPr marL="914400" lvl="2" indent="0">
              <a:buNone/>
            </a:pPr>
            <a:r>
              <a:rPr 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myModule.directive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('</a:t>
            </a:r>
            <a:r>
              <a:rPr 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customDir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',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function () {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  return </a:t>
            </a:r>
            <a:r>
              <a:rPr 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myDirectives.customDir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();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914400" lvl="2" indent="0">
              <a:buNone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6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Anything but JavaScript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745" y="1113780"/>
            <a:ext cx="4301211" cy="384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6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509" y="1974118"/>
            <a:ext cx="7369175" cy="8929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Angular Demo 4: Creating a Directive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8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 bwMode="auto">
          <a:xfrm>
            <a:off x="1657350" y="1597819"/>
            <a:ext cx="5829300" cy="1102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7784" tIns="33336" rIns="67784" bIns="33336" numCol="1" anchor="b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r>
              <a:rPr lang="en-US" sz="2250" kern="0"/>
              <a:t>Thank you!</a:t>
            </a:r>
            <a:endParaRPr lang="en-US" sz="2250" kern="0" dirty="0"/>
          </a:p>
        </p:txBody>
      </p:sp>
      <p:sp>
        <p:nvSpPr>
          <p:cNvPr id="5" name="Subtitle 4"/>
          <p:cNvSpPr txBox="1">
            <a:spLocks/>
          </p:cNvSpPr>
          <p:nvPr/>
        </p:nvSpPr>
        <p:spPr bwMode="auto">
          <a:xfrm>
            <a:off x="2067951" y="2914650"/>
            <a:ext cx="4904349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7784" tIns="33336" rIns="67784" bIns="33336" numCol="1" anchor="t" anchorCtr="0" compatLnSpc="1">
            <a:prstTxWarp prst="textNoShape">
              <a:avLst/>
            </a:prstTxWarp>
          </a:bodyPr>
          <a:lstStyle>
            <a:lvl1pPr marL="431800" indent="-431800" algn="l" defTabSz="896938" rtl="0" eaLnBrk="0" fontAlgn="base" hangingPunct="0">
              <a:spcBef>
                <a:spcPct val="10000"/>
              </a:spcBef>
              <a:spcAft>
                <a:spcPct val="15000"/>
              </a:spcAft>
              <a:buClr>
                <a:srgbClr val="0095D5"/>
              </a:buClr>
              <a:buSzPct val="75000"/>
              <a:buFont typeface="Times" pitchFamily="28" charset="0"/>
              <a:buChar char="•"/>
              <a:tabLst>
                <a:tab pos="1387475" algn="l"/>
                <a:tab pos="1706563" algn="l"/>
                <a:tab pos="2079625" algn="l"/>
              </a:tabLst>
              <a:defRPr sz="2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3588" indent="-225425" algn="l" defTabSz="896938" rtl="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682C7"/>
              </a:buClr>
              <a:buSzPct val="100000"/>
              <a:buChar char="–"/>
              <a:tabLst>
                <a:tab pos="1387475" algn="l"/>
                <a:tab pos="1706563" algn="l"/>
                <a:tab pos="2079625" algn="l"/>
              </a:tabLst>
              <a:defRPr sz="2100">
                <a:solidFill>
                  <a:srgbClr val="D4D4D4"/>
                </a:solidFill>
                <a:latin typeface="+mn-lt"/>
              </a:defRPr>
            </a:lvl2pPr>
            <a:lvl3pPr marL="869950" algn="l" defTabSz="896938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900" b="1">
                <a:solidFill>
                  <a:srgbClr val="FFCC00"/>
                </a:solidFill>
                <a:latin typeface="+mn-lt"/>
              </a:defRPr>
            </a:lvl3pPr>
            <a:lvl4pPr marL="998538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4pPr>
            <a:lvl5pPr marL="13446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5pPr>
            <a:lvl6pPr marL="18018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6pPr>
            <a:lvl7pPr marL="22590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7pPr>
            <a:lvl8pPr marL="27162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8pPr>
            <a:lvl9pPr marL="31734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950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Kevin </a:t>
            </a:r>
            <a:r>
              <a:rPr lang="en-US" sz="1950" kern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Ford </a:t>
            </a:r>
          </a:p>
          <a:p>
            <a:r>
              <a:rPr lang="en-US" sz="1950" kern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Twitter: @Bowman74</a:t>
            </a:r>
            <a:r>
              <a:rPr lang="en-US" sz="1950" kern="0" dirty="0" smtClean="0"/>
              <a:t>Bowman74</a:t>
            </a:r>
            <a:endParaRPr lang="en-US" sz="1950" kern="0" dirty="0"/>
          </a:p>
          <a:p>
            <a:r>
              <a:rPr lang="en-US" sz="1950" kern="0" dirty="0">
                <a:hlinkClick r:id="rId3"/>
              </a:rPr>
              <a:t>kevinf@magenic.com</a:t>
            </a:r>
            <a:endParaRPr lang="en-US" sz="1950" kern="0" dirty="0"/>
          </a:p>
          <a:p>
            <a:r>
              <a:rPr lang="en-US" sz="1950" kern="0" dirty="0">
                <a:hlinkClick r:id="rId4"/>
              </a:rPr>
              <a:t>http://windingroadway.blogspot.com</a:t>
            </a:r>
            <a:endParaRPr lang="en-US" sz="1950" kern="0" dirty="0"/>
          </a:p>
        </p:txBody>
      </p:sp>
    </p:spTree>
    <p:extLst>
      <p:ext uri="{BB962C8B-B14F-4D97-AF65-F5344CB8AC3E}">
        <p14:creationId xmlns:p14="http://schemas.microsoft.com/office/powerpoint/2010/main" val="11598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/>
              <a:t> </a:t>
            </a:r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697407"/>
              </p:ext>
            </p:extLst>
          </p:nvPr>
        </p:nvGraphicFramePr>
        <p:xfrm>
          <a:off x="1818085" y="1113235"/>
          <a:ext cx="5526881" cy="357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4486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trong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Compile time type checking</a:t>
            </a:r>
          </a:p>
          <a:p>
            <a:r>
              <a:rPr lang="en-US" dirty="0" smtClean="0"/>
              <a:t>The following “primitive” types are available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tring</a:t>
            </a:r>
          </a:p>
          <a:p>
            <a:pPr lvl="1"/>
            <a:r>
              <a:rPr lang="en-US" dirty="0" smtClean="0"/>
              <a:t>number</a:t>
            </a:r>
          </a:p>
          <a:p>
            <a:pPr lvl="1"/>
            <a:r>
              <a:rPr lang="en-US" dirty="0" err="1"/>
              <a:t>b</a:t>
            </a:r>
            <a:r>
              <a:rPr lang="en-US" dirty="0" err="1" smtClean="0"/>
              <a:t>oolean</a:t>
            </a:r>
            <a:endParaRPr lang="en-US" dirty="0" smtClean="0"/>
          </a:p>
          <a:p>
            <a:pPr lvl="1"/>
            <a:r>
              <a:rPr lang="en-US" dirty="0" smtClean="0"/>
              <a:t>null</a:t>
            </a:r>
          </a:p>
          <a:p>
            <a:pPr lvl="1"/>
            <a:r>
              <a:rPr lang="en-US" dirty="0" smtClean="0"/>
              <a:t>undefined</a:t>
            </a:r>
          </a:p>
          <a:p>
            <a:r>
              <a:rPr lang="en-US" dirty="0" smtClean="0"/>
              <a:t>Syntax:</a:t>
            </a:r>
          </a:p>
          <a:p>
            <a:pPr marL="403622" lvl="1" indent="0">
              <a:buNone/>
            </a:pPr>
            <a:r>
              <a:rPr lang="en-US" sz="1425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1425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25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myNumericVariable</a:t>
            </a:r>
            <a:r>
              <a:rPr lang="en-US" sz="1425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: number;</a:t>
            </a:r>
          </a:p>
          <a:p>
            <a:pPr marL="403622" lvl="1" indent="0">
              <a:buNone/>
            </a:pPr>
            <a:r>
              <a:rPr lang="en-US" sz="1425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1425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25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myStringVariable</a:t>
            </a:r>
            <a:r>
              <a:rPr lang="en-US" sz="1425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: string = ‘initial value’;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 descr="http://images.essentialbaby.com.au/2012/04/16/3223726/strong-baby-420x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1904717"/>
            <a:ext cx="2762250" cy="199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59" y="98823"/>
            <a:ext cx="1424559" cy="142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8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All code in “global” module by default</a:t>
            </a:r>
          </a:p>
          <a:p>
            <a:r>
              <a:rPr lang="en-US" dirty="0" smtClean="0"/>
              <a:t>Modules restrict visibility</a:t>
            </a:r>
          </a:p>
          <a:p>
            <a:r>
              <a:rPr lang="en-US" dirty="0" smtClean="0"/>
              <a:t>Modules create ‘namespaces’</a:t>
            </a:r>
          </a:p>
          <a:p>
            <a:r>
              <a:rPr lang="en-US" dirty="0" smtClean="0"/>
              <a:t>‘export’ command</a:t>
            </a:r>
          </a:p>
          <a:p>
            <a:pPr marL="254794" lvl="2" indent="0">
              <a:buNone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module Classes {</a:t>
            </a:r>
          </a:p>
          <a:p>
            <a:pPr marL="254794" lvl="2" indent="0">
              <a:buNone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internalString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: string;</a:t>
            </a:r>
          </a:p>
          <a:p>
            <a:pPr marL="254794" lvl="2" indent="0">
              <a:buNone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   export </a:t>
            </a:r>
            <a:r>
              <a:rPr 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externalString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: string;</a:t>
            </a:r>
          </a:p>
          <a:p>
            <a:pPr marL="254794" lvl="2" indent="0">
              <a:buNone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}</a:t>
            </a:r>
          </a:p>
          <a:p>
            <a:r>
              <a:rPr lang="en-US" strike="sngStrike" dirty="0" smtClean="0"/>
              <a:t>Reference another TS file:</a:t>
            </a:r>
          </a:p>
          <a:p>
            <a:pPr marL="483394" lvl="2"/>
            <a:r>
              <a:rPr lang="en-US" strike="sngStrike" dirty="0"/>
              <a:t>///&lt;reference path</a:t>
            </a:r>
            <a:r>
              <a:rPr lang="en-US" strike="sngStrike" dirty="0" smtClean="0"/>
              <a:t>=“</a:t>
            </a:r>
            <a:r>
              <a:rPr lang="en-US" strike="sngStrike" dirty="0" err="1" smtClean="0"/>
              <a:t>FileToReference.ts</a:t>
            </a:r>
            <a:r>
              <a:rPr lang="en-US" strike="sngStrike" dirty="0"/>
              <a:t>" </a:t>
            </a:r>
            <a:r>
              <a:rPr lang="en-US" strike="sngStrike" dirty="0" smtClean="0"/>
              <a:t>/&gt;</a:t>
            </a:r>
          </a:p>
        </p:txBody>
      </p:sp>
      <p:pic>
        <p:nvPicPr>
          <p:cNvPr id="2050" name="Picture 2" descr="http://ts3.mm.bing.net/th?id=H.4546730887416038&amp;w=301&amp;h=188&amp;c=7&amp;rs=1&amp;pid=1.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2218134"/>
            <a:ext cx="2150269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34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909" y="2192041"/>
            <a:ext cx="7369175" cy="89296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TypeScript</a:t>
            </a:r>
            <a:r>
              <a:rPr lang="en-US" dirty="0"/>
              <a:t> Demo </a:t>
            </a:r>
            <a:r>
              <a:rPr lang="en-US" dirty="0" smtClean="0"/>
              <a:t>1: Strong Types and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Subtype of number with associated constants</a:t>
            </a:r>
          </a:p>
          <a:p>
            <a:r>
              <a:rPr lang="en-US" dirty="0" smtClean="0"/>
              <a:t>Can use constant numbers</a:t>
            </a:r>
          </a:p>
          <a:p>
            <a:r>
              <a:rPr lang="en-US" dirty="0" smtClean="0"/>
              <a:t>Can use computed values</a:t>
            </a:r>
          </a:p>
          <a:p>
            <a:pPr marL="328613" lvl="2"/>
            <a:endParaRPr lang="en-US" dirty="0" smtClean="0"/>
          </a:p>
          <a:p>
            <a:pPr marL="100013" lvl="2" indent="0">
              <a:buNone/>
            </a:pPr>
            <a:r>
              <a:rPr 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enum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Gender {</a:t>
            </a:r>
          </a:p>
          <a:p>
            <a:pPr marL="100013" lvl="2" indent="0">
              <a:buNone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Male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= 0,</a:t>
            </a:r>
          </a:p>
          <a:p>
            <a:pPr marL="100013" lvl="2" indent="0">
              <a:buNone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Female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=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Interfaces.Gender.Male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+ 1</a:t>
            </a:r>
          </a:p>
          <a:p>
            <a:pPr marL="100013" lvl="2" indent="0">
              <a:buNone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6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Serve same purpose as interfaces in other languages (Contract)</a:t>
            </a:r>
          </a:p>
          <a:p>
            <a:r>
              <a:rPr lang="en-US" dirty="0" smtClean="0"/>
              <a:t>No emitted </a:t>
            </a:r>
            <a:r>
              <a:rPr lang="en-US" dirty="0" err="1" smtClean="0"/>
              <a:t>js</a:t>
            </a:r>
            <a:r>
              <a:rPr lang="en-US" dirty="0" smtClean="0"/>
              <a:t> code</a:t>
            </a:r>
          </a:p>
          <a:p>
            <a:r>
              <a:rPr lang="en-US" dirty="0" smtClean="0"/>
              <a:t>Interfaces can inherit from 0-n interfaces</a:t>
            </a:r>
          </a:p>
          <a:p>
            <a:pPr marL="403622" lvl="1" indent="0">
              <a:buNone/>
            </a:pPr>
            <a:r>
              <a:rPr lang="en-US" dirty="0" smtClean="0"/>
              <a:t>	</a:t>
            </a:r>
            <a:r>
              <a:rPr lang="en-US" sz="1425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extends </a:t>
            </a:r>
            <a:r>
              <a:rPr lang="en-US" sz="1425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IOne</a:t>
            </a:r>
            <a:r>
              <a:rPr lang="en-US" sz="1425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25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ITwo</a:t>
            </a:r>
            <a:endParaRPr lang="en-US" sz="1425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Interfaces can define properties and methods</a:t>
            </a:r>
          </a:p>
          <a:p>
            <a:pPr marL="328613" lvl="2"/>
            <a:r>
              <a:rPr lang="en-US" dirty="0" smtClean="0"/>
              <a:t>interface </a:t>
            </a:r>
            <a:r>
              <a:rPr lang="en-US" dirty="0" err="1"/>
              <a:t>IRegistration</a:t>
            </a:r>
            <a:r>
              <a:rPr lang="en-US" dirty="0"/>
              <a:t> {</a:t>
            </a:r>
          </a:p>
          <a:p>
            <a:pPr marL="328613" lvl="2"/>
            <a:r>
              <a:rPr lang="en-US" dirty="0"/>
              <a:t>        Email: string;</a:t>
            </a:r>
          </a:p>
          <a:p>
            <a:pPr marL="328613" lvl="2"/>
            <a:r>
              <a:rPr lang="en-US" dirty="0"/>
              <a:t>        </a:t>
            </a:r>
            <a:r>
              <a:rPr lang="en-US" dirty="0" err="1"/>
              <a:t>ScreenName</a:t>
            </a:r>
            <a:r>
              <a:rPr lang="en-US" dirty="0"/>
              <a:t>: string;</a:t>
            </a:r>
          </a:p>
          <a:p>
            <a:pPr marL="328613" lvl="2"/>
            <a:r>
              <a:rPr lang="en-US" dirty="0" smtClean="0"/>
              <a:t>        </a:t>
            </a:r>
            <a:r>
              <a:rPr lang="en-US" dirty="0" err="1" smtClean="0"/>
              <a:t>IsValid</a:t>
            </a:r>
            <a:r>
              <a:rPr lang="en-US" dirty="0" smtClean="0"/>
              <a:t>(): </a:t>
            </a:r>
            <a:r>
              <a:rPr lang="en-US" dirty="0" err="1" smtClean="0"/>
              <a:t>boolean</a:t>
            </a:r>
            <a:r>
              <a:rPr lang="en-US" dirty="0" smtClean="0"/>
              <a:t>;</a:t>
            </a:r>
          </a:p>
          <a:p>
            <a:pPr marL="328613" lvl="2"/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3074" name="Picture 2" descr="http://www.jamessugrue.ie/wp-content/uploads/2011/05/abstract_factory_pattern_seq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26" y="3186243"/>
            <a:ext cx="2202656" cy="156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429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sual Studio Live! Redmond 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2932</TotalTime>
  <Words>1708</Words>
  <Application>Microsoft Office PowerPoint</Application>
  <PresentationFormat>On-screen Show (16:9)</PresentationFormat>
  <Paragraphs>337</Paragraphs>
  <Slides>31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Franklin Gothic Medium</vt:lpstr>
      <vt:lpstr>Lucida Console</vt:lpstr>
      <vt:lpstr>Times</vt:lpstr>
      <vt:lpstr>Times New Roman</vt:lpstr>
      <vt:lpstr>Visual Studio Live! Redmond 2014</vt:lpstr>
      <vt:lpstr>PowerPoint Presentation</vt:lpstr>
      <vt:lpstr>Overview of HTML 5 Development</vt:lpstr>
      <vt:lpstr>Anything but JavaScript</vt:lpstr>
      <vt:lpstr>TypeScript Introduction</vt:lpstr>
      <vt:lpstr>TypeScript Strong Typing</vt:lpstr>
      <vt:lpstr>TypeScript Modules</vt:lpstr>
      <vt:lpstr>TypeScript Demo 1: Strong Types and Modules</vt:lpstr>
      <vt:lpstr>Enums</vt:lpstr>
      <vt:lpstr>TypeScript Interfaces</vt:lpstr>
      <vt:lpstr>TypeScript Classes</vt:lpstr>
      <vt:lpstr>Using JS with Typescript</vt:lpstr>
      <vt:lpstr>TypeScript Demo 2: Classes</vt:lpstr>
      <vt:lpstr>Typescript Inheritance</vt:lpstr>
      <vt:lpstr>TypeScript Demo 3: Inheritance</vt:lpstr>
      <vt:lpstr>Typescript Generics</vt:lpstr>
      <vt:lpstr>TypeScript Demo 4: Generics</vt:lpstr>
      <vt:lpstr>Angular JS</vt:lpstr>
      <vt:lpstr>The Angular Learning Curve</vt:lpstr>
      <vt:lpstr>Single Page Application (SPA)</vt:lpstr>
      <vt:lpstr>Angular Flow</vt:lpstr>
      <vt:lpstr>Angular Demo 1: SPA</vt:lpstr>
      <vt:lpstr>Binding Models to Views</vt:lpstr>
      <vt:lpstr>Binding Syntax</vt:lpstr>
      <vt:lpstr>Angular Demo 2: Binding</vt:lpstr>
      <vt:lpstr>Validation/Formatting Syntax</vt:lpstr>
      <vt:lpstr>Angular Demo 3: Validation and Formatting</vt:lpstr>
      <vt:lpstr>Creating a Custom Directive</vt:lpstr>
      <vt:lpstr>Directive Method</vt:lpstr>
      <vt:lpstr>Hooking it up</vt:lpstr>
      <vt:lpstr>Angular Demo 4: Creating a Directive</vt:lpstr>
      <vt:lpstr>PowerPoint Presentation</vt:lpstr>
    </vt:vector>
  </TitlesOfParts>
  <Company>1105 Media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Sutton</dc:creator>
  <cp:lastModifiedBy>Kevin Ford</cp:lastModifiedBy>
  <cp:revision>120</cp:revision>
  <dcterms:created xsi:type="dcterms:W3CDTF">2012-12-07T00:48:42Z</dcterms:created>
  <dcterms:modified xsi:type="dcterms:W3CDTF">2015-03-11T17:06:08Z</dcterms:modified>
</cp:coreProperties>
</file>