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34"/>
  </p:notesMasterIdLst>
  <p:handoutMasterIdLst>
    <p:handoutMasterId r:id="rId35"/>
  </p:handoutMasterIdLst>
  <p:sldIdLst>
    <p:sldId id="258" r:id="rId3"/>
    <p:sldId id="261" r:id="rId4"/>
    <p:sldId id="262" r:id="rId5"/>
    <p:sldId id="263" r:id="rId6"/>
    <p:sldId id="299" r:id="rId7"/>
    <p:sldId id="300" r:id="rId8"/>
    <p:sldId id="301" r:id="rId9"/>
    <p:sldId id="302" r:id="rId10"/>
    <p:sldId id="272" r:id="rId11"/>
    <p:sldId id="273" r:id="rId12"/>
    <p:sldId id="274" r:id="rId13"/>
    <p:sldId id="275" r:id="rId14"/>
    <p:sldId id="276" r:id="rId15"/>
    <p:sldId id="303" r:id="rId16"/>
    <p:sldId id="278" r:id="rId17"/>
    <p:sldId id="312" r:id="rId18"/>
    <p:sldId id="280" r:id="rId19"/>
    <p:sldId id="281" r:id="rId20"/>
    <p:sldId id="309" r:id="rId21"/>
    <p:sldId id="311" r:id="rId22"/>
    <p:sldId id="310" r:id="rId23"/>
    <p:sldId id="306" r:id="rId24"/>
    <p:sldId id="308" r:id="rId25"/>
    <p:sldId id="297" r:id="rId26"/>
    <p:sldId id="298" r:id="rId27"/>
    <p:sldId id="304" r:id="rId28"/>
    <p:sldId id="291" r:id="rId29"/>
    <p:sldId id="292" r:id="rId30"/>
    <p:sldId id="293" r:id="rId31"/>
    <p:sldId id="305" r:id="rId32"/>
    <p:sldId id="295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 autoAdjust="0"/>
    <p:restoredTop sz="95280" autoAdjust="0"/>
  </p:normalViewPr>
  <p:slideViewPr>
    <p:cSldViewPr>
      <p:cViewPr varScale="1">
        <p:scale>
          <a:sx n="143" d="100"/>
          <a:sy n="143" d="100"/>
        </p:scale>
        <p:origin x="504" y="10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Modern Apps Live! Las Vegas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46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6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5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6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56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5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6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4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3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06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3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86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13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3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3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8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17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7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-223837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30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55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4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6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0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3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2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4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16" y="683419"/>
            <a:ext cx="8572500" cy="3608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83284" y="4731032"/>
            <a:ext cx="3241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35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9875" y="190893"/>
            <a:ext cx="8568965" cy="4054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1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066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  <p:sldLayoutId id="2147483694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allenconway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magenic.com/Resources/ID/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2"/>
                </a:solidFill>
                <a:latin typeface="Arial" charset="0"/>
              </a:rPr>
              <a:t>Allen Conway</a:t>
            </a:r>
            <a:endParaRPr lang="en-US" sz="2800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accent2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3600" b="1" dirty="0">
                <a:solidFill>
                  <a:schemeClr val="bg2"/>
                </a:solidFill>
                <a:effectLst/>
              </a:rPr>
              <a:t>Modern </a:t>
            </a:r>
            <a:r>
              <a:rPr lang="en-US" sz="3600" b="1" dirty="0" smtClean="0">
                <a:solidFill>
                  <a:schemeClr val="bg2"/>
                </a:solidFill>
                <a:effectLst/>
              </a:rPr>
              <a:t>Development Deep Dive:</a:t>
            </a:r>
            <a:endParaRPr lang="en-US" sz="3600" b="1" dirty="0">
              <a:solidFill>
                <a:schemeClr val="bg2"/>
              </a:solidFill>
              <a:effectLst/>
            </a:endParaRPr>
          </a:p>
          <a:p>
            <a:pPr algn="r">
              <a:lnSpc>
                <a:spcPct val="80000"/>
              </a:lnSpc>
              <a:defRPr/>
            </a:pPr>
            <a:r>
              <a:rPr lang="en-US" sz="3600" b="1" dirty="0">
                <a:solidFill>
                  <a:schemeClr val="bg2"/>
                </a:solidFill>
                <a:effectLst/>
              </a:rPr>
              <a:t>Building a Modern Web Application</a:t>
            </a:r>
            <a:endParaRPr lang="en-US" sz="3600" b="1" dirty="0" smtClean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5253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dirty="0"/>
              <a:t>Azure Websites</a:t>
            </a:r>
          </a:p>
        </p:txBody>
      </p:sp>
    </p:spTree>
    <p:extLst>
      <p:ext uri="{BB962C8B-B14F-4D97-AF65-F5344CB8AC3E}">
        <p14:creationId xmlns:p14="http://schemas.microsoft.com/office/powerpoint/2010/main" val="32681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Notification support</a:t>
            </a:r>
          </a:p>
          <a:p>
            <a:r>
              <a:rPr lang="en-US" dirty="0" smtClean="0"/>
              <a:t>Fastest way to get up and running</a:t>
            </a:r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5" y="1113259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17621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 bwMode="auto">
          <a:xfrm>
            <a:off x="4105275" y="1171575"/>
            <a:ext cx="685800" cy="685800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62375" y="2524126"/>
            <a:ext cx="1371600" cy="714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000000"/>
                </a:solidFill>
              </a:rPr>
              <a:t>STS Provider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64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Facebook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102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Custom Application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4266438" y="1919098"/>
            <a:ext cx="363474" cy="557403"/>
          </a:xfrm>
          <a:prstGeom prst="down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1075" y="2044742"/>
            <a:ext cx="874085" cy="300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Login Info</a:t>
            </a:r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2543175" y="2757488"/>
            <a:ext cx="1104900" cy="709613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3467481" y="3326130"/>
            <a:ext cx="980694" cy="548640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1" y="3429000"/>
            <a:ext cx="596510" cy="3000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13" name="Bent-Up Arrow 12"/>
          <p:cNvSpPr/>
          <p:nvPr/>
        </p:nvSpPr>
        <p:spPr bwMode="auto">
          <a:xfrm rot="10800000" flipH="1">
            <a:off x="5323192" y="2757488"/>
            <a:ext cx="1139520" cy="671513"/>
          </a:xfrm>
          <a:prstGeom prst="bentUpArrow">
            <a:avLst>
              <a:gd name="adj1" fmla="val 25000"/>
              <a:gd name="adj2" fmla="val 22396"/>
              <a:gd name="adj3" fmla="val 25000"/>
            </a:avLst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3467481" y="3995737"/>
            <a:ext cx="2218944" cy="280988"/>
          </a:xfrm>
          <a:prstGeom prst="left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/>
              <a:t>Secure Token Service</a:t>
            </a:r>
          </a:p>
        </p:txBody>
      </p:sp>
    </p:spTree>
    <p:extLst>
      <p:ext uri="{BB962C8B-B14F-4D97-AF65-F5344CB8AC3E}">
        <p14:creationId xmlns:p14="http://schemas.microsoft.com/office/powerpoint/2010/main" val="25116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Leverage multiple mainstream identity providers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Hand roll in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Table permissions on Azure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smtClean="0"/>
              <a:t>scripts </a:t>
            </a:r>
            <a:r>
              <a:rPr lang="en-US" dirty="0"/>
              <a:t>in </a:t>
            </a:r>
            <a:r>
              <a:rPr lang="en-US" dirty="0" smtClean="0"/>
              <a:t>Azure</a:t>
            </a:r>
          </a:p>
          <a:p>
            <a:r>
              <a:rPr lang="en-US" dirty="0" smtClean="0"/>
              <a:t>Leverage HTML5 Local Storage</a:t>
            </a:r>
          </a:p>
          <a:p>
            <a:pPr lvl="1"/>
            <a:r>
              <a:rPr lang="en-US" dirty="0" smtClean="0"/>
              <a:t>Store JWT from AMS</a:t>
            </a:r>
          </a:p>
          <a:p>
            <a:pPr lvl="2"/>
            <a:r>
              <a:rPr lang="en-US" dirty="0"/>
              <a:t>https://github.com/Magenic/JWTvalidator</a:t>
            </a:r>
            <a:endParaRPr lang="en-US" dirty="0" smtClean="0"/>
          </a:p>
          <a:p>
            <a:r>
              <a:rPr lang="en-US" dirty="0" smtClean="0"/>
              <a:t>[DEMO]</a:t>
            </a:r>
            <a:endParaRPr lang="en-US" dirty="0"/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995686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sz="4000" dirty="0"/>
              <a:t>Azure Mobile Services Security</a:t>
            </a:r>
          </a:p>
        </p:txBody>
      </p:sp>
    </p:spTree>
    <p:extLst>
      <p:ext uri="{BB962C8B-B14F-4D97-AF65-F5344CB8AC3E}">
        <p14:creationId xmlns:p14="http://schemas.microsoft.com/office/powerpoint/2010/main" val="23752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JavaScript and the Modern Web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Let’s not sugar coat it – we need JS</a:t>
            </a:r>
          </a:p>
          <a:p>
            <a:r>
              <a:rPr lang="en-US" sz="2400" dirty="0"/>
              <a:t>Prototypical Language</a:t>
            </a:r>
          </a:p>
          <a:p>
            <a:pPr lvl="1"/>
            <a:r>
              <a:rPr lang="en-US" sz="2400" dirty="0"/>
              <a:t> </a:t>
            </a:r>
            <a:r>
              <a:rPr lang="en-US" sz="2400" strike="sngStrike" dirty="0" err="1"/>
              <a:t>Object.prototype.__proto</a:t>
            </a:r>
            <a:r>
              <a:rPr lang="en-US" sz="2400" strike="sngStrike" dirty="0"/>
              <a:t>__</a:t>
            </a:r>
          </a:p>
          <a:p>
            <a:r>
              <a:rPr lang="en-US" sz="2400" dirty="0"/>
              <a:t>Follow mainstream JS patterns </a:t>
            </a:r>
          </a:p>
          <a:p>
            <a:pPr lvl="1"/>
            <a:r>
              <a:rPr lang="en-US" sz="2400" dirty="0"/>
              <a:t>Modules (Module &amp; Revealing Module Patterns)</a:t>
            </a:r>
          </a:p>
          <a:p>
            <a:pPr lvl="1"/>
            <a:r>
              <a:rPr lang="en-US" sz="2400" dirty="0"/>
              <a:t>Closures</a:t>
            </a:r>
          </a:p>
          <a:p>
            <a:pPr lvl="1"/>
            <a:r>
              <a:rPr lang="en-US" sz="2400" dirty="0"/>
              <a:t>Promises</a:t>
            </a:r>
          </a:p>
          <a:p>
            <a:r>
              <a:rPr lang="en-US" sz="2400" dirty="0"/>
              <a:t>Leverage JS frameworks and </a:t>
            </a:r>
            <a:r>
              <a:rPr lang="en-US" sz="2400" dirty="0" smtClean="0"/>
              <a:t>Libraries</a:t>
            </a:r>
          </a:p>
          <a:p>
            <a:pPr lvl="1"/>
            <a:r>
              <a:rPr lang="en-US" sz="2000" dirty="0"/>
              <a:t>AngularJS</a:t>
            </a:r>
          </a:p>
          <a:p>
            <a:pPr lvl="1"/>
            <a:r>
              <a:rPr lang="en-US" sz="2000" dirty="0"/>
              <a:t>Aurelia/Durandal</a:t>
            </a:r>
          </a:p>
          <a:p>
            <a:pPr lvl="1"/>
            <a:r>
              <a:rPr lang="en-US" sz="2000" dirty="0"/>
              <a:t>ReactJS</a:t>
            </a:r>
          </a:p>
          <a:p>
            <a:pPr lvl="1"/>
            <a:r>
              <a:rPr lang="en-US" sz="2000" dirty="0"/>
              <a:t>Ember</a:t>
            </a:r>
          </a:p>
          <a:p>
            <a:pPr lvl="1"/>
            <a:r>
              <a:rPr lang="en-US" sz="2000" dirty="0" smtClean="0"/>
              <a:t>Backbone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0598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71950"/>
            <a:ext cx="2965070" cy="7430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/>
              <a:t>Avoiding JavaScript Goo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Understand the global/public nature of JS</a:t>
            </a:r>
          </a:p>
          <a:p>
            <a:pPr lvl="1"/>
            <a:r>
              <a:rPr lang="en-US" dirty="0"/>
              <a:t>Prevent stepping on our own toes</a:t>
            </a:r>
          </a:p>
          <a:p>
            <a:r>
              <a:rPr lang="en-US" dirty="0"/>
              <a:t>Avoid polluting the global namespace </a:t>
            </a:r>
          </a:p>
          <a:p>
            <a:pPr lvl="1"/>
            <a:r>
              <a:rPr lang="en-US" dirty="0"/>
              <a:t>Window object</a:t>
            </a:r>
          </a:p>
          <a:p>
            <a:r>
              <a:rPr lang="en-US" dirty="0"/>
              <a:t>Issues in global namespace</a:t>
            </a:r>
          </a:p>
          <a:p>
            <a:pPr lvl="1"/>
            <a:r>
              <a:rPr lang="en-US" dirty="0"/>
              <a:t>Name collisions and unexpected behavior</a:t>
            </a:r>
          </a:p>
          <a:p>
            <a:r>
              <a:rPr lang="en-US" dirty="0"/>
              <a:t>IIFE - "Immediately-Invoked Function Expression“</a:t>
            </a:r>
          </a:p>
          <a:p>
            <a:pPr lvl="1"/>
            <a:r>
              <a:rPr lang="en-US" dirty="0"/>
              <a:t>Used widely in Angular to define modules</a:t>
            </a:r>
          </a:p>
        </p:txBody>
      </p:sp>
    </p:spTree>
    <p:extLst>
      <p:ext uri="{BB962C8B-B14F-4D97-AF65-F5344CB8AC3E}">
        <p14:creationId xmlns:p14="http://schemas.microsoft.com/office/powerpoint/2010/main" val="109669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248400" cy="3733799"/>
          </a:xfrm>
        </p:spPr>
        <p:txBody>
          <a:bodyPr>
            <a:normAutofit/>
          </a:bodyPr>
          <a:lstStyle/>
          <a:p>
            <a:r>
              <a:rPr lang="en-US" sz="1700" dirty="0"/>
              <a:t>High level language like JavaScript yet offering familiar OO concepts and techniques</a:t>
            </a:r>
          </a:p>
          <a:p>
            <a:r>
              <a:rPr lang="en-US" sz="1700" dirty="0"/>
              <a:t>Superset of JavaScript</a:t>
            </a:r>
          </a:p>
          <a:p>
            <a:r>
              <a:rPr lang="en-US" sz="1700" dirty="0"/>
              <a:t>All valid JavaScript is valid TypeScript</a:t>
            </a:r>
          </a:p>
          <a:p>
            <a:pPr lvl="1"/>
            <a:r>
              <a:rPr lang="en-US" sz="1700" dirty="0"/>
              <a:t>Transpiled to JavaScript</a:t>
            </a:r>
          </a:p>
          <a:p>
            <a:pPr lvl="1"/>
            <a:r>
              <a:rPr lang="en-US" sz="1700" dirty="0"/>
              <a:t>Microsoft chose to build atop </a:t>
            </a:r>
            <a:r>
              <a:rPr lang="en-US" sz="1700" dirty="0" smtClean="0"/>
              <a:t>JavaScript</a:t>
            </a:r>
            <a:endParaRPr lang="en-US" sz="1700" dirty="0"/>
          </a:p>
          <a:p>
            <a:pPr lvl="1"/>
            <a:r>
              <a:rPr lang="en-US" sz="1700" dirty="0"/>
              <a:t>Big wins for TypeScript in Angular 2.0 adoption</a:t>
            </a:r>
          </a:p>
          <a:p>
            <a:r>
              <a:rPr lang="en-US" sz="1700" dirty="0"/>
              <a:t>Offers compile-time checking for type safety</a:t>
            </a:r>
          </a:p>
          <a:p>
            <a:r>
              <a:rPr lang="en-US" sz="1700" dirty="0"/>
              <a:t>Provides features ahead of ECMAScript Standards</a:t>
            </a:r>
          </a:p>
          <a:p>
            <a:r>
              <a:rPr lang="en-US" sz="1700" dirty="0"/>
              <a:t>Pick your favorite IDE</a:t>
            </a:r>
          </a:p>
          <a:p>
            <a:r>
              <a:rPr lang="en-US" sz="1700" dirty="0"/>
              <a:t>Intellisense!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39168"/>
            <a:ext cx="2455761" cy="2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116" y="915565"/>
            <a:ext cx="8572500" cy="337598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Low barrier of </a:t>
            </a:r>
            <a:r>
              <a:rPr lang="en-US" sz="2000" dirty="0" smtClean="0"/>
              <a:t>entry</a:t>
            </a:r>
          </a:p>
          <a:p>
            <a:r>
              <a:rPr lang="en-US" sz="2000" dirty="0" smtClean="0"/>
              <a:t>Keep those JS skills!</a:t>
            </a:r>
          </a:p>
          <a:p>
            <a:pPr lvl="1"/>
            <a:r>
              <a:rPr lang="en-US" sz="2000" dirty="0" smtClean="0"/>
              <a:t>…and flexibility of a dynamic language if needed</a:t>
            </a:r>
          </a:p>
          <a:p>
            <a:r>
              <a:rPr lang="en-US" sz="2000" dirty="0" smtClean="0"/>
              <a:t>Can adopt completely on the server</a:t>
            </a:r>
          </a:p>
          <a:p>
            <a:pPr lvl="1"/>
            <a:r>
              <a:rPr lang="en-US" sz="2000" dirty="0" smtClean="0"/>
              <a:t>tsc.exe</a:t>
            </a:r>
            <a:endParaRPr lang="en-US" sz="2000" dirty="0"/>
          </a:p>
          <a:p>
            <a:r>
              <a:rPr lang="en-US" sz="2000" dirty="0" smtClean="0"/>
              <a:t>Break down the barriers of having ‘MyApp.js’</a:t>
            </a:r>
          </a:p>
          <a:p>
            <a:pPr lvl="1"/>
            <a:r>
              <a:rPr lang="en-US" sz="2000" dirty="0" smtClean="0"/>
              <a:t>Scripting language vs. OO style language</a:t>
            </a:r>
          </a:p>
          <a:p>
            <a:r>
              <a:rPr lang="en-US" sz="2000" dirty="0" smtClean="0"/>
              <a:t>Open source from day 1</a:t>
            </a:r>
          </a:p>
          <a:p>
            <a:pPr lvl="1"/>
            <a:r>
              <a:rPr lang="en-US" sz="2000" dirty="0" smtClean="0"/>
              <a:t>Maintained by Microsoft, Apache License</a:t>
            </a:r>
          </a:p>
          <a:p>
            <a:r>
              <a:rPr lang="en-US" sz="2000" dirty="0" smtClean="0"/>
              <a:t>#</a:t>
            </a:r>
            <a:r>
              <a:rPr lang="en-US" sz="2000" dirty="0" err="1" smtClean="0"/>
              <a:t>failfast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TypeScript Advantages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1" y="1159934"/>
            <a:ext cx="2563051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116" y="915565"/>
            <a:ext cx="8572500" cy="3375987"/>
          </a:xfrm>
        </p:spPr>
        <p:txBody>
          <a:bodyPr/>
          <a:lstStyle/>
          <a:p>
            <a:r>
              <a:rPr lang="en-US" sz="2800" dirty="0" smtClean="0"/>
              <a:t>Compile time type safety checking</a:t>
            </a:r>
          </a:p>
          <a:p>
            <a:r>
              <a:rPr lang="en-US" sz="2800" dirty="0" smtClean="0"/>
              <a:t>More concise syntax</a:t>
            </a:r>
          </a:p>
          <a:p>
            <a:r>
              <a:rPr lang="en-US" sz="2800" dirty="0" smtClean="0"/>
              <a:t>Syntactical Sugar makes getting from A -&gt; B easier</a:t>
            </a:r>
          </a:p>
          <a:p>
            <a:r>
              <a:rPr lang="en-US" sz="2800" dirty="0" smtClean="0"/>
              <a:t>Familiar keywords</a:t>
            </a:r>
          </a:p>
          <a:p>
            <a:r>
              <a:rPr lang="en-US" sz="2800" dirty="0" smtClean="0"/>
              <a:t>Scope is easier to follow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TypeScript to JavaScript Language Comparison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59782"/>
            <a:ext cx="2240830" cy="20796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556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TypeScript Language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7338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Core Fundamentals</a:t>
            </a:r>
          </a:p>
          <a:p>
            <a:pPr lvl="1"/>
            <a:r>
              <a:rPr lang="en-US" dirty="0" smtClean="0"/>
              <a:t>Type Safety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5979"/>
            <a:ext cx="857251" cy="85725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02480" y="1200151"/>
            <a:ext cx="3733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Async/await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ecorators</a:t>
            </a:r>
          </a:p>
          <a:p>
            <a:pPr lvl="1"/>
            <a:r>
              <a:rPr lang="en-US" dirty="0" smtClean="0"/>
              <a:t>JSX Support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sconfig.json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Class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2390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Type Definition Files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Leverage Intellisense and strong type checking</a:t>
            </a:r>
          </a:p>
          <a:p>
            <a:pPr lvl="0"/>
            <a:r>
              <a:rPr lang="en-US" dirty="0"/>
              <a:t>The leading repository of TypeScript definitions: DefinitelyTyped</a:t>
            </a:r>
          </a:p>
          <a:p>
            <a:pPr lvl="1"/>
            <a:r>
              <a:rPr lang="en-US" dirty="0"/>
              <a:t>http://definitelytyped.org/</a:t>
            </a:r>
          </a:p>
          <a:p>
            <a:pPr lvl="1"/>
            <a:r>
              <a:rPr lang="en-US" dirty="0"/>
              <a:t>https://github.com/borisyankov/DefinitelyTyped </a:t>
            </a:r>
          </a:p>
          <a:p>
            <a:pPr lvl="0"/>
            <a:r>
              <a:rPr lang="en-US" dirty="0"/>
              <a:t>Get type definition files from NuGet</a:t>
            </a:r>
          </a:p>
          <a:p>
            <a:pPr lvl="0"/>
            <a:r>
              <a:rPr lang="en-US" dirty="0"/>
              <a:t>Files exist for most mainstream JS libraries</a:t>
            </a:r>
          </a:p>
          <a:p>
            <a:pPr lvl="0"/>
            <a:r>
              <a:rPr lang="en-US" dirty="0"/>
              <a:t>Popular type definition files:</a:t>
            </a:r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 smtClean="0"/>
              <a:t>jQuery</a:t>
            </a:r>
          </a:p>
          <a:p>
            <a:r>
              <a:rPr lang="en-US" dirty="0" smtClean="0"/>
              <a:t>Generate .</a:t>
            </a:r>
            <a:r>
              <a:rPr lang="en-US" dirty="0" err="1" smtClean="0"/>
              <a:t>d.ts</a:t>
            </a:r>
            <a:r>
              <a:rPr lang="en-US" dirty="0" smtClean="0"/>
              <a:t> files based on TypeScript models via command 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5979"/>
            <a:ext cx="857251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Using TypeLite with .NET Classes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800600" cy="339447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Generate TypeScript Interfaces (definition files - t.ds) from .NET classes</a:t>
            </a:r>
          </a:p>
          <a:p>
            <a:pPr lvl="0"/>
            <a:r>
              <a:rPr lang="en-US" dirty="0"/>
              <a:t>Get Intellisense when working with your managed classes</a:t>
            </a:r>
          </a:p>
          <a:p>
            <a:pPr lvl="0"/>
            <a:r>
              <a:rPr lang="en-US" dirty="0"/>
              <a:t>Great way to work with know server types in your TypeScript code</a:t>
            </a:r>
          </a:p>
          <a:p>
            <a:pPr lvl="0"/>
            <a:r>
              <a:rPr lang="en-US" dirty="0"/>
              <a:t>Uses a .</a:t>
            </a:r>
            <a:r>
              <a:rPr lang="en-US" dirty="0" err="1"/>
              <a:t>tt</a:t>
            </a:r>
            <a:r>
              <a:rPr lang="en-US" dirty="0"/>
              <a:t> T4 template file to configure</a:t>
            </a:r>
          </a:p>
          <a:p>
            <a:pPr lvl="0"/>
            <a:r>
              <a:rPr lang="en-US" dirty="0"/>
              <a:t>Download and add to project from NuGet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49" y="205979"/>
            <a:ext cx="857251" cy="857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66950"/>
            <a:ext cx="2389458" cy="8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sz="3600" dirty="0" smtClean="0"/>
              <a:t>JavaScript Framework Popularity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4" y="1063230"/>
            <a:ext cx="3191492" cy="1739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5" y="2914674"/>
            <a:ext cx="3191492" cy="1743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84066"/>
            <a:ext cx="3317938" cy="1860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40468"/>
            <a:ext cx="3317938" cy="18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Complete client side MVW framework for creating </a:t>
            </a:r>
            <a:r>
              <a:rPr lang="en-US" dirty="0" smtClean="0"/>
              <a:t>JavaScript Applications</a:t>
            </a:r>
            <a:endParaRPr lang="en-US" dirty="0"/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Architecting an AngularJS 1.x App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Core Concepts</a:t>
            </a:r>
          </a:p>
          <a:p>
            <a:pPr lvl="1"/>
            <a:r>
              <a:rPr lang="en-US" dirty="0"/>
              <a:t>Data binding</a:t>
            </a:r>
          </a:p>
          <a:p>
            <a:pPr lvl="1"/>
            <a:r>
              <a:rPr lang="en-US" dirty="0"/>
              <a:t>Directives</a:t>
            </a:r>
          </a:p>
          <a:p>
            <a:pPr lvl="1"/>
            <a:r>
              <a:rPr lang="en-US" dirty="0"/>
              <a:t>Templates/Views</a:t>
            </a:r>
          </a:p>
          <a:p>
            <a:pPr lvl="1"/>
            <a:r>
              <a:rPr lang="en-US" dirty="0"/>
              <a:t>Controllers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/>
              <a:t>Services</a:t>
            </a:r>
          </a:p>
          <a:p>
            <a:pPr lvl="2"/>
            <a:r>
              <a:rPr lang="en-US" dirty="0"/>
              <a:t>Custom and Provided</a:t>
            </a:r>
          </a:p>
          <a:p>
            <a:pPr lvl="1"/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Moving Beyond the Basics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As Syntax</a:t>
            </a:r>
          </a:p>
          <a:p>
            <a:r>
              <a:rPr lang="en-US" dirty="0" smtClean="0"/>
              <a:t>Thin out controllers</a:t>
            </a:r>
          </a:p>
          <a:p>
            <a:r>
              <a:rPr lang="en-US" dirty="0" smtClean="0"/>
              <a:t>Architecting for reuse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TypeScript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09" y="1276350"/>
            <a:ext cx="365760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30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Angular 2.0 Primer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2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Component-Based UI</a:t>
            </a:r>
          </a:p>
          <a:p>
            <a:pPr lvl="1"/>
            <a:r>
              <a:rPr lang="en-US" dirty="0" smtClean="0"/>
              <a:t>Angular 1.x Controllers &amp; Directives morph into Components</a:t>
            </a:r>
          </a:p>
          <a:p>
            <a:r>
              <a:rPr lang="en-US" dirty="0" smtClean="0"/>
              <a:t>Better performance</a:t>
            </a:r>
          </a:p>
          <a:p>
            <a:r>
              <a:rPr lang="en-US" dirty="0" smtClean="0"/>
              <a:t>$scope is gone</a:t>
            </a:r>
          </a:p>
          <a:p>
            <a:r>
              <a:rPr lang="en-US" dirty="0"/>
              <a:t>ng-upgrade = Angular 1.x + 2.0</a:t>
            </a:r>
          </a:p>
          <a:p>
            <a:pPr lvl="1"/>
            <a:r>
              <a:rPr lang="en-US" dirty="0"/>
              <a:t>Migrate more easily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76350"/>
            <a:ext cx="2209800" cy="2697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29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9" y="1113238"/>
            <a:ext cx="5065150" cy="35778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Further elevate your code :: eyeball ratio </a:t>
            </a:r>
          </a:p>
          <a:p>
            <a:r>
              <a:rPr lang="en-US" dirty="0"/>
              <a:t>Foot in the door for mobile devices</a:t>
            </a:r>
          </a:p>
          <a:p>
            <a:r>
              <a:rPr lang="en-US" dirty="0"/>
              <a:t>Invest in your base template</a:t>
            </a:r>
          </a:p>
          <a:p>
            <a:r>
              <a:rPr lang="en-US" dirty="0"/>
              <a:t>Core technique: CSS Media Queries (CSS3)</a:t>
            </a:r>
          </a:p>
          <a:p>
            <a:r>
              <a:rPr lang="en-US" dirty="0"/>
              <a:t>Tools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Use a framework like Bootstrap to get responsive design out of the box from day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77" y="1646862"/>
            <a:ext cx="2635212" cy="15811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2902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Leverages existing application’s authentication mechanism</a:t>
            </a:r>
          </a:p>
          <a:p>
            <a:r>
              <a:rPr lang="en-US" dirty="0" smtClean="0"/>
              <a:t>[DEMO]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39433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32705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725" dirty="0"/>
              <a:t>The big payoff – fast, fast, fast and don’t forget… efficient</a:t>
            </a:r>
            <a:r>
              <a:rPr lang="en-US" sz="1725" dirty="0" smtClean="0"/>
              <a:t>!</a:t>
            </a:r>
          </a:p>
          <a:p>
            <a:pPr lvl="1"/>
            <a:r>
              <a:rPr lang="en-US" sz="1730" dirty="0" smtClean="0"/>
              <a:t>Save CPU usage on the server</a:t>
            </a:r>
          </a:p>
          <a:p>
            <a:pPr lvl="1"/>
            <a:r>
              <a:rPr lang="en-US" sz="1730" dirty="0" smtClean="0"/>
              <a:t>Save network bandwidth</a:t>
            </a:r>
            <a:endParaRPr lang="en-US" sz="1730" dirty="0"/>
          </a:p>
          <a:p>
            <a:r>
              <a:rPr lang="en-US" sz="1725" dirty="0"/>
              <a:t>Use ‘Network’ tab in debugging tools</a:t>
            </a:r>
          </a:p>
          <a:p>
            <a:pPr lvl="1"/>
            <a:r>
              <a:rPr lang="en-US" sz="1725" dirty="0"/>
              <a:t>Request count</a:t>
            </a:r>
          </a:p>
          <a:p>
            <a:pPr lvl="1"/>
            <a:r>
              <a:rPr lang="en-US" sz="1725" dirty="0"/>
              <a:t>Size</a:t>
            </a:r>
          </a:p>
          <a:p>
            <a:pPr lvl="1"/>
            <a:r>
              <a:rPr lang="en-US" sz="1725" dirty="0"/>
              <a:t>Time</a:t>
            </a:r>
          </a:p>
          <a:p>
            <a:r>
              <a:rPr lang="en-US" sz="1725" dirty="0"/>
              <a:t>Techniques</a:t>
            </a:r>
          </a:p>
          <a:p>
            <a:pPr lvl="1"/>
            <a:r>
              <a:rPr lang="en-US" sz="1725" dirty="0"/>
              <a:t>Caching</a:t>
            </a:r>
          </a:p>
          <a:p>
            <a:pPr lvl="1"/>
            <a:r>
              <a:rPr lang="en-US" sz="1725" dirty="0"/>
              <a:t>Bundling / Minification</a:t>
            </a:r>
          </a:p>
          <a:p>
            <a:r>
              <a:rPr lang="en-US" sz="1725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4" y="2072122"/>
            <a:ext cx="2986707" cy="1991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 App Performance &amp;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1113238"/>
            <a:ext cx="4281473" cy="35778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MyVote Application</a:t>
            </a:r>
          </a:p>
          <a:p>
            <a:r>
              <a:rPr lang="en-US" dirty="0" smtClean="0"/>
              <a:t>Modern Web Applications From the Ground Up</a:t>
            </a:r>
          </a:p>
          <a:p>
            <a:r>
              <a:rPr lang="en-US" dirty="0" smtClean="0"/>
              <a:t>VS.NET SPA Templates</a:t>
            </a:r>
          </a:p>
          <a:p>
            <a:r>
              <a:rPr lang="en-US" dirty="0" smtClean="0"/>
              <a:t>Azure Websites</a:t>
            </a:r>
          </a:p>
          <a:p>
            <a:r>
              <a:rPr lang="en-US" dirty="0"/>
              <a:t>Azure Mobile </a:t>
            </a:r>
            <a:r>
              <a:rPr lang="en-US" dirty="0" smtClean="0"/>
              <a:t>Services / Security</a:t>
            </a:r>
            <a:endParaRPr lang="en-US" dirty="0"/>
          </a:p>
          <a:p>
            <a:r>
              <a:rPr lang="en-US" dirty="0" smtClean="0"/>
              <a:t>A look at JavaScript</a:t>
            </a:r>
            <a:endParaRPr lang="en-US" dirty="0"/>
          </a:p>
          <a:p>
            <a:r>
              <a:rPr lang="en-US" dirty="0"/>
              <a:t>Building an AngularJS app </a:t>
            </a:r>
            <a:r>
              <a:rPr lang="en-US" dirty="0" smtClean="0"/>
              <a:t>with TypeScript</a:t>
            </a:r>
            <a:endParaRPr lang="en-US" dirty="0"/>
          </a:p>
          <a:p>
            <a:r>
              <a:rPr lang="en-US" dirty="0"/>
              <a:t>Responsive Web Design</a:t>
            </a:r>
          </a:p>
          <a:p>
            <a:r>
              <a:rPr lang="en-US" dirty="0" smtClean="0"/>
              <a:t>Real-Time </a:t>
            </a:r>
            <a:r>
              <a:rPr lang="en-US" dirty="0"/>
              <a:t>Messaging with SignalR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dirty="0"/>
              <a:t>What we will cover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00150"/>
            <a:ext cx="2802307" cy="30256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995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0"/>
            <a:ext cx="3657600" cy="3662800"/>
          </a:xfrm>
        </p:spPr>
        <p:txBody>
          <a:bodyPr>
            <a:normAutofit/>
          </a:bodyPr>
          <a:lstStyle/>
          <a:p>
            <a:r>
              <a:rPr lang="en-US" sz="1350" dirty="0" smtClean="0"/>
              <a:t>MyVote URL</a:t>
            </a:r>
          </a:p>
          <a:p>
            <a:pPr lvl="1"/>
            <a:r>
              <a:rPr lang="en-US" sz="1300" b="1" dirty="0" smtClean="0">
                <a:solidFill>
                  <a:srgbClr val="92D050"/>
                </a:solidFill>
              </a:rPr>
              <a:t>http://myvote.azurewebsites.net </a:t>
            </a:r>
          </a:p>
          <a:p>
            <a:r>
              <a:rPr lang="en-US" sz="1350" dirty="0" smtClean="0"/>
              <a:t>MyVote on GitHub</a:t>
            </a:r>
          </a:p>
          <a:p>
            <a:pPr lvl="1"/>
            <a:r>
              <a:rPr lang="en-US" sz="1300" b="1" dirty="0" smtClean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 smtClean="0"/>
              <a:t>Plunker</a:t>
            </a:r>
          </a:p>
          <a:p>
            <a:pPr lvl="1"/>
            <a:r>
              <a:rPr lang="en-US" sz="1350" dirty="0" smtClean="0"/>
              <a:t>http://plnkr.co/ </a:t>
            </a:r>
          </a:p>
          <a:p>
            <a:r>
              <a:rPr lang="en-US" sz="1350" dirty="0" smtClean="0"/>
              <a:t>Bootstrap</a:t>
            </a:r>
          </a:p>
          <a:p>
            <a:pPr lvl="1"/>
            <a:r>
              <a:rPr lang="en-US" sz="1350" dirty="0" smtClean="0"/>
              <a:t>http://getbootstrap.com/ </a:t>
            </a:r>
          </a:p>
          <a:p>
            <a:r>
              <a:rPr lang="en-US" sz="1350" dirty="0" smtClean="0"/>
              <a:t>UI Bootstrap (Angular directives)</a:t>
            </a:r>
          </a:p>
          <a:p>
            <a:pPr lvl="1"/>
            <a:r>
              <a:rPr lang="en-US" sz="1350" dirty="0" smtClean="0"/>
              <a:t>http://angular-ui</a:t>
            </a:r>
          </a:p>
          <a:p>
            <a:r>
              <a:rPr lang="en-US" sz="1350" dirty="0"/>
              <a:t>Azure Mobile Services</a:t>
            </a:r>
          </a:p>
          <a:p>
            <a:pPr lvl="1"/>
            <a:r>
              <a:rPr lang="en-US" sz="1350" dirty="0"/>
              <a:t>http://azure.microsoft.com/en-us/documentation/services/mobile-services/</a:t>
            </a:r>
          </a:p>
          <a:p>
            <a:pPr lvl="1"/>
            <a:endParaRPr lang="en-US" sz="13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123950"/>
            <a:ext cx="3657600" cy="36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Angular </a:t>
            </a:r>
            <a:r>
              <a:rPr lang="en-US" sz="1300" dirty="0"/>
              <a:t>1.x</a:t>
            </a:r>
          </a:p>
          <a:p>
            <a:pPr lvl="1"/>
            <a:r>
              <a:rPr lang="en-US" sz="1350" dirty="0"/>
              <a:t>https://angularjs.org/</a:t>
            </a:r>
          </a:p>
          <a:p>
            <a:r>
              <a:rPr lang="en-US" sz="1300" dirty="0"/>
              <a:t>Angular 2.0</a:t>
            </a:r>
          </a:p>
          <a:p>
            <a:pPr lvl="1"/>
            <a:r>
              <a:rPr lang="en-US" sz="1350" dirty="0"/>
              <a:t>https://angular.io/</a:t>
            </a:r>
          </a:p>
          <a:p>
            <a:pPr lvl="1"/>
            <a:r>
              <a:rPr lang="en-US" sz="1350" dirty="0"/>
              <a:t>github.io/bootstrap/</a:t>
            </a:r>
          </a:p>
          <a:p>
            <a:r>
              <a:rPr lang="en-US" sz="1350" dirty="0" smtClean="0"/>
              <a:t>AngularJS API Docs</a:t>
            </a:r>
          </a:p>
          <a:p>
            <a:pPr lvl="1"/>
            <a:r>
              <a:rPr lang="en-US" sz="1350" dirty="0" smtClean="0"/>
              <a:t>https://docs.angularjs.org/api </a:t>
            </a:r>
          </a:p>
          <a:p>
            <a:r>
              <a:rPr lang="en-US" sz="1350" dirty="0" smtClean="0"/>
              <a:t>AngularJS Training</a:t>
            </a:r>
          </a:p>
          <a:p>
            <a:pPr lvl="1"/>
            <a:r>
              <a:rPr lang="en-US" sz="1350" dirty="0" smtClean="0"/>
              <a:t>http://egghead.io/ </a:t>
            </a:r>
          </a:p>
          <a:p>
            <a:pPr lvl="1"/>
            <a:r>
              <a:rPr lang="en-US" sz="1350" dirty="0" smtClean="0"/>
              <a:t>http://thinkster.io/ </a:t>
            </a:r>
          </a:p>
          <a:p>
            <a:pPr lvl="1"/>
            <a:r>
              <a:rPr lang="en-US" sz="1350" dirty="0" smtClean="0"/>
              <a:t>http://www.pluralsight.com/ </a:t>
            </a:r>
          </a:p>
          <a:p>
            <a:r>
              <a:rPr lang="en-US" sz="1300" dirty="0" smtClean="0"/>
              <a:t>Angular 1 and Angular 2 information</a:t>
            </a:r>
          </a:p>
          <a:p>
            <a:pPr lvl="1"/>
            <a:r>
              <a:rPr lang="en-US" sz="1350" dirty="0" smtClean="0"/>
              <a:t>http://angularjs.blogspot.com/ </a:t>
            </a:r>
          </a:p>
        </p:txBody>
      </p:sp>
    </p:spTree>
    <p:extLst>
      <p:ext uri="{BB962C8B-B14F-4D97-AF65-F5344CB8AC3E}">
        <p14:creationId xmlns:p14="http://schemas.microsoft.com/office/powerpoint/2010/main" val="3240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3" y="1437508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</p:spTree>
    <p:extLst>
      <p:ext uri="{BB962C8B-B14F-4D97-AF65-F5344CB8AC3E}">
        <p14:creationId xmlns:p14="http://schemas.microsoft.com/office/powerpoint/2010/main" val="20813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</a:t>
            </a:r>
            <a:r>
              <a:rPr lang="en-US" dirty="0" smtClean="0"/>
              <a:t>MyVote JS App Technology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60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sz="3600" dirty="0" smtClean="0"/>
              <a:t>The State of the Modern Web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6563072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Frameworks are maturing</a:t>
            </a:r>
            <a:endParaRPr lang="en-US" dirty="0"/>
          </a:p>
          <a:p>
            <a:r>
              <a:rPr lang="en-US" dirty="0" smtClean="0"/>
              <a:t>OSS Community provides choices at a feverish pace</a:t>
            </a:r>
            <a:endParaRPr lang="en-US" dirty="0"/>
          </a:p>
          <a:p>
            <a:r>
              <a:rPr lang="en-US" dirty="0" smtClean="0"/>
              <a:t>Knowledge of building for the modern web is becoming more mainstream</a:t>
            </a:r>
          </a:p>
          <a:p>
            <a:r>
              <a:rPr lang="en-US" dirty="0" smtClean="0"/>
              <a:t>The server is leveraged differently</a:t>
            </a:r>
          </a:p>
          <a:p>
            <a:r>
              <a:rPr lang="en-US" dirty="0" smtClean="0"/>
              <a:t>Desktop browser isn’t the main player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34" y="1657350"/>
            <a:ext cx="1884066" cy="19050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086433" y="3562350"/>
            <a:ext cx="1200734" cy="15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700" i="1" kern="0" dirty="0" smtClean="0">
                <a:solidFill>
                  <a:schemeClr val="tx1">
                    <a:lumMod val="85000"/>
                  </a:schemeClr>
                </a:solidFill>
              </a:rPr>
              <a:t>bit.ly/1Q9pEiy</a:t>
            </a:r>
            <a:endParaRPr lang="en-US" sz="700" i="1" kern="0" dirty="0">
              <a:solidFill>
                <a:schemeClr val="tx1">
                  <a:lumMod val="8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9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Applications </a:t>
            </a:r>
            <a:r>
              <a:rPr lang="en-US" dirty="0"/>
              <a:t>+ Responsive design </a:t>
            </a:r>
          </a:p>
          <a:p>
            <a:pPr lvl="1"/>
            <a:r>
              <a:rPr lang="en-US" dirty="0"/>
              <a:t>Browser and device agnostic</a:t>
            </a:r>
          </a:p>
          <a:p>
            <a:pPr lvl="1"/>
            <a:r>
              <a:rPr lang="en-US" dirty="0"/>
              <a:t>Best on browsers supporting HTML5 and </a:t>
            </a:r>
            <a:r>
              <a:rPr lang="en-US" dirty="0" smtClean="0"/>
              <a:t>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More accepted on mobile devices</a:t>
            </a:r>
          </a:p>
          <a:p>
            <a:r>
              <a:rPr lang="en-US" dirty="0"/>
              <a:t>JavaScript will rule the world!!</a:t>
            </a:r>
          </a:p>
          <a:p>
            <a:r>
              <a:rPr lang="en-US" dirty="0"/>
              <a:t>Should I go to the web?</a:t>
            </a:r>
          </a:p>
          <a:p>
            <a:pPr lvl="1"/>
            <a:r>
              <a:rPr lang="en-US" dirty="0"/>
              <a:t>Native per platform</a:t>
            </a:r>
          </a:p>
          <a:p>
            <a:pPr lvl="1"/>
            <a:r>
              <a:rPr lang="en-US" dirty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magenic.com/Resources/ID/2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sz="4000" dirty="0"/>
              <a:t>Cross Browser, Platform, Device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71750"/>
            <a:ext cx="354931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54102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Autofit/>
          </a:bodyPr>
          <a:lstStyle/>
          <a:p>
            <a:r>
              <a:rPr lang="en-US" sz="2600" dirty="0"/>
              <a:t>How are JavaScript Applications different from ASP.NET MVC or Webforms?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2550"/>
            <a:ext cx="2514719" cy="28098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0092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JS Applications at a Glance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86200" cy="240611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Advantages</a:t>
            </a:r>
          </a:p>
          <a:p>
            <a:pPr lvl="1"/>
            <a:r>
              <a:rPr lang="en-US" dirty="0" smtClean="0"/>
              <a:t>Lean &amp; Performant</a:t>
            </a:r>
          </a:p>
          <a:p>
            <a:pPr lvl="1"/>
            <a:r>
              <a:rPr lang="en-US" dirty="0" smtClean="0"/>
              <a:t>Responsive</a:t>
            </a:r>
          </a:p>
          <a:p>
            <a:pPr lvl="1"/>
            <a:r>
              <a:rPr lang="en-US" dirty="0" smtClean="0"/>
              <a:t>Device Reach</a:t>
            </a:r>
          </a:p>
          <a:p>
            <a:pPr lvl="1"/>
            <a:r>
              <a:rPr lang="en-US" dirty="0" smtClean="0"/>
              <a:t>Familiar Patterns</a:t>
            </a:r>
          </a:p>
          <a:p>
            <a:pPr lvl="1"/>
            <a:r>
              <a:rPr lang="en-US" dirty="0" smtClean="0"/>
              <a:t>Narrowing the gap from UX perspective: desktop </a:t>
            </a:r>
            <a:r>
              <a:rPr lang="en-US" dirty="0" smtClean="0">
                <a:sym typeface="Wingdings" panose="05000000000000000000" pitchFamily="2" charset="2"/>
              </a:rPr>
              <a:t>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200151"/>
            <a:ext cx="3886200" cy="2514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Challenges</a:t>
            </a:r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is </a:t>
            </a:r>
            <a:r>
              <a:rPr lang="en-US" dirty="0" smtClean="0"/>
              <a:t>Required</a:t>
            </a:r>
            <a:endParaRPr lang="en-US" dirty="0"/>
          </a:p>
          <a:p>
            <a:pPr lvl="1"/>
            <a:r>
              <a:rPr lang="en-US" dirty="0" smtClean="0"/>
              <a:t>Learning Curve</a:t>
            </a:r>
          </a:p>
          <a:p>
            <a:pPr lvl="1"/>
            <a:r>
              <a:rPr lang="en-US" dirty="0" smtClean="0"/>
              <a:t>Overwhelming choices</a:t>
            </a:r>
          </a:p>
          <a:p>
            <a:pPr lvl="1"/>
            <a:r>
              <a:rPr lang="en-US" dirty="0" smtClean="0"/>
              <a:t>Mindset shift</a:t>
            </a:r>
          </a:p>
          <a:p>
            <a:pPr lvl="1"/>
            <a:r>
              <a:rPr lang="en-US" dirty="0" smtClean="0"/>
              <a:t>Volatility of frameworks/libraries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79" y="3606265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39" y="3606265"/>
            <a:ext cx="1242322" cy="11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2"/>
            <a:ext cx="8229600" cy="31951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VS.NET 2013/5 </a:t>
            </a:r>
            <a:r>
              <a:rPr lang="en-US" i="1" dirty="0" smtClean="0"/>
              <a:t>technically </a:t>
            </a:r>
            <a:r>
              <a:rPr lang="en-US" dirty="0" smtClean="0"/>
              <a:t>have a SPA template</a:t>
            </a:r>
          </a:p>
          <a:p>
            <a:pPr lvl="1"/>
            <a:r>
              <a:rPr lang="en-US" dirty="0" smtClean="0"/>
              <a:t>Biggest Swiss army knife you’ve ever seen</a:t>
            </a:r>
          </a:p>
          <a:p>
            <a:r>
              <a:rPr lang="en-US" dirty="0" smtClean="0"/>
              <a:t>Begin with an empty </a:t>
            </a:r>
            <a:r>
              <a:rPr lang="en-US" sz="3400" dirty="0" smtClean="0"/>
              <a:t>ASP.NET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Pull in only what is needed</a:t>
            </a:r>
          </a:p>
          <a:p>
            <a:pPr lvl="1"/>
            <a:r>
              <a:rPr lang="en-US" dirty="0" smtClean="0"/>
              <a:t>Start with JS Framework, Bootstrap, Modernizr, Typescript definitions</a:t>
            </a:r>
          </a:p>
          <a:p>
            <a:r>
              <a:rPr lang="en-US" dirty="0" smtClean="0"/>
              <a:t>If unsure of where to start, work backwards cleaning house in SPA template</a:t>
            </a:r>
          </a:p>
          <a:p>
            <a:pPr lvl="1"/>
            <a:r>
              <a:rPr lang="en-US" dirty="0" smtClean="0"/>
              <a:t>Strip out what isn’t needed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10602"/>
            <a:ext cx="6686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92D050"/>
                </a:solidFill>
              </a:rPr>
              <a:t>https://github.com/AllenConway/JSAppBasicTemplate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Building a </a:t>
            </a:r>
            <a:r>
              <a:rPr lang="en-US" sz="3200" dirty="0" smtClean="0"/>
              <a:t>modern web app </a:t>
            </a:r>
            <a:r>
              <a:rPr lang="en-US" sz="3200" dirty="0"/>
              <a:t>from the ground up</a:t>
            </a:r>
          </a:p>
        </p:txBody>
      </p:sp>
    </p:spTree>
    <p:extLst>
      <p:ext uri="{BB962C8B-B14F-4D97-AF65-F5344CB8AC3E}">
        <p14:creationId xmlns:p14="http://schemas.microsoft.com/office/powerpoint/2010/main" val="343894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1398</Words>
  <Application>Microsoft Office PowerPoint</Application>
  <PresentationFormat>On-screen Show (16:9)</PresentationFormat>
  <Paragraphs>328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Cordia New</vt:lpstr>
      <vt:lpstr>Times</vt:lpstr>
      <vt:lpstr>Times New Roman</vt:lpstr>
      <vt:lpstr>Wingdings</vt:lpstr>
      <vt:lpstr>Visual Studio Live! Redmond 2014</vt:lpstr>
      <vt:lpstr>Custom Design</vt:lpstr>
      <vt:lpstr>PowerPoint Presentation</vt:lpstr>
      <vt:lpstr>Intro</vt:lpstr>
      <vt:lpstr>What we will cover</vt:lpstr>
      <vt:lpstr>The MyVote JS App Technology Stack</vt:lpstr>
      <vt:lpstr>The State of the Modern Web</vt:lpstr>
      <vt:lpstr>Cross Browser, Platform, Device</vt:lpstr>
      <vt:lpstr>How are JavaScript Applications different from ASP.NET MVC or Webforms?</vt:lpstr>
      <vt:lpstr>JS Applications at a Glance</vt:lpstr>
      <vt:lpstr>Building a modern web app from the ground up</vt:lpstr>
      <vt:lpstr>Azure Websites</vt:lpstr>
      <vt:lpstr>Azure Mobile Services</vt:lpstr>
      <vt:lpstr>Secure Token Service</vt:lpstr>
      <vt:lpstr>Azure Mobile Services Security</vt:lpstr>
      <vt:lpstr>JavaScript and the Modern Web</vt:lpstr>
      <vt:lpstr>Avoiding JavaScript Goo</vt:lpstr>
      <vt:lpstr>What is TypeScript</vt:lpstr>
      <vt:lpstr>TypeScript Advantages</vt:lpstr>
      <vt:lpstr>TypeScript to JavaScript Language Comparison</vt:lpstr>
      <vt:lpstr>TypeScript Language</vt:lpstr>
      <vt:lpstr>Type Definition Files</vt:lpstr>
      <vt:lpstr>Using TypeLite with .NET Classes</vt:lpstr>
      <vt:lpstr>JavaScript Framework Popularity</vt:lpstr>
      <vt:lpstr>AngularJS</vt:lpstr>
      <vt:lpstr>Architecting an AngularJS 1.x App </vt:lpstr>
      <vt:lpstr>Moving Beyond the Basics</vt:lpstr>
      <vt:lpstr>Angular 2.0 Primer</vt:lpstr>
      <vt:lpstr>Responsive Design</vt:lpstr>
      <vt:lpstr>SignalR</vt:lpstr>
      <vt:lpstr>JS App Performance &amp; Debugging</vt:lpstr>
      <vt:lpstr>Useful References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2016-03-14T15:05:39Z</dcterms:modified>
</cp:coreProperties>
</file>